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 id="266"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3236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4756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123048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334842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209533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9F9874-945A-4980-9FC0-FFC7E08FF930}" type="datetimeFigureOut">
              <a:rPr lang="fr-FR" smtClean="0"/>
              <a:t>22/12/2017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124195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9F9874-945A-4980-9FC0-FFC7E08FF930}" type="datetimeFigureOut">
              <a:rPr lang="fr-FR" smtClean="0"/>
              <a:t>22/12/2017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86052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69F9874-945A-4980-9FC0-FFC7E08FF930}" type="datetimeFigureOut">
              <a:rPr lang="fr-FR" smtClean="0"/>
              <a:t>22/12/2017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227633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9F9874-945A-4980-9FC0-FFC7E08FF930}" type="datetimeFigureOut">
              <a:rPr lang="fr-FR" smtClean="0"/>
              <a:t>22/12/2017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1382221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69F9874-945A-4980-9FC0-FFC7E08FF930}" type="datetimeFigureOut">
              <a:rPr lang="fr-FR" smtClean="0"/>
              <a:t>22/12/2017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179353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69F9874-945A-4980-9FC0-FFC7E08FF930}" type="datetimeFigureOut">
              <a:rPr lang="fr-FR" smtClean="0"/>
              <a:t>22/12/2017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BD5E6-F998-4247-B7AA-A7B4F2AF89E9}" type="slidenum">
              <a:rPr lang="fr-FR" smtClean="0"/>
              <a:t>‹N°›</a:t>
            </a:fld>
            <a:endParaRPr lang="fr-FR"/>
          </a:p>
        </p:txBody>
      </p:sp>
    </p:spTree>
    <p:extLst>
      <p:ext uri="{BB962C8B-B14F-4D97-AF65-F5344CB8AC3E}">
        <p14:creationId xmlns:p14="http://schemas.microsoft.com/office/powerpoint/2010/main" val="175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F9874-945A-4980-9FC0-FFC7E08FF930}" type="datetimeFigureOut">
              <a:rPr lang="fr-FR" smtClean="0"/>
              <a:t>22/12/2017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BD5E6-F998-4247-B7AA-A7B4F2AF89E9}" type="slidenum">
              <a:rPr lang="fr-FR" smtClean="0"/>
              <a:t>‹N°›</a:t>
            </a:fld>
            <a:endParaRPr lang="fr-FR"/>
          </a:p>
        </p:txBody>
      </p:sp>
    </p:spTree>
    <p:extLst>
      <p:ext uri="{BB962C8B-B14F-4D97-AF65-F5344CB8AC3E}">
        <p14:creationId xmlns:p14="http://schemas.microsoft.com/office/powerpoint/2010/main" val="2822531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n-juan.net/francais/france/lf17mod12set.htm" TargetMode="External"/><Relationship Id="rId7" Type="http://schemas.openxmlformats.org/officeDocument/2006/relationships/hyperlink" Target="http://www.don-juan.net/francais/france/lf17mod04set.htm" TargetMode="External"/><Relationship Id="rId2" Type="http://schemas.openxmlformats.org/officeDocument/2006/relationships/hyperlink" Target="http://www.don-juan.net/francais/france/lf17m01f2.htm" TargetMode="External"/><Relationship Id="rId1" Type="http://schemas.openxmlformats.org/officeDocument/2006/relationships/slideLayout" Target="../slideLayouts/slideLayout2.xml"/><Relationship Id="rId6" Type="http://schemas.openxmlformats.org/officeDocument/2006/relationships/hyperlink" Target="http://www.don-juan.net/francais/france/lf17m01f3.htm" TargetMode="External"/><Relationship Id="rId5" Type="http://schemas.openxmlformats.org/officeDocument/2006/relationships/hyperlink" Target="http://www.don-juan.net/francais/italie/li17mod04set.htm" TargetMode="External"/><Relationship Id="rId4" Type="http://schemas.openxmlformats.org/officeDocument/2006/relationships/hyperlink" Target="http://www.don-juan.net/francais/italie/li17m3f2.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8550" y="893763"/>
            <a:ext cx="9144000" cy="1074737"/>
          </a:xfrm>
        </p:spPr>
        <p:txBody>
          <a:bodyPr>
            <a:noAutofit/>
          </a:bodyPr>
          <a:lstStyle/>
          <a:p>
            <a:r>
              <a:rPr lang="fr-FR" sz="4000" dirty="0" smtClean="0">
                <a:latin typeface="+mn-lt"/>
              </a:rPr>
              <a:t>Don Juan de Tirso de Molina </a:t>
            </a:r>
            <a:br>
              <a:rPr lang="fr-FR" sz="4000" dirty="0" smtClean="0">
                <a:latin typeface="+mn-lt"/>
              </a:rPr>
            </a:br>
            <a:endParaRPr lang="fr-FR" sz="4000" dirty="0">
              <a:latin typeface="+mn-lt"/>
            </a:endParaRPr>
          </a:p>
        </p:txBody>
      </p:sp>
      <p:sp>
        <p:nvSpPr>
          <p:cNvPr id="3" name="Sous-titre 2"/>
          <p:cNvSpPr>
            <a:spLocks noGrp="1"/>
          </p:cNvSpPr>
          <p:nvPr>
            <p:ph type="subTitle" idx="1"/>
          </p:nvPr>
        </p:nvSpPr>
        <p:spPr>
          <a:xfrm>
            <a:off x="673100" y="1968500"/>
            <a:ext cx="9994900" cy="4305300"/>
          </a:xfrm>
        </p:spPr>
        <p:txBody>
          <a:bodyPr>
            <a:normAutofit fontScale="85000" lnSpcReduction="20000"/>
          </a:bodyPr>
          <a:lstStyle/>
          <a:p>
            <a:pPr algn="just"/>
            <a:r>
              <a:rPr lang="fr-FR" b="1" dirty="0"/>
              <a:t/>
            </a:r>
            <a:br>
              <a:rPr lang="fr-FR" b="1" dirty="0"/>
            </a:br>
            <a:r>
              <a:rPr lang="fr-FR" dirty="0"/>
              <a:t>Le héros de la pièce </a:t>
            </a:r>
            <a:r>
              <a:rPr lang="fr-FR" dirty="0" smtClean="0"/>
              <a:t>de Tirso de Molina </a:t>
            </a:r>
            <a:r>
              <a:rPr lang="fr-FR" dirty="0"/>
              <a:t>s'appelle Don Juan </a:t>
            </a:r>
            <a:r>
              <a:rPr lang="fr-FR" dirty="0" err="1"/>
              <a:t>Tenorio</a:t>
            </a:r>
            <a:r>
              <a:rPr lang="fr-FR" dirty="0"/>
              <a:t> et ce nom, à lui seul, le situe dans son siècle et son pays d'origine. </a:t>
            </a:r>
            <a:br>
              <a:rPr lang="fr-FR" dirty="0"/>
            </a:br>
            <a:r>
              <a:rPr lang="fr-FR" dirty="0"/>
              <a:t>En effet “ Don ”, en espagnol, désigne de façon noble un “ monsieur ”, mais le terme désigne également un noble. De plus, la famille des </a:t>
            </a:r>
            <a:r>
              <a:rPr lang="fr-FR" dirty="0" err="1"/>
              <a:t>Tenorio</a:t>
            </a:r>
            <a:r>
              <a:rPr lang="fr-FR" dirty="0"/>
              <a:t>, dont l'auteur s'est inspiré, a réellement existé et fut suffisamment illustre pour donner à ce nom une valeur de respect. C'est ainsi qu'en homme d'honneur, Don Juan dira à la statue du Commandeur (acte 3, scène XIV) : </a:t>
            </a:r>
            <a:r>
              <a:rPr lang="fr-FR" i="1" dirty="0"/>
              <a:t/>
            </a:r>
            <a:br>
              <a:rPr lang="fr-FR" i="1" dirty="0"/>
            </a:br>
            <a:r>
              <a:rPr lang="fr-FR" i="1" dirty="0"/>
              <a:t>Je la tiendrai </a:t>
            </a:r>
            <a:r>
              <a:rPr lang="fr-FR" dirty="0"/>
              <a:t>(ma parole)</a:t>
            </a:r>
            <a:r>
              <a:rPr lang="fr-FR" i="1" dirty="0"/>
              <a:t>, te dis-je, car je suis un </a:t>
            </a:r>
            <a:r>
              <a:rPr lang="fr-FR" i="1" dirty="0" err="1"/>
              <a:t>Tenorio</a:t>
            </a:r>
            <a:r>
              <a:rPr lang="fr-FR" dirty="0"/>
              <a:t>. </a:t>
            </a:r>
            <a:br>
              <a:rPr lang="fr-FR" dirty="0"/>
            </a:br>
            <a:r>
              <a:rPr lang="fr-FR" dirty="0"/>
              <a:t>Cette noblesse donne à Don Juan son aisance, sa liberté et les moyens d'approcher les femmes nobles autant que d'abuser les femmes de condition plus modeste. Dans cette première pièce, Don Juan est qualifié de </a:t>
            </a:r>
            <a:r>
              <a:rPr lang="fr-FR" dirty="0" smtClean="0"/>
              <a:t>“</a:t>
            </a:r>
            <a:r>
              <a:rPr lang="fr-FR" dirty="0" err="1" smtClean="0"/>
              <a:t>burlador</a:t>
            </a:r>
            <a:r>
              <a:rPr lang="fr-FR" dirty="0" smtClean="0"/>
              <a:t>”, </a:t>
            </a:r>
            <a:r>
              <a:rPr lang="fr-FR" dirty="0"/>
              <a:t>terme difficile à traduire tant il exprime de nuances entre tromperie, abus, mensonge et mascarade. À lui tout seul, il définit le personnage et le lie intimement à sa culture espagnole. Don Juan est ici un héros jeune. Gendarme de </a:t>
            </a:r>
            <a:r>
              <a:rPr lang="fr-FR" dirty="0" err="1"/>
              <a:t>Bevotte</a:t>
            </a:r>
            <a:r>
              <a:rPr lang="fr-FR" dirty="0"/>
              <a:t> le décrit ainsi :</a:t>
            </a:r>
            <a:br>
              <a:rPr lang="fr-FR" dirty="0"/>
            </a:br>
            <a:r>
              <a:rPr lang="fr-FR" i="1" dirty="0"/>
              <a:t>C'est un disciple de la philosophie du plaisir. Il ne connaît d'autres lois que sa fantaisie, n'obéit qu'à ses penchants, pousse jusqu'au délire l'orgueil de lui-même. Il n'est pas athée, mais il se soustrait aux règles de l'Église. Uniquement avide de jouissances matérielles, il met tout le sens de la vie dans l'amour frivole et inconstant.</a:t>
            </a:r>
            <a:endParaRPr lang="fr-FR" dirty="0"/>
          </a:p>
        </p:txBody>
      </p:sp>
    </p:spTree>
    <p:extLst>
      <p:ext uri="{BB962C8B-B14F-4D97-AF65-F5344CB8AC3E}">
        <p14:creationId xmlns:p14="http://schemas.microsoft.com/office/powerpoint/2010/main" val="1429042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25000" lnSpcReduction="20000"/>
          </a:bodyPr>
          <a:lstStyle/>
          <a:p>
            <a:r>
              <a:rPr lang="it-IT" sz="4300" dirty="0"/>
              <a:t>D. Giovanni		Qui donc ?</a:t>
            </a:r>
            <a:endParaRPr lang="fr-FR" sz="4300" dirty="0"/>
          </a:p>
          <a:p>
            <a:r>
              <a:rPr lang="fr-FR" sz="4300" dirty="0"/>
              <a:t>Rosalba		Cet homme.</a:t>
            </a:r>
          </a:p>
          <a:p>
            <a:r>
              <a:rPr lang="fr-FR" sz="4300" dirty="0"/>
              <a:t>D. Giovanni		Quelle audace !</a:t>
            </a:r>
          </a:p>
          <a:p>
            <a:r>
              <a:rPr lang="fr-FR" sz="4300" dirty="0" err="1"/>
              <a:t>Passarino</a:t>
            </a:r>
            <a:r>
              <a:rPr lang="fr-FR" sz="4300" dirty="0"/>
              <a:t>		On ne peut même plus plaisanter.</a:t>
            </a:r>
          </a:p>
          <a:p>
            <a:r>
              <a:rPr lang="fr-FR" sz="4300" dirty="0"/>
              <a:t>D. Giovanni	Ecoutez : j’ai fais le </a:t>
            </a:r>
            <a:r>
              <a:rPr lang="fr-FR" sz="4300" dirty="0" err="1"/>
              <a:t>voeu</a:t>
            </a:r>
            <a:r>
              <a:rPr lang="fr-FR" sz="4300" dirty="0"/>
              <a:t>, lorsque j’étais en proie à la mer que, si je parvenais à y réchapper, j’aurais épousé une jeune fille pauvre ; vous êtes celle qui m’avez redonné la vie, il faut donc que vous soyez aussi celle qui ait cette </a:t>
            </a:r>
            <a:r>
              <a:rPr lang="fr-FR" sz="4300" dirty="0" err="1"/>
              <a:t>chance-là</a:t>
            </a:r>
            <a:r>
              <a:rPr lang="fr-FR" sz="4300" dirty="0"/>
              <a:t>.</a:t>
            </a:r>
          </a:p>
          <a:p>
            <a:r>
              <a:rPr lang="fr-FR" sz="4300" dirty="0" err="1"/>
              <a:t>Passarino</a:t>
            </a:r>
            <a:r>
              <a:rPr lang="fr-FR" sz="4300" dirty="0"/>
              <a:t>		Ah, il en a épousé tellement !</a:t>
            </a:r>
          </a:p>
          <a:p>
            <a:r>
              <a:rPr lang="fr-FR" sz="4300" dirty="0"/>
              <a:t>Rosalba 	Ô combien je serai heureuse, ô combien chanceuse, si on me rend digne de posséder un si précieux trésor !</a:t>
            </a:r>
          </a:p>
          <a:p>
            <a:r>
              <a:rPr lang="fr-FR" sz="4300" dirty="0" err="1"/>
              <a:t>Passarino</a:t>
            </a:r>
            <a:r>
              <a:rPr lang="fr-FR" sz="4300" dirty="0"/>
              <a:t>	S’il était resté un peu plus à la mer, il serait tombé amoureux d’une baleine.</a:t>
            </a:r>
          </a:p>
          <a:p>
            <a:r>
              <a:rPr lang="fr-FR" sz="4300" dirty="0"/>
              <a:t>D. Giovanni	Vous seule serez mon âme, vous qui gouvernerez mon destin selon votre bonne volonté.</a:t>
            </a:r>
          </a:p>
          <a:p>
            <a:r>
              <a:rPr lang="fr-FR" sz="4300" dirty="0" err="1"/>
              <a:t>Passarino</a:t>
            </a:r>
            <a:r>
              <a:rPr lang="fr-FR" sz="4300" dirty="0"/>
              <a:t>	Monsieur D. Giovanni, que faites-vous ? Ne voyez-vous pas que c’est une vilaine et que vous êtes noble ?</a:t>
            </a:r>
          </a:p>
          <a:p>
            <a:r>
              <a:rPr lang="fr-FR" sz="4300" dirty="0"/>
              <a:t>D. Giovanni	Si je ne lui donne pas ma main en tant qu’époux, que je meurs donc, tué par celle d’un homme, pourvu qu’il soit de pierre, pas vrai, </a:t>
            </a:r>
            <a:r>
              <a:rPr lang="fr-FR" sz="4300" dirty="0" err="1"/>
              <a:t>Passarino</a:t>
            </a:r>
            <a:r>
              <a:rPr lang="fr-FR" sz="4300" dirty="0"/>
              <a:t> ?</a:t>
            </a:r>
          </a:p>
          <a:p>
            <a:r>
              <a:rPr lang="fr-FR" sz="4300" dirty="0" err="1"/>
              <a:t>Passarino</a:t>
            </a:r>
            <a:r>
              <a:rPr lang="fr-FR" sz="4300" dirty="0"/>
              <a:t>		Les pierres aussi font tomber les têtes.</a:t>
            </a:r>
          </a:p>
          <a:p>
            <a:r>
              <a:rPr lang="fr-FR" sz="4300" dirty="0"/>
              <a:t>Rosalba 	Allons-y donc, mon trésor, car j’ai deux habits que des étrangers m’ont laissés, et je voudrais que vous soyez habillé bien que je ne sois pas de votre rang ; acceptez néanmoins le maigre grain de blé pour l’abondante récolte que vous méritez.</a:t>
            </a:r>
          </a:p>
          <a:p>
            <a:r>
              <a:rPr lang="fr-FR" sz="4300" dirty="0" err="1"/>
              <a:t>Passarino</a:t>
            </a:r>
            <a:r>
              <a:rPr lang="fr-FR" sz="4300" dirty="0"/>
              <a:t>		Et d’ici peu, il fera de toi une putain.</a:t>
            </a:r>
          </a:p>
          <a:p>
            <a:r>
              <a:rPr lang="fr-FR" sz="4300" dirty="0"/>
              <a:t>D. Giovanni		Partons, car je suis impatient de te serrer tout contre moi.</a:t>
            </a:r>
          </a:p>
          <a:p>
            <a:r>
              <a:rPr lang="fr-FR" sz="4300" dirty="0" err="1"/>
              <a:t>Passarino</a:t>
            </a:r>
            <a:r>
              <a:rPr lang="fr-FR" sz="4300" dirty="0"/>
              <a:t>		Et moi de manger.</a:t>
            </a:r>
          </a:p>
          <a:p>
            <a:pPr marL="0" indent="0">
              <a:buNone/>
            </a:pPr>
            <a:r>
              <a:rPr lang="fr-FR" dirty="0"/>
              <a:t> </a:t>
            </a:r>
          </a:p>
          <a:p>
            <a:endParaRPr lang="fr-FR" dirty="0"/>
          </a:p>
          <a:p>
            <a:endParaRPr lang="fr-FR" dirty="0"/>
          </a:p>
        </p:txBody>
      </p:sp>
    </p:spTree>
    <p:extLst>
      <p:ext uri="{BB962C8B-B14F-4D97-AF65-F5344CB8AC3E}">
        <p14:creationId xmlns:p14="http://schemas.microsoft.com/office/powerpoint/2010/main" val="207201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73075"/>
          </a:xfrm>
        </p:spPr>
        <p:txBody>
          <a:bodyPr>
            <a:normAutofit/>
          </a:bodyPr>
          <a:lstStyle/>
          <a:p>
            <a:r>
              <a:rPr lang="fr-FR" sz="2000" b="1" u="sng" dirty="0" err="1" smtClean="0"/>
              <a:t>Comparar</a:t>
            </a:r>
            <a:r>
              <a:rPr lang="fr-FR" sz="2000" b="1" u="sng" dirty="0" smtClean="0"/>
              <a:t> </a:t>
            </a:r>
            <a:r>
              <a:rPr lang="fr-FR" sz="2000" b="1" u="sng" dirty="0" err="1" smtClean="0"/>
              <a:t>Tisbea</a:t>
            </a:r>
            <a:r>
              <a:rPr lang="fr-FR" sz="2000" b="1" u="sng" dirty="0" smtClean="0"/>
              <a:t> de Tirso de Molina y Il </a:t>
            </a:r>
            <a:r>
              <a:rPr lang="fr-FR" sz="2000" b="1" u="sng" dirty="0" err="1" smtClean="0"/>
              <a:t>convitato</a:t>
            </a:r>
            <a:r>
              <a:rPr lang="fr-FR" sz="2000" b="1" u="sng" dirty="0" smtClean="0"/>
              <a:t> di </a:t>
            </a:r>
            <a:r>
              <a:rPr lang="fr-FR" sz="2000" b="1" u="sng" dirty="0" err="1" smtClean="0"/>
              <a:t>pietra</a:t>
            </a:r>
            <a:endParaRPr lang="fr-FR" sz="2000" b="1" u="sng" dirty="0"/>
          </a:p>
        </p:txBody>
      </p:sp>
      <p:sp>
        <p:nvSpPr>
          <p:cNvPr id="3" name="Espace réservé du contenu 2"/>
          <p:cNvSpPr>
            <a:spLocks noGrp="1"/>
          </p:cNvSpPr>
          <p:nvPr>
            <p:ph idx="1"/>
          </p:nvPr>
        </p:nvSpPr>
        <p:spPr>
          <a:xfrm>
            <a:off x="114300" y="838200"/>
            <a:ext cx="11899900" cy="5803900"/>
          </a:xfrm>
        </p:spPr>
        <p:txBody>
          <a:bodyPr>
            <a:normAutofit/>
          </a:bodyPr>
          <a:lstStyle/>
          <a:p>
            <a:r>
              <a:rPr lang="fr-FR" sz="2000" dirty="0" smtClean="0"/>
              <a:t>Para </a:t>
            </a:r>
            <a:r>
              <a:rPr lang="fr-FR" sz="2000" dirty="0" err="1" smtClean="0"/>
              <a:t>empezar</a:t>
            </a:r>
            <a:r>
              <a:rPr lang="fr-FR" sz="2000" dirty="0" smtClean="0"/>
              <a:t>, Don Juan se </a:t>
            </a:r>
            <a:r>
              <a:rPr lang="fr-FR" sz="2000" dirty="0" err="1" smtClean="0"/>
              <a:t>llama</a:t>
            </a:r>
            <a:r>
              <a:rPr lang="fr-FR" sz="2000" dirty="0" smtClean="0"/>
              <a:t> Don Giovanni en Il </a:t>
            </a:r>
            <a:r>
              <a:rPr lang="fr-FR" sz="2000" dirty="0" err="1" smtClean="0"/>
              <a:t>convitato</a:t>
            </a:r>
            <a:r>
              <a:rPr lang="fr-FR" sz="2000" dirty="0" smtClean="0"/>
              <a:t> di </a:t>
            </a:r>
            <a:r>
              <a:rPr lang="fr-FR" sz="2000" dirty="0" err="1" smtClean="0"/>
              <a:t>pietra</a:t>
            </a:r>
            <a:r>
              <a:rPr lang="fr-FR" sz="2000" dirty="0" smtClean="0"/>
              <a:t>. </a:t>
            </a:r>
            <a:r>
              <a:rPr lang="fr-FR" sz="2000" dirty="0" err="1" smtClean="0"/>
              <a:t>Ademas</a:t>
            </a:r>
            <a:r>
              <a:rPr lang="fr-FR" sz="2000" dirty="0" smtClean="0"/>
              <a:t> </a:t>
            </a:r>
            <a:r>
              <a:rPr lang="fr-FR" sz="2000" dirty="0" err="1" smtClean="0"/>
              <a:t>Tisbea</a:t>
            </a:r>
            <a:r>
              <a:rPr lang="fr-FR" sz="2000" dirty="0" smtClean="0"/>
              <a:t> es </a:t>
            </a:r>
            <a:r>
              <a:rPr lang="fr-FR" sz="2000" dirty="0" err="1" smtClean="0"/>
              <a:t>llamado</a:t>
            </a:r>
            <a:r>
              <a:rPr lang="fr-FR" sz="2000" dirty="0" smtClean="0"/>
              <a:t>  Rosalba. </a:t>
            </a:r>
            <a:r>
              <a:rPr lang="fr-FR" sz="2000" dirty="0" err="1" smtClean="0"/>
              <a:t>Despues</a:t>
            </a:r>
            <a:r>
              <a:rPr lang="fr-FR" sz="2000" dirty="0" smtClean="0"/>
              <a:t>, </a:t>
            </a:r>
            <a:r>
              <a:rPr lang="fr-FR" sz="2000" dirty="0" err="1" smtClean="0"/>
              <a:t>cuando</a:t>
            </a:r>
            <a:r>
              <a:rPr lang="fr-FR" sz="2000" dirty="0" smtClean="0"/>
              <a:t> Don Juan </a:t>
            </a:r>
            <a:r>
              <a:rPr lang="fr-FR" sz="2000" dirty="0" err="1" smtClean="0"/>
              <a:t>encontra</a:t>
            </a:r>
            <a:r>
              <a:rPr lang="fr-FR" sz="2000" dirty="0" smtClean="0"/>
              <a:t> la </a:t>
            </a:r>
            <a:r>
              <a:rPr lang="fr-FR" sz="2000" dirty="0" err="1" smtClean="0"/>
              <a:t>pescadora</a:t>
            </a:r>
            <a:r>
              <a:rPr lang="fr-FR" sz="2000" dirty="0" smtClean="0"/>
              <a:t> en la </a:t>
            </a:r>
            <a:r>
              <a:rPr lang="fr-FR" sz="2000" dirty="0" err="1" smtClean="0"/>
              <a:t>obra</a:t>
            </a:r>
            <a:r>
              <a:rPr lang="fr-FR" sz="2000" dirty="0" smtClean="0"/>
              <a:t> de Tirso de Molina, </a:t>
            </a:r>
            <a:r>
              <a:rPr lang="fr-FR" sz="2000" dirty="0" err="1" smtClean="0"/>
              <a:t>esta</a:t>
            </a:r>
            <a:r>
              <a:rPr lang="fr-FR" sz="2000" dirty="0" smtClean="0"/>
              <a:t> solo </a:t>
            </a:r>
            <a:r>
              <a:rPr lang="fr-FR" sz="2000" dirty="0" err="1" smtClean="0"/>
              <a:t>mientras</a:t>
            </a:r>
            <a:r>
              <a:rPr lang="fr-FR" sz="2000" dirty="0" smtClean="0"/>
              <a:t> que en Il </a:t>
            </a:r>
            <a:r>
              <a:rPr lang="fr-FR" sz="2000" dirty="0" err="1" smtClean="0"/>
              <a:t>convitato</a:t>
            </a:r>
            <a:r>
              <a:rPr lang="fr-FR" sz="2000" dirty="0" smtClean="0"/>
              <a:t> di </a:t>
            </a:r>
            <a:r>
              <a:rPr lang="fr-FR" sz="2000" dirty="0" err="1" smtClean="0"/>
              <a:t>pietra</a:t>
            </a:r>
            <a:r>
              <a:rPr lang="fr-FR" sz="2000" dirty="0" smtClean="0"/>
              <a:t>, </a:t>
            </a:r>
            <a:r>
              <a:rPr lang="fr-FR" sz="2000" dirty="0" err="1" smtClean="0"/>
              <a:t>esta</a:t>
            </a:r>
            <a:r>
              <a:rPr lang="fr-FR" sz="2000" dirty="0" smtClean="0"/>
              <a:t> con su amigo </a:t>
            </a:r>
            <a:r>
              <a:rPr lang="fr-FR" sz="2000" dirty="0" err="1" smtClean="0"/>
              <a:t>Passarino</a:t>
            </a:r>
            <a:r>
              <a:rPr lang="fr-FR" sz="2000" dirty="0" smtClean="0"/>
              <a:t> que </a:t>
            </a:r>
            <a:r>
              <a:rPr lang="fr-FR" sz="2000" dirty="0" err="1" smtClean="0"/>
              <a:t>podemos</a:t>
            </a:r>
            <a:r>
              <a:rPr lang="fr-FR" sz="2000" dirty="0" smtClean="0"/>
              <a:t> </a:t>
            </a:r>
            <a:r>
              <a:rPr lang="fr-FR" sz="2000" dirty="0" err="1" smtClean="0"/>
              <a:t>identificar</a:t>
            </a:r>
            <a:r>
              <a:rPr lang="fr-FR" sz="2000" dirty="0" smtClean="0"/>
              <a:t> </a:t>
            </a:r>
            <a:r>
              <a:rPr lang="fr-FR" sz="2000" dirty="0" err="1" smtClean="0"/>
              <a:t>como</a:t>
            </a:r>
            <a:r>
              <a:rPr lang="fr-FR" sz="2000"/>
              <a:t> </a:t>
            </a:r>
            <a:endParaRPr lang="fr-FR" sz="2000" dirty="0"/>
          </a:p>
        </p:txBody>
      </p:sp>
    </p:spTree>
    <p:extLst>
      <p:ext uri="{BB962C8B-B14F-4D97-AF65-F5344CB8AC3E}">
        <p14:creationId xmlns:p14="http://schemas.microsoft.com/office/powerpoint/2010/main" val="223094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00062"/>
            <a:ext cx="10515600" cy="1325563"/>
          </a:xfrm>
        </p:spPr>
        <p:txBody>
          <a:bodyPr>
            <a:normAutofit/>
          </a:bodyPr>
          <a:lstStyle/>
          <a:p>
            <a:r>
              <a:rPr lang="fr-FR" sz="4000" dirty="0" smtClean="0">
                <a:latin typeface="+mn-lt"/>
              </a:rPr>
              <a:t>Don Juan italiano: de </a:t>
            </a:r>
            <a:r>
              <a:rPr lang="fr-FR" sz="4000" dirty="0" err="1" smtClean="0">
                <a:latin typeface="+mn-lt"/>
              </a:rPr>
              <a:t>Giacinto</a:t>
            </a:r>
            <a:r>
              <a:rPr lang="fr-FR" sz="4000" dirty="0" smtClean="0">
                <a:latin typeface="+mn-lt"/>
              </a:rPr>
              <a:t> Andrea </a:t>
            </a:r>
            <a:r>
              <a:rPr lang="fr-FR" sz="4000" dirty="0" err="1" smtClean="0">
                <a:latin typeface="+mn-lt"/>
              </a:rPr>
              <a:t>Cicognini</a:t>
            </a:r>
            <a:r>
              <a:rPr lang="fr-FR" sz="4000" dirty="0" smtClean="0">
                <a:latin typeface="+mn-lt"/>
              </a:rPr>
              <a:t> que se </a:t>
            </a:r>
            <a:r>
              <a:rPr lang="fr-FR" sz="4000" dirty="0" err="1" smtClean="0">
                <a:latin typeface="+mn-lt"/>
              </a:rPr>
              <a:t>titula</a:t>
            </a:r>
            <a:r>
              <a:rPr lang="fr-FR" sz="4000" dirty="0" smtClean="0">
                <a:latin typeface="+mn-lt"/>
              </a:rPr>
              <a:t> </a:t>
            </a:r>
            <a:r>
              <a:rPr lang="it-IT" sz="4000" i="1" dirty="0">
                <a:latin typeface="+mn-lt"/>
              </a:rPr>
              <a:t>Il Convitato di </a:t>
            </a:r>
            <a:r>
              <a:rPr lang="it-IT" sz="4000" i="1" dirty="0" smtClean="0">
                <a:latin typeface="+mn-lt"/>
              </a:rPr>
              <a:t>Pietra</a:t>
            </a:r>
            <a:endParaRPr lang="fr-FR" sz="4000" i="1" dirty="0">
              <a:latin typeface="+mn-lt"/>
            </a:endParaRPr>
          </a:p>
        </p:txBody>
      </p:sp>
      <p:sp>
        <p:nvSpPr>
          <p:cNvPr id="3" name="Espace réservé du contenu 2"/>
          <p:cNvSpPr>
            <a:spLocks noGrp="1"/>
          </p:cNvSpPr>
          <p:nvPr>
            <p:ph idx="1"/>
          </p:nvPr>
        </p:nvSpPr>
        <p:spPr>
          <a:xfrm>
            <a:off x="488949" y="2074545"/>
            <a:ext cx="11214101" cy="4351338"/>
          </a:xfrm>
        </p:spPr>
        <p:txBody>
          <a:bodyPr>
            <a:normAutofit fontScale="77500" lnSpcReduction="20000"/>
          </a:bodyPr>
          <a:lstStyle/>
          <a:p>
            <a:pPr marL="0" indent="0" algn="just">
              <a:buNone/>
            </a:pPr>
            <a:r>
              <a:rPr lang="fr-FR" dirty="0" err="1"/>
              <a:t>Cicognini</a:t>
            </a:r>
            <a:r>
              <a:rPr lang="fr-FR" dirty="0"/>
              <a:t> est né à Florence en 1606 et mort à Venise en 1651. Il est un des dramaturges les plus appréciés de son temps, comme l'était également son père, et il donne au théâtre une cinquantaine d'œuvres comprenant des tragédies, des drames sacrés et profanes et des comédies. Il expérimente de nombreux styles populaires, et excelle également comme librettiste aux côtés de grands compositeurs tels </a:t>
            </a:r>
            <a:r>
              <a:rPr lang="fr-FR" dirty="0" smtClean="0"/>
              <a:t>Francesco Cavalli </a:t>
            </a:r>
            <a:r>
              <a:rPr lang="fr-FR" dirty="0"/>
              <a:t>ou </a:t>
            </a:r>
            <a:r>
              <a:rPr lang="fr-FR" dirty="0" err="1" smtClean="0"/>
              <a:t>Marcantonio</a:t>
            </a:r>
            <a:r>
              <a:rPr lang="fr-FR" dirty="0" smtClean="0"/>
              <a:t> Cesti. </a:t>
            </a:r>
            <a:r>
              <a:rPr lang="fr-FR" dirty="0"/>
              <a:t>Il est également connu pour avoir favorisé la connaissance et la diffusion </a:t>
            </a:r>
            <a:r>
              <a:rPr lang="fr-FR" dirty="0" smtClean="0"/>
              <a:t>du théâtre espagnol en </a:t>
            </a:r>
            <a:r>
              <a:rPr lang="fr-FR" dirty="0"/>
              <a:t>Italie.</a:t>
            </a:r>
            <a:br>
              <a:rPr lang="fr-FR" dirty="0"/>
            </a:br>
            <a:r>
              <a:rPr lang="fr-FR" dirty="0"/>
              <a:t>C'est ainsi qu'il adapte </a:t>
            </a:r>
            <a:r>
              <a:rPr lang="fr-FR" i="1" dirty="0"/>
              <a:t>La vida es </a:t>
            </a:r>
            <a:r>
              <a:rPr lang="fr-FR" i="1" dirty="0" err="1"/>
              <a:t>sueño</a:t>
            </a:r>
            <a:r>
              <a:rPr lang="fr-FR" dirty="0"/>
              <a:t> de </a:t>
            </a:r>
            <a:r>
              <a:rPr lang="fr-FR" dirty="0" err="1" smtClean="0"/>
              <a:t>Calderon</a:t>
            </a:r>
            <a:r>
              <a:rPr lang="fr-FR" dirty="0" smtClean="0"/>
              <a:t> de la Barca, </a:t>
            </a:r>
            <a:r>
              <a:rPr lang="fr-FR" dirty="0"/>
              <a:t>mais également des œuvres de Francisco </a:t>
            </a:r>
            <a:r>
              <a:rPr lang="fr-FR" dirty="0" err="1"/>
              <a:t>Rogas</a:t>
            </a:r>
            <a:r>
              <a:rPr lang="fr-FR" dirty="0"/>
              <a:t> y </a:t>
            </a:r>
            <a:r>
              <a:rPr lang="fr-FR" dirty="0" err="1"/>
              <a:t>Zorilla</a:t>
            </a:r>
            <a:r>
              <a:rPr lang="fr-FR" dirty="0"/>
              <a:t> ou de </a:t>
            </a:r>
            <a:r>
              <a:rPr lang="fr-FR" dirty="0" smtClean="0"/>
              <a:t>Tirso de Molina, </a:t>
            </a:r>
            <a:r>
              <a:rPr lang="fr-FR" dirty="0"/>
              <a:t>dont </a:t>
            </a:r>
            <a:r>
              <a:rPr lang="fr-FR" i="1" dirty="0" smtClean="0"/>
              <a:t>El </a:t>
            </a:r>
            <a:r>
              <a:rPr lang="fr-FR" i="1" dirty="0" err="1" smtClean="0"/>
              <a:t>Burlador</a:t>
            </a:r>
            <a:r>
              <a:rPr lang="fr-FR" i="1" dirty="0" smtClean="0"/>
              <a:t> de Sevilla </a:t>
            </a:r>
            <a:r>
              <a:rPr lang="fr-FR" dirty="0" smtClean="0"/>
              <a:t>qui </a:t>
            </a:r>
            <a:r>
              <a:rPr lang="fr-FR" dirty="0"/>
              <a:t>devient </a:t>
            </a:r>
            <a:r>
              <a:rPr lang="fr-FR" i="1" dirty="0" smtClean="0"/>
              <a:t>Il </a:t>
            </a:r>
            <a:r>
              <a:rPr lang="fr-FR" i="1" dirty="0" err="1" smtClean="0"/>
              <a:t>Convitato</a:t>
            </a:r>
            <a:r>
              <a:rPr lang="fr-FR" i="1" dirty="0" smtClean="0"/>
              <a:t> di </a:t>
            </a:r>
            <a:r>
              <a:rPr lang="fr-FR" i="1" dirty="0" err="1" smtClean="0"/>
              <a:t>pietra</a:t>
            </a:r>
            <a:r>
              <a:rPr lang="fr-FR" dirty="0" smtClean="0"/>
              <a:t>.</a:t>
            </a:r>
            <a:r>
              <a:rPr lang="fr-FR" dirty="0"/>
              <a:t/>
            </a:r>
            <a:br>
              <a:rPr lang="fr-FR" dirty="0"/>
            </a:br>
            <a:r>
              <a:rPr lang="fr-FR" dirty="0"/>
              <a:t>Dans toute sa production, on retrouve un penchant prononcé pour l'hyperbole et les intrigues embrouillées mais également pour le </a:t>
            </a:r>
            <a:r>
              <a:rPr lang="fr-FR" dirty="0" smtClean="0"/>
              <a:t>merveilleux. </a:t>
            </a:r>
            <a:r>
              <a:rPr lang="fr-FR" dirty="0"/>
              <a:t>Son succès est immense et il est proclamé par ses contemporains le </a:t>
            </a:r>
            <a:r>
              <a:rPr lang="fr-FR" i="1" dirty="0"/>
              <a:t>“ </a:t>
            </a:r>
            <a:r>
              <a:rPr lang="fr-FR" i="1" dirty="0" err="1"/>
              <a:t>famosissimo</a:t>
            </a:r>
            <a:r>
              <a:rPr lang="fr-FR" i="1" dirty="0"/>
              <a:t> ”</a:t>
            </a:r>
            <a:r>
              <a:rPr lang="fr-FR" dirty="0"/>
              <a:t> ou encore le “ </a:t>
            </a:r>
            <a:r>
              <a:rPr lang="fr-FR" dirty="0" smtClean="0"/>
              <a:t>Terence </a:t>
            </a:r>
            <a:r>
              <a:rPr lang="fr-FR" dirty="0"/>
              <a:t>toscan ”. Il est certain que son style et ses réalisations sont parfaitement en phase avec le </a:t>
            </a:r>
            <a:r>
              <a:rPr lang="fr-FR" dirty="0" smtClean="0"/>
              <a:t>mouvement baroque </a:t>
            </a:r>
            <a:r>
              <a:rPr lang="fr-FR" dirty="0"/>
              <a:t>qui traverse l'Italie, mais ses pièces continuent à être jouées au XVIIIe siècle. Il inspire également </a:t>
            </a:r>
            <a:r>
              <a:rPr lang="fr-FR" dirty="0" smtClean="0"/>
              <a:t>Goldoni</a:t>
            </a:r>
            <a:r>
              <a:rPr lang="fr-FR" dirty="0" smtClean="0"/>
              <a:t> </a:t>
            </a:r>
            <a:r>
              <a:rPr lang="fr-FR" dirty="0"/>
              <a:t>qui fait souvent référence à lui et écrit dans ses </a:t>
            </a:r>
            <a:r>
              <a:rPr lang="fr-FR" i="1" dirty="0"/>
              <a:t>Mémoires</a:t>
            </a:r>
            <a:r>
              <a:rPr lang="fr-FR" dirty="0"/>
              <a:t> :</a:t>
            </a:r>
            <a:r>
              <a:rPr lang="fr-FR" i="1" dirty="0"/>
              <a:t/>
            </a:r>
            <a:br>
              <a:rPr lang="fr-FR" i="1" dirty="0"/>
            </a:br>
            <a:r>
              <a:rPr lang="fr-FR" i="1" dirty="0" smtClean="0"/>
              <a:t>« </a:t>
            </a:r>
            <a:r>
              <a:rPr lang="fr-FR" dirty="0" smtClean="0"/>
              <a:t>Parmi </a:t>
            </a:r>
            <a:r>
              <a:rPr lang="fr-FR" dirty="0"/>
              <a:t>les auteurs comiques que je lisais et que je relisais très souvent, </a:t>
            </a:r>
            <a:r>
              <a:rPr lang="fr-FR" dirty="0" err="1"/>
              <a:t>Cicognini</a:t>
            </a:r>
            <a:r>
              <a:rPr lang="fr-FR" dirty="0"/>
              <a:t> était celui que je préférais</a:t>
            </a:r>
            <a:r>
              <a:rPr lang="fr-FR" dirty="0" smtClean="0"/>
              <a:t>. »</a:t>
            </a:r>
            <a:endParaRPr lang="fr-FR" dirty="0"/>
          </a:p>
        </p:txBody>
      </p:sp>
    </p:spTree>
    <p:extLst>
      <p:ext uri="{BB962C8B-B14F-4D97-AF65-F5344CB8AC3E}">
        <p14:creationId xmlns:p14="http://schemas.microsoft.com/office/powerpoint/2010/main" val="235359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La </a:t>
            </a:r>
            <a:r>
              <a:rPr lang="fr-FR" sz="4000" dirty="0" err="1" smtClean="0"/>
              <a:t>obra</a:t>
            </a:r>
            <a:r>
              <a:rPr lang="fr-FR" sz="4000" dirty="0" smtClean="0"/>
              <a:t> de</a:t>
            </a:r>
            <a:r>
              <a:rPr lang="fr-FR" sz="4000" dirty="0" smtClean="0"/>
              <a:t> </a:t>
            </a:r>
            <a:r>
              <a:rPr lang="fr-FR" sz="4000" dirty="0" smtClean="0"/>
              <a:t>Molière que se </a:t>
            </a:r>
            <a:r>
              <a:rPr lang="fr-FR" sz="4000" dirty="0" err="1" smtClean="0"/>
              <a:t>titula</a:t>
            </a:r>
            <a:r>
              <a:rPr lang="fr-FR" sz="4000" dirty="0" smtClean="0"/>
              <a:t> : </a:t>
            </a:r>
            <a:r>
              <a:rPr lang="fr-FR" sz="4000" i="1" dirty="0" smtClean="0"/>
              <a:t>Dom Juan </a:t>
            </a:r>
            <a:endParaRPr lang="fr-FR" sz="4000" i="1" dirty="0"/>
          </a:p>
        </p:txBody>
      </p:sp>
      <p:sp>
        <p:nvSpPr>
          <p:cNvPr id="3" name="Espace réservé du contenu 2"/>
          <p:cNvSpPr>
            <a:spLocks noGrp="1"/>
          </p:cNvSpPr>
          <p:nvPr>
            <p:ph idx="1"/>
          </p:nvPr>
        </p:nvSpPr>
        <p:spPr/>
        <p:txBody>
          <a:bodyPr/>
          <a:lstStyle/>
          <a:p>
            <a:pPr marL="0" indent="0" algn="just">
              <a:buNone/>
            </a:pPr>
            <a:r>
              <a:rPr lang="fr-FR" dirty="0" smtClean="0"/>
              <a:t>Dom Juan </a:t>
            </a:r>
            <a:r>
              <a:rPr lang="fr-FR" dirty="0" smtClean="0"/>
              <a:t>est talentueux et séducteur. </a:t>
            </a:r>
            <a:r>
              <a:rPr lang="fr-FR" dirty="0" smtClean="0"/>
              <a:t>Il </a:t>
            </a:r>
            <a:r>
              <a:rPr lang="fr-FR" dirty="0" smtClean="0"/>
              <a:t>collectionne </a:t>
            </a:r>
            <a:r>
              <a:rPr lang="fr-FR" dirty="0" smtClean="0"/>
              <a:t>les conquêtes amoureuses. Après avoir arraché </a:t>
            </a:r>
            <a:r>
              <a:rPr lang="fr-FR" dirty="0" err="1" smtClean="0"/>
              <a:t>Done</a:t>
            </a:r>
            <a:r>
              <a:rPr lang="fr-FR" dirty="0" smtClean="0"/>
              <a:t> Elvire au couvent, il abuse de Charlotte la veille de ses noces, trahit Mazarine, et incarne le parfait hypocrite. Il multiplie les outrages, viole les lois morales, offense le Ciel, jusqu'à la bravade ultime, devant la statue du défunt Commandeur... Vif succès du vivant de Molière, la pièce mettant en scène le libertinage et l'impiété lui valut de nombreuses critiques. « Tout le plaisir de l'amour est dans le </a:t>
            </a:r>
            <a:r>
              <a:rPr lang="fr-FR" dirty="0" smtClean="0"/>
              <a:t>changement. »</a:t>
            </a:r>
            <a:endParaRPr lang="fr-FR" dirty="0"/>
          </a:p>
        </p:txBody>
      </p:sp>
    </p:spTree>
    <p:extLst>
      <p:ext uri="{BB962C8B-B14F-4D97-AF65-F5344CB8AC3E}">
        <p14:creationId xmlns:p14="http://schemas.microsoft.com/office/powerpoint/2010/main" val="335175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0100" y="428625"/>
            <a:ext cx="10515600" cy="854075"/>
          </a:xfrm>
        </p:spPr>
        <p:txBody>
          <a:bodyPr>
            <a:normAutofit fontScale="90000"/>
          </a:bodyPr>
          <a:lstStyle/>
          <a:p>
            <a:r>
              <a:rPr lang="fr-FR" dirty="0" smtClean="0">
                <a:latin typeface="+mn-lt"/>
              </a:rPr>
              <a:t>La </a:t>
            </a:r>
            <a:r>
              <a:rPr lang="fr-FR" dirty="0" err="1" smtClean="0">
                <a:latin typeface="+mn-lt"/>
              </a:rPr>
              <a:t>obra</a:t>
            </a:r>
            <a:r>
              <a:rPr lang="fr-FR" dirty="0" smtClean="0">
                <a:latin typeface="+mn-lt"/>
              </a:rPr>
              <a:t> de </a:t>
            </a:r>
            <a:r>
              <a:rPr lang="fr-FR" dirty="0" smtClean="0">
                <a:latin typeface="+mn-lt"/>
              </a:rPr>
              <a:t>Thomas </a:t>
            </a:r>
            <a:r>
              <a:rPr lang="fr-FR" dirty="0" err="1" smtClean="0">
                <a:latin typeface="+mn-lt"/>
              </a:rPr>
              <a:t>Shadwell</a:t>
            </a:r>
            <a:r>
              <a:rPr lang="fr-FR" dirty="0" smtClean="0">
                <a:latin typeface="+mn-lt"/>
              </a:rPr>
              <a:t> que se </a:t>
            </a:r>
            <a:r>
              <a:rPr lang="fr-FR" dirty="0" err="1" smtClean="0">
                <a:latin typeface="+mn-lt"/>
              </a:rPr>
              <a:t>titula</a:t>
            </a:r>
            <a:r>
              <a:rPr lang="fr-FR" dirty="0" smtClean="0">
                <a:latin typeface="+mn-lt"/>
              </a:rPr>
              <a:t> </a:t>
            </a:r>
            <a:r>
              <a:rPr lang="fr-FR" i="1" dirty="0">
                <a:latin typeface="+mn-lt"/>
              </a:rPr>
              <a:t>The Libertine</a:t>
            </a:r>
            <a:endParaRPr lang="fr-FR" dirty="0">
              <a:latin typeface="+mn-l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42961900"/>
              </p:ext>
            </p:extLst>
          </p:nvPr>
        </p:nvGraphicFramePr>
        <p:xfrm>
          <a:off x="938143" y="1371600"/>
          <a:ext cx="10466457" cy="5486400"/>
        </p:xfrm>
        <a:graphic>
          <a:graphicData uri="http://schemas.openxmlformats.org/drawingml/2006/table">
            <a:tbl>
              <a:tblPr/>
              <a:tblGrid>
                <a:gridCol w="25400">
                  <a:extLst>
                    <a:ext uri="{9D8B030D-6E8A-4147-A177-3AD203B41FA5}">
                      <a16:colId xmlns:a16="http://schemas.microsoft.com/office/drawing/2014/main" val="3449548216"/>
                    </a:ext>
                  </a:extLst>
                </a:gridCol>
                <a:gridCol w="10441057">
                  <a:extLst>
                    <a:ext uri="{9D8B030D-6E8A-4147-A177-3AD203B41FA5}">
                      <a16:colId xmlns:a16="http://schemas.microsoft.com/office/drawing/2014/main" val="3570558285"/>
                    </a:ext>
                  </a:extLst>
                </a:gridCol>
              </a:tblGrid>
              <a:tr h="4824413">
                <a:tc>
                  <a:txBody>
                    <a:bodyPr/>
                    <a:lstStyle/>
                    <a:p>
                      <a:pPr algn="ctr"/>
                      <a:endParaRPr lang="fr-FR" sz="900" dirty="0"/>
                    </a:p>
                  </a:txBody>
                  <a:tcPr marL="0" marR="0" marT="0" marB="0" anchor="ctr">
                    <a:lnL>
                      <a:noFill/>
                    </a:lnL>
                    <a:lnR>
                      <a:noFill/>
                    </a:lnR>
                    <a:lnT>
                      <a:noFill/>
                    </a:lnT>
                    <a:lnB>
                      <a:noFill/>
                    </a:lnB>
                  </a:tcPr>
                </a:tc>
                <a:tc>
                  <a:txBody>
                    <a:bodyPr/>
                    <a:lstStyle/>
                    <a:p>
                      <a:pPr algn="l"/>
                      <a:r>
                        <a:rPr lang="fr-FR" sz="2000" dirty="0">
                          <a:latin typeface="+mn-lt"/>
                        </a:rPr>
                        <a:t>Sous sa plume, il n'est plus question de faire référence à un “ invité ” ou à un</a:t>
                      </a:r>
                      <a:br>
                        <a:rPr lang="fr-FR" sz="2000" dirty="0">
                          <a:latin typeface="+mn-lt"/>
                        </a:rPr>
                      </a:br>
                      <a:r>
                        <a:rPr lang="fr-FR" sz="2000" dirty="0">
                          <a:latin typeface="+mn-lt"/>
                        </a:rPr>
                        <a:t>“ festin de pierre ”, comme dans les titres français, italiens ou espagnol ; </a:t>
                      </a:r>
                      <a:r>
                        <a:rPr lang="fr-FR" sz="2000" dirty="0" err="1">
                          <a:latin typeface="+mn-lt"/>
                        </a:rPr>
                        <a:t>Shadwell</a:t>
                      </a:r>
                      <a:r>
                        <a:rPr lang="fr-FR" sz="2000" dirty="0">
                          <a:latin typeface="+mn-lt"/>
                        </a:rPr>
                        <a:t> rompt pour la première fois cette tradition en nommant sa pièce</a:t>
                      </a:r>
                      <a:br>
                        <a:rPr lang="fr-FR" sz="2000" dirty="0">
                          <a:latin typeface="+mn-lt"/>
                        </a:rPr>
                      </a:br>
                      <a:r>
                        <a:rPr lang="fr-FR" sz="2000" i="1" dirty="0">
                          <a:latin typeface="+mn-lt"/>
                        </a:rPr>
                        <a:t>The Libertine</a:t>
                      </a:r>
                      <a:r>
                        <a:rPr lang="fr-FR" sz="2000" dirty="0">
                          <a:latin typeface="+mn-lt"/>
                        </a:rPr>
                        <a:t>.</a:t>
                      </a:r>
                      <a:br>
                        <a:rPr lang="fr-FR" sz="2000" dirty="0">
                          <a:latin typeface="+mn-lt"/>
                        </a:rPr>
                      </a:br>
                      <a:r>
                        <a:rPr lang="fr-FR" sz="2000" dirty="0">
                          <a:latin typeface="+mn-lt"/>
                        </a:rPr>
                        <a:t>Celle-ci, selon ses dires, est écrite très rapidement, soit en moins de trois semaines ; elle remporte cependant un grand succès, non seulement à sa sortie en 1676, mais encore pendant plusieurs années, puisque les représentations se succèdent jusqu'en 1740.</a:t>
                      </a:r>
                      <a:br>
                        <a:rPr lang="fr-FR" sz="2000" dirty="0">
                          <a:latin typeface="+mn-lt"/>
                        </a:rPr>
                      </a:br>
                      <a:r>
                        <a:rPr lang="fr-FR" sz="2000" dirty="0" err="1">
                          <a:latin typeface="+mn-lt"/>
                        </a:rPr>
                        <a:t>Shadwell</a:t>
                      </a:r>
                      <a:r>
                        <a:rPr lang="fr-FR" sz="2000" dirty="0">
                          <a:latin typeface="+mn-lt"/>
                        </a:rPr>
                        <a:t>, comme beaucoup d'autres auteurs dramatiques de l'époque, a certainement été attiré par la popularité du sujet.</a:t>
                      </a:r>
                      <a:br>
                        <a:rPr lang="fr-FR" sz="2000" dirty="0">
                          <a:latin typeface="+mn-lt"/>
                        </a:rPr>
                      </a:br>
                      <a:r>
                        <a:rPr lang="fr-FR" sz="2000" dirty="0">
                          <a:latin typeface="+mn-lt"/>
                        </a:rPr>
                        <a:t>Dans sa préface, il souligne le côté indécent de sa pièce et espère ne choquer personne, dans la mesure où, dit-il, le vice est puni dans le dénouement.</a:t>
                      </a:r>
                      <a:br>
                        <a:rPr lang="fr-FR" sz="2000" dirty="0">
                          <a:latin typeface="+mn-lt"/>
                        </a:rPr>
                      </a:br>
                      <a:r>
                        <a:rPr lang="fr-FR" sz="2000" dirty="0">
                          <a:latin typeface="+mn-lt"/>
                        </a:rPr>
                        <a:t>De fait, il est difficile d'imaginer un pire Don Juan et c'est certainement la raison pour laquelle cette pièce est restée sans suite, ni emprunt.</a:t>
                      </a:r>
                      <a:br>
                        <a:rPr lang="fr-FR" sz="2000" dirty="0">
                          <a:latin typeface="+mn-lt"/>
                        </a:rPr>
                      </a:br>
                      <a:r>
                        <a:rPr lang="fr-FR" sz="2000" dirty="0">
                          <a:latin typeface="+mn-lt"/>
                        </a:rPr>
                        <a:t>Cependant elle appartient à son temps et, bien que qualifiée de tragédie, elle s'apparente aux nombreuses comédies de mœurs de l'époque qui mettent en scène, avec outrance mais non </a:t>
                      </a:r>
                      <a:r>
                        <a:rPr lang="fr-FR" sz="2000" dirty="0" smtClean="0">
                          <a:latin typeface="+mn-lt"/>
                        </a:rPr>
                        <a:t>sans</a:t>
                      </a:r>
                      <a:r>
                        <a:rPr lang="fr-FR" sz="2000" baseline="0" dirty="0" smtClean="0">
                          <a:latin typeface="+mn-lt"/>
                        </a:rPr>
                        <a:t> humour</a:t>
                      </a:r>
                      <a:r>
                        <a:rPr lang="fr-FR" sz="2000" dirty="0" smtClean="0">
                          <a:latin typeface="+mn-lt"/>
                        </a:rPr>
                        <a:t>, </a:t>
                      </a:r>
                      <a:r>
                        <a:rPr lang="fr-FR" sz="2000" dirty="0">
                          <a:latin typeface="+mn-lt"/>
                        </a:rPr>
                        <a:t>les comportements fort débridés de leurs contemporains, et en particulier ceux de la </a:t>
                      </a:r>
                      <a:r>
                        <a:rPr lang="fr-FR" sz="2000" dirty="0" smtClean="0">
                          <a:latin typeface="+mn-lt"/>
                        </a:rPr>
                        <a:t>noblesse.</a:t>
                      </a:r>
                      <a:r>
                        <a:rPr lang="fr-FR" sz="2000" dirty="0">
                          <a:latin typeface="Times New Roman, Times, serif"/>
                        </a:rPr>
                        <a:t/>
                      </a:r>
                      <a:br>
                        <a:rPr lang="fr-FR" sz="2000" dirty="0">
                          <a:latin typeface="Times New Roman, Times, serif"/>
                        </a:rPr>
                      </a:br>
                      <a:endParaRPr lang="fr-FR" sz="2000" dirty="0"/>
                    </a:p>
                  </a:txBody>
                  <a:tcPr marL="0" marR="0" marT="0" marB="0" anchor="ctr">
                    <a:lnL>
                      <a:noFill/>
                    </a:lnL>
                    <a:lnR>
                      <a:noFill/>
                    </a:lnR>
                    <a:lnT>
                      <a:noFill/>
                    </a:lnT>
                    <a:lnB>
                      <a:noFill/>
                    </a:lnB>
                  </a:tcPr>
                </a:tc>
                <a:extLst>
                  <a:ext uri="{0D108BD9-81ED-4DB2-BD59-A6C34878D82A}">
                    <a16:rowId xmlns:a16="http://schemas.microsoft.com/office/drawing/2014/main" val="3783995177"/>
                  </a:ext>
                </a:extLst>
              </a:tr>
            </a:tbl>
          </a:graphicData>
        </a:graphic>
      </p:graphicFrame>
    </p:spTree>
    <p:extLst>
      <p:ext uri="{BB962C8B-B14F-4D97-AF65-F5344CB8AC3E}">
        <p14:creationId xmlns:p14="http://schemas.microsoft.com/office/powerpoint/2010/main" val="318233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err="1" smtClean="0">
                <a:latin typeface="+mn-lt"/>
              </a:rPr>
              <a:t>Episodio</a:t>
            </a:r>
            <a:r>
              <a:rPr lang="fr-FR" sz="4000" dirty="0" smtClean="0">
                <a:latin typeface="+mn-lt"/>
              </a:rPr>
              <a:t> de </a:t>
            </a:r>
            <a:r>
              <a:rPr lang="fr-FR" sz="4000" dirty="0" err="1" smtClean="0">
                <a:latin typeface="+mn-lt"/>
              </a:rPr>
              <a:t>Tisbea</a:t>
            </a:r>
            <a:r>
              <a:rPr lang="fr-FR" sz="4000" dirty="0" smtClean="0">
                <a:latin typeface="+mn-lt"/>
              </a:rPr>
              <a:t> </a:t>
            </a:r>
            <a:r>
              <a:rPr lang="fr-FR" sz="4000" dirty="0" err="1" smtClean="0">
                <a:latin typeface="+mn-lt"/>
              </a:rPr>
              <a:t>del</a:t>
            </a:r>
            <a:r>
              <a:rPr lang="fr-FR" sz="4000" dirty="0" smtClean="0">
                <a:latin typeface="+mn-lt"/>
              </a:rPr>
              <a:t> </a:t>
            </a:r>
            <a:r>
              <a:rPr lang="fr-FR" sz="4000" dirty="0" err="1" smtClean="0">
                <a:latin typeface="+mn-lt"/>
              </a:rPr>
              <a:t>burlador</a:t>
            </a:r>
            <a:r>
              <a:rPr lang="fr-FR" sz="4000" dirty="0" smtClean="0">
                <a:latin typeface="+mn-lt"/>
              </a:rPr>
              <a:t> de </a:t>
            </a:r>
            <a:r>
              <a:rPr lang="fr-FR" sz="4000" dirty="0" smtClean="0">
                <a:latin typeface="+mn-lt"/>
              </a:rPr>
              <a:t>Sevilla</a:t>
            </a:r>
            <a:endParaRPr lang="fr-FR" sz="4000" dirty="0">
              <a:latin typeface="+mn-lt"/>
            </a:endParaRPr>
          </a:p>
        </p:txBody>
      </p:sp>
      <p:sp>
        <p:nvSpPr>
          <p:cNvPr id="3" name="Espace réservé du contenu 2"/>
          <p:cNvSpPr>
            <a:spLocks noGrp="1"/>
          </p:cNvSpPr>
          <p:nvPr>
            <p:ph idx="1"/>
          </p:nvPr>
        </p:nvSpPr>
        <p:spPr>
          <a:xfrm>
            <a:off x="838200" y="1863725"/>
            <a:ext cx="10515600" cy="4351338"/>
          </a:xfrm>
        </p:spPr>
        <p:txBody>
          <a:bodyPr>
            <a:normAutofit/>
          </a:bodyPr>
          <a:lstStyle/>
          <a:p>
            <a:pPr algn="just"/>
            <a:r>
              <a:rPr lang="es-ES" sz="2000" u="sng" dirty="0" err="1" smtClean="0"/>
              <a:t>Tisbea</a:t>
            </a:r>
            <a:r>
              <a:rPr lang="es-ES" sz="2000" u="sng" dirty="0" smtClean="0"/>
              <a:t>:</a:t>
            </a:r>
            <a:r>
              <a:rPr lang="es-ES" sz="2000" dirty="0" smtClean="0"/>
              <a:t> Pescadora que no creía en el amor y se burlaba de los hombres. Termina siendo burlada por Don Juan, se hunde en una tristeza inmensa y trata de quitarse la vida.</a:t>
            </a:r>
          </a:p>
          <a:p>
            <a:pPr algn="just"/>
            <a:r>
              <a:rPr lang="es-ES" sz="2000" dirty="0" smtClean="0"/>
              <a:t>De regreso a España, el barco en el que viajaba, naufraga, y en las costas de Tarragona, Don Juan vuelve a seducir a una doncella, en este caso, una humilde pescadora llamada </a:t>
            </a:r>
            <a:r>
              <a:rPr lang="es-ES" sz="2000" dirty="0" err="1" smtClean="0"/>
              <a:t>Tisbea</a:t>
            </a:r>
            <a:r>
              <a:rPr lang="es-ES" sz="2000" dirty="0" smtClean="0"/>
              <a:t>, bajo promesa de matrimonio. Una vez que ha gozado de ella, la abandona y vuelve a Sevilla.</a:t>
            </a:r>
          </a:p>
          <a:p>
            <a:pPr algn="just"/>
            <a:r>
              <a:rPr lang="es-ES" sz="2000" dirty="0"/>
              <a:t>Y poco después </a:t>
            </a:r>
            <a:r>
              <a:rPr lang="es-ES" sz="2000" dirty="0" err="1"/>
              <a:t>Tisbea</a:t>
            </a:r>
            <a:r>
              <a:rPr lang="es-ES" sz="2000" dirty="0"/>
              <a:t> (dueña de una choza de paja, no de muros precisamente) blasona de su </a:t>
            </a:r>
            <a:r>
              <a:rPr lang="es-ES" sz="2000" dirty="0" smtClean="0"/>
              <a:t>libertad</a:t>
            </a:r>
            <a:r>
              <a:rPr lang="es-ES" sz="2000" dirty="0"/>
              <a:t>, haciéndose la “sola de amor exenta” y señora del amor. La denuncia de ese precario </a:t>
            </a:r>
            <a:r>
              <a:rPr lang="es-ES" sz="2000" dirty="0" smtClean="0"/>
              <a:t>señorío </a:t>
            </a:r>
            <a:r>
              <a:rPr lang="es-ES" sz="2000" dirty="0"/>
              <a:t>implicada en esta antítesis se refuerza con otras isotopías: Octavio por ejemplo llama a la </a:t>
            </a:r>
            <a:r>
              <a:rPr lang="es-ES" sz="2000" dirty="0" smtClean="0"/>
              <a:t>mujer </a:t>
            </a:r>
            <a:r>
              <a:rPr lang="es-ES" sz="2000" dirty="0"/>
              <a:t>“veleta” y “débil caña”, metáforas que expresan su </a:t>
            </a:r>
            <a:r>
              <a:rPr lang="es-ES" sz="2000" dirty="0" smtClean="0"/>
              <a:t>inconstancia </a:t>
            </a:r>
            <a:r>
              <a:rPr lang="es-ES" sz="2000" dirty="0"/>
              <a:t>y fragilidad; cinco versos </a:t>
            </a:r>
            <a:r>
              <a:rPr lang="es-ES" sz="2000" dirty="0" smtClean="0"/>
              <a:t>más </a:t>
            </a:r>
            <a:r>
              <a:rPr lang="es-ES" sz="2000" dirty="0"/>
              <a:t>adelante, aparece </a:t>
            </a:r>
            <a:r>
              <a:rPr lang="es-ES" sz="2000" dirty="0" err="1"/>
              <a:t>Tisbea</a:t>
            </a:r>
            <a:r>
              <a:rPr lang="es-ES" sz="2000" dirty="0"/>
              <a:t> con una caña de pescar en la </a:t>
            </a:r>
            <a:r>
              <a:rPr lang="es-ES" sz="2000" dirty="0" err="1"/>
              <a:t>man</a:t>
            </a:r>
            <a:r>
              <a:rPr lang="es-ES" sz="2000" dirty="0"/>
              <a:t> (símbolo </a:t>
            </a:r>
            <a:r>
              <a:rPr lang="es-ES" sz="2000" dirty="0" err="1"/>
              <a:t>metonimico</a:t>
            </a:r>
            <a:r>
              <a:rPr lang="es-ES" sz="2000" dirty="0"/>
              <a:t>) cuyo </a:t>
            </a:r>
            <a:r>
              <a:rPr lang="es-ES" sz="2000" dirty="0" smtClean="0"/>
              <a:t>valor </a:t>
            </a:r>
            <a:r>
              <a:rPr lang="es-ES" sz="2000" dirty="0"/>
              <a:t>integra verbalmente en estas sugerencias simbólica</a:t>
            </a:r>
          </a:p>
          <a:p>
            <a:endParaRPr lang="fr-FR" sz="2000" dirty="0"/>
          </a:p>
        </p:txBody>
      </p:sp>
    </p:spTree>
    <p:extLst>
      <p:ext uri="{BB962C8B-B14F-4D97-AF65-F5344CB8AC3E}">
        <p14:creationId xmlns:p14="http://schemas.microsoft.com/office/powerpoint/2010/main" val="368378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latin typeface="+mn-lt"/>
              </a:rPr>
              <a:t>Episodio</a:t>
            </a:r>
            <a:r>
              <a:rPr lang="fr-FR" dirty="0" smtClean="0">
                <a:latin typeface="+mn-lt"/>
              </a:rPr>
              <a:t> de Charlotte y Sganarelle de Dom Juan</a:t>
            </a:r>
            <a:endParaRPr lang="fr-FR" dirty="0">
              <a:latin typeface="+mn-lt"/>
            </a:endParaRPr>
          </a:p>
        </p:txBody>
      </p:sp>
      <p:sp>
        <p:nvSpPr>
          <p:cNvPr id="3" name="Espace réservé du contenu 2"/>
          <p:cNvSpPr>
            <a:spLocks noGrp="1"/>
          </p:cNvSpPr>
          <p:nvPr>
            <p:ph idx="1"/>
          </p:nvPr>
        </p:nvSpPr>
        <p:spPr/>
        <p:txBody>
          <a:bodyPr>
            <a:normAutofit fontScale="70000" lnSpcReduction="20000"/>
          </a:bodyPr>
          <a:lstStyle/>
          <a:p>
            <a:r>
              <a:rPr lang="fr-FR" dirty="0" smtClean="0"/>
              <a:t>Charlotte = femme de Pierre qui a sauvé Dom Juan de la noyade.</a:t>
            </a:r>
            <a:br>
              <a:rPr lang="fr-FR" dirty="0" smtClean="0"/>
            </a:br>
            <a:r>
              <a:rPr lang="fr-FR" dirty="0" smtClean="0"/>
              <a:t>Après une théorie (acte I), il met en place une stratégie pratique.</a:t>
            </a:r>
          </a:p>
          <a:p>
            <a:r>
              <a:rPr lang="fr-FR" dirty="0" smtClean="0"/>
              <a:t>Scène 3</a:t>
            </a:r>
          </a:p>
          <a:p>
            <a:r>
              <a:rPr lang="fr-FR" dirty="0" smtClean="0"/>
              <a:t>Survient Pierrot qui tente de repousser Dom Juan : une course autour de Charlotte s’engage et c’est Sganarelle, jusque là simple spectateur de ce ballet comique de rivaux, qui reçoit le soufflet que Dom Juan, grand seigneur, destinait au pauvre Pierrot !</a:t>
            </a:r>
          </a:p>
          <a:p>
            <a:r>
              <a:rPr lang="fr-FR" dirty="0" smtClean="0"/>
              <a:t>Scène 4</a:t>
            </a:r>
          </a:p>
          <a:p>
            <a:pPr marL="0" indent="0">
              <a:buNone/>
            </a:pPr>
            <a:r>
              <a:rPr lang="fr-FR" dirty="0" smtClean="0"/>
              <a:t>Arrive Mathurine. Celle-ci demande à Dom Juan s’il parle aussi d’amour à Charlotte. Dom Juan réussit à se tirer d’une situation embarrassante : dans un jeu efficace d’apartés, il assure Mathurine et Charlotte de son fidèle amour !</a:t>
            </a:r>
          </a:p>
          <a:p>
            <a:r>
              <a:rPr lang="fr-FR" dirty="0" smtClean="0"/>
              <a:t>Scène 5</a:t>
            </a:r>
          </a:p>
          <a:p>
            <a:pPr marL="0" indent="0">
              <a:buNone/>
            </a:pPr>
            <a:r>
              <a:rPr lang="fr-FR" dirty="0" smtClean="0"/>
              <a:t>La Ramée, un spadassin, interrompt le discours amoureux pour prévenir Dom Juan d’un danger imminent : douze hommes à cheval le cherchent. Dom Juan fait ses adieux aux deux paysannes et s’enfuit en se déguisant.</a:t>
            </a:r>
            <a:br>
              <a:rPr lang="fr-FR" dirty="0" smtClean="0"/>
            </a:br>
            <a:endParaRPr lang="fr-FR" dirty="0"/>
          </a:p>
        </p:txBody>
      </p:sp>
    </p:spTree>
    <p:extLst>
      <p:ext uri="{BB962C8B-B14F-4D97-AF65-F5344CB8AC3E}">
        <p14:creationId xmlns:p14="http://schemas.microsoft.com/office/powerpoint/2010/main" val="138706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err="1" smtClean="0">
                <a:latin typeface="+mn-lt"/>
              </a:rPr>
              <a:t>Episodio</a:t>
            </a:r>
            <a:r>
              <a:rPr lang="fr-FR" sz="4000" dirty="0" smtClean="0">
                <a:latin typeface="+mn-lt"/>
              </a:rPr>
              <a:t> de Mathurine y Charlotte</a:t>
            </a:r>
            <a:endParaRPr lang="fr-FR" sz="4000" dirty="0">
              <a:latin typeface="+mn-lt"/>
            </a:endParaRPr>
          </a:p>
        </p:txBody>
      </p:sp>
      <p:sp>
        <p:nvSpPr>
          <p:cNvPr id="3" name="Espace réservé du contenu 2"/>
          <p:cNvSpPr>
            <a:spLocks noGrp="1"/>
          </p:cNvSpPr>
          <p:nvPr>
            <p:ph idx="1"/>
          </p:nvPr>
        </p:nvSpPr>
        <p:spPr>
          <a:xfrm>
            <a:off x="838200" y="1825624"/>
            <a:ext cx="10515600" cy="4867275"/>
          </a:xfrm>
        </p:spPr>
        <p:txBody>
          <a:bodyPr>
            <a:normAutofit fontScale="62500" lnSpcReduction="20000"/>
          </a:bodyPr>
          <a:lstStyle/>
          <a:p>
            <a:r>
              <a:rPr lang="fr-FR" dirty="0"/>
              <a:t>Charlotte et Mathurine sont deux jeunes paysannes que </a:t>
            </a:r>
            <a:r>
              <a:rPr lang="fr-FR" dirty="0">
                <a:hlinkClick r:id="rId2"/>
              </a:rPr>
              <a:t>Dom Juan</a:t>
            </a:r>
            <a:r>
              <a:rPr lang="fr-FR" dirty="0"/>
              <a:t> rencontre après avoir fait </a:t>
            </a:r>
            <a:r>
              <a:rPr lang="fr-FR" dirty="0">
                <a:hlinkClick r:id="rId3"/>
              </a:rPr>
              <a:t>naufrage</a:t>
            </a:r>
            <a:r>
              <a:rPr lang="fr-FR" dirty="0"/>
              <a:t>, dans </a:t>
            </a:r>
            <a:r>
              <a:rPr lang="fr-FR" i="1" dirty="0" smtClean="0"/>
              <a:t>Dom Juan ou le Festin de Pierres </a:t>
            </a:r>
            <a:r>
              <a:rPr lang="fr-FR" dirty="0" smtClean="0"/>
              <a:t>de Molière. </a:t>
            </a:r>
            <a:r>
              <a:rPr lang="fr-FR" dirty="0"/>
              <a:t>Mathurine est la première que Dom Juan tente de séduire, mais cette scène n'est que suggérée, alors que la rencontre entre Charlotte et Dom Juan a lieu durant la pièce. De plus, Charlotte est déjà fiancée avec Pierrot, et la discussion qu'ils ont préalablement tous deux sur l'amour, montre que la perspective de ce futur </a:t>
            </a:r>
            <a:r>
              <a:rPr lang="fr-FR" dirty="0" smtClean="0"/>
              <a:t>mariage </a:t>
            </a:r>
            <a:r>
              <a:rPr lang="fr-FR" dirty="0"/>
              <a:t>ne l'enchante pas. Cette explication permet de comprendre combien la séduction de Dom Juan apporte d'horizons nouveaux à son existence, au moment où elle se croit désespérément vouée à une vie sentimentale médiocre. Charlotte et Mathurine parlent toutes deux dans leur patois, et cette idée est nouvelle, car aucune autre version de Don Juan qui fait intervenir des femmes du petit peuple ou non </a:t>
            </a:r>
            <a:r>
              <a:rPr lang="fr-FR" dirty="0" smtClean="0"/>
              <a:t>nobles, </a:t>
            </a:r>
            <a:r>
              <a:rPr lang="fr-FR" dirty="0"/>
              <a:t>ne les a présentées avec le langage de leur province. Ce détail est d'autant plus intéressant qu'il est exactement à l'opposé des habitudes de la </a:t>
            </a:r>
            <a:r>
              <a:rPr lang="fr-FR" dirty="0">
                <a:hlinkClick r:id="rId4"/>
              </a:rPr>
              <a:t>Commedia </a:t>
            </a:r>
            <a:r>
              <a:rPr lang="fr-FR" dirty="0" err="1">
                <a:hlinkClick r:id="rId4"/>
              </a:rPr>
              <a:t>dell'Arte</a:t>
            </a:r>
            <a:r>
              <a:rPr lang="fr-FR" dirty="0"/>
              <a:t> qui utilise aussi des dialectes locaux.</a:t>
            </a:r>
            <a:br>
              <a:rPr lang="fr-FR" dirty="0"/>
            </a:br>
            <a:r>
              <a:rPr lang="fr-FR" dirty="0"/>
              <a:t>Chez les comédiens italiens, que Molière connaît bien, le dialecte est réservé aux </a:t>
            </a:r>
            <a:r>
              <a:rPr lang="fr-FR" i="1" dirty="0">
                <a:hlinkClick r:id="rId5"/>
              </a:rPr>
              <a:t>zanni</a:t>
            </a:r>
            <a:r>
              <a:rPr lang="fr-FR" dirty="0"/>
              <a:t> ou valets, et aux </a:t>
            </a:r>
            <a:r>
              <a:rPr lang="fr-FR" dirty="0" smtClean="0"/>
              <a:t>vieillards </a:t>
            </a:r>
            <a:r>
              <a:rPr lang="fr-FR" dirty="0"/>
              <a:t>tels </a:t>
            </a:r>
            <a:r>
              <a:rPr lang="fr-FR" dirty="0" err="1"/>
              <a:t>Pantalone</a:t>
            </a:r>
            <a:r>
              <a:rPr lang="fr-FR" dirty="0"/>
              <a:t> ou le Docteur. Les femmes, au contraire, sont souvent les seules à parler le toscan, ou l'italien le plus pur, celui qui ne prête pas à moquerie. En contrariant ce principe, Molière se permet ainsi des innovations qui ont pour objectif de rendre ces scènes de séduction paysanne, autant comiques que pathétiques.</a:t>
            </a:r>
            <a:br>
              <a:rPr lang="fr-FR" dirty="0"/>
            </a:br>
            <a:r>
              <a:rPr lang="fr-FR" dirty="0"/>
              <a:t>La naïveté de Charlotte et de Mathurine, l'ambition inappropriée et aveugle qui les pousse à croire qu'un gentilhomme peut s'intéresser à elles, leur obstination face aux avertissements de </a:t>
            </a:r>
            <a:r>
              <a:rPr lang="fr-FR" dirty="0">
                <a:hlinkClick r:id="rId6"/>
              </a:rPr>
              <a:t>Sganarelle</a:t>
            </a:r>
            <a:r>
              <a:rPr lang="fr-FR" dirty="0"/>
              <a:t> et la franche sincérité de Pierrot qui parle aussi son patois, ne valorisent pas Dom Juan et le font apparaître véritablement “ méchant homme ”. Molière éprouve de la tendresse pour ce </a:t>
            </a:r>
            <a:r>
              <a:rPr lang="fr-FR" dirty="0">
                <a:hlinkClick r:id="rId7"/>
              </a:rPr>
              <a:t>monde paysan</a:t>
            </a:r>
            <a:r>
              <a:rPr lang="fr-FR" dirty="0"/>
              <a:t> qui se laisse facilement duper, tant il aimerait pouvoir s'élever au-dessus de sa condition. La pétulance de Charlotte et de Mathurine rend la scène de double séduction que leur fait Dom Juan délicieuse et cruelle. Lorsque Dom Juan les abandonne, on imagine leur désappointement, mais aussi leur capacité vitale et saine d'oublier un rêve qui n'a duré que le temps de leur faire croire en un monde meilleur.</a:t>
            </a:r>
          </a:p>
        </p:txBody>
      </p:sp>
    </p:spTree>
    <p:extLst>
      <p:ext uri="{BB962C8B-B14F-4D97-AF65-F5344CB8AC3E}">
        <p14:creationId xmlns:p14="http://schemas.microsoft.com/office/powerpoint/2010/main" val="153580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98475"/>
          </a:xfrm>
        </p:spPr>
        <p:txBody>
          <a:bodyPr>
            <a:normAutofit/>
          </a:bodyPr>
          <a:lstStyle/>
          <a:p>
            <a:r>
              <a:rPr lang="fr-FR" sz="2000" b="1" dirty="0" err="1" smtClean="0"/>
              <a:t>Episodio</a:t>
            </a:r>
            <a:r>
              <a:rPr lang="fr-FR" sz="2000" b="1" dirty="0" smtClean="0"/>
              <a:t> de Rosalba en Il </a:t>
            </a:r>
            <a:r>
              <a:rPr lang="fr-FR" sz="2000" b="1" dirty="0" err="1" smtClean="0"/>
              <a:t>convitato</a:t>
            </a:r>
            <a:r>
              <a:rPr lang="fr-FR" sz="2000" b="1" dirty="0" smtClean="0"/>
              <a:t> di </a:t>
            </a:r>
            <a:r>
              <a:rPr lang="fr-FR" sz="2000" b="1" dirty="0" err="1" smtClean="0"/>
              <a:t>pietra</a:t>
            </a:r>
            <a:endParaRPr lang="fr-FR" sz="2000" b="1" dirty="0"/>
          </a:p>
        </p:txBody>
      </p:sp>
      <p:sp>
        <p:nvSpPr>
          <p:cNvPr id="3" name="Espace réservé du contenu 2"/>
          <p:cNvSpPr>
            <a:spLocks noGrp="1"/>
          </p:cNvSpPr>
          <p:nvPr>
            <p:ph idx="1"/>
          </p:nvPr>
        </p:nvSpPr>
        <p:spPr>
          <a:xfrm>
            <a:off x="88900" y="863600"/>
            <a:ext cx="11976100" cy="5313363"/>
          </a:xfrm>
        </p:spPr>
        <p:txBody>
          <a:bodyPr>
            <a:noAutofit/>
          </a:bodyPr>
          <a:lstStyle/>
          <a:p>
            <a:r>
              <a:rPr lang="fr-FR" sz="1600" dirty="0"/>
              <a:t>Rosalba	Pauvres gens, un bateau aura fait naufrage, et les pauvres sont tombés à la mer. Ô comme il est beau !</a:t>
            </a:r>
          </a:p>
          <a:p>
            <a:r>
              <a:rPr lang="fr-FR" sz="1600" dirty="0"/>
              <a:t>D. </a:t>
            </a:r>
            <a:r>
              <a:rPr lang="fr-FR" sz="1600" dirty="0" smtClean="0"/>
              <a:t>Giovanni:	Je </a:t>
            </a:r>
            <a:r>
              <a:rPr lang="fr-FR" sz="1600" dirty="0"/>
              <a:t>commence à respirer.</a:t>
            </a:r>
          </a:p>
          <a:p>
            <a:r>
              <a:rPr lang="fr-FR" sz="1600" dirty="0" err="1" smtClean="0"/>
              <a:t>Passarino</a:t>
            </a:r>
            <a:r>
              <a:rPr lang="fr-FR" sz="1600" dirty="0" smtClean="0"/>
              <a:t>:	Et </a:t>
            </a:r>
            <a:r>
              <a:rPr lang="fr-FR" sz="1600" dirty="0"/>
              <a:t>moi j’ai envie d’aller chier.</a:t>
            </a:r>
          </a:p>
          <a:p>
            <a:r>
              <a:rPr lang="fr-FR" sz="1600" dirty="0" smtClean="0"/>
              <a:t>Rosalba:	Allez</a:t>
            </a:r>
            <a:r>
              <a:rPr lang="fr-FR" sz="1600" dirty="0"/>
              <a:t>, tu ne vas pas crever. Allez, jeune homme, relevez-vous gaiement.</a:t>
            </a:r>
          </a:p>
          <a:p>
            <a:r>
              <a:rPr lang="fr-FR" sz="1600" dirty="0"/>
              <a:t>D. </a:t>
            </a:r>
            <a:r>
              <a:rPr lang="fr-FR" sz="1600" dirty="0" smtClean="0"/>
              <a:t>Giovanni:	Maudite </a:t>
            </a:r>
            <a:r>
              <a:rPr lang="fr-FR" sz="1600" dirty="0"/>
              <a:t>destinée, que peux-tu faire contre moi ?</a:t>
            </a:r>
          </a:p>
          <a:p>
            <a:r>
              <a:rPr lang="fr-FR" sz="1600" dirty="0" err="1" smtClean="0"/>
              <a:t>Passarino</a:t>
            </a:r>
            <a:r>
              <a:rPr lang="fr-FR" sz="1600" dirty="0" smtClean="0"/>
              <a:t>:	Infâme </a:t>
            </a:r>
            <a:r>
              <a:rPr lang="fr-FR" sz="1600" dirty="0"/>
              <a:t>disgrâce, tu ne veux plus ma mort ?</a:t>
            </a:r>
          </a:p>
          <a:p>
            <a:r>
              <a:rPr lang="fr-FR" sz="1600" dirty="0" smtClean="0"/>
              <a:t>Rosalba:	Ils </a:t>
            </a:r>
            <a:r>
              <a:rPr lang="fr-FR" sz="1600" dirty="0"/>
              <a:t>parlent, ils parlent.</a:t>
            </a:r>
          </a:p>
          <a:p>
            <a:r>
              <a:rPr lang="fr-FR" sz="1600" i="1" dirty="0"/>
              <a:t>Ici D. Giovanni se redresse et s’assied.</a:t>
            </a:r>
            <a:endParaRPr lang="fr-FR" sz="1600" dirty="0"/>
          </a:p>
          <a:p>
            <a:r>
              <a:rPr lang="fr-FR" sz="1600" dirty="0"/>
              <a:t>D. </a:t>
            </a:r>
            <a:r>
              <a:rPr lang="fr-FR" sz="1600" dirty="0" smtClean="0"/>
              <a:t>Giovanni:	Et </a:t>
            </a:r>
            <a:r>
              <a:rPr lang="fr-FR" sz="1600" dirty="0"/>
              <a:t>pourtant, parmi tant de malheurs, je trouve un peu de compassion pour  mon malheureux état. Adieu, belle Nymphe.</a:t>
            </a:r>
          </a:p>
          <a:p>
            <a:r>
              <a:rPr lang="fr-FR" sz="1600" dirty="0" err="1" smtClean="0"/>
              <a:t>Passarino</a:t>
            </a:r>
            <a:r>
              <a:rPr lang="fr-FR" sz="1600" dirty="0" smtClean="0"/>
              <a:t>:	Oh</a:t>
            </a:r>
            <a:r>
              <a:rPr lang="fr-FR" sz="1600" dirty="0"/>
              <a:t>, oh, oh, oh, voilà que me reviennent mes esprits ! Mais dans quel pétrin sommes-nous encore tombés ? Mon maître a fui par la mer et est tombé dans un merdier encore pire qu’avant.</a:t>
            </a:r>
          </a:p>
          <a:p>
            <a:r>
              <a:rPr lang="it-IT" sz="1600" dirty="0"/>
              <a:t>D. </a:t>
            </a:r>
            <a:r>
              <a:rPr lang="it-IT" sz="1600" dirty="0" smtClean="0"/>
              <a:t>Giovanni:	Passarino </a:t>
            </a:r>
            <a:r>
              <a:rPr lang="it-IT" sz="1600" dirty="0"/>
              <a:t>?</a:t>
            </a:r>
            <a:endParaRPr lang="fr-FR" sz="1600" dirty="0"/>
          </a:p>
          <a:p>
            <a:r>
              <a:rPr lang="it-IT" sz="1600" dirty="0" smtClean="0"/>
              <a:t>Passarino:	Monsieur </a:t>
            </a:r>
            <a:r>
              <a:rPr lang="it-IT" sz="1600" dirty="0"/>
              <a:t>?</a:t>
            </a:r>
            <a:endParaRPr lang="fr-FR" sz="1600" dirty="0"/>
          </a:p>
          <a:p>
            <a:r>
              <a:rPr lang="fr-FR" sz="1600" dirty="0"/>
              <a:t>D. </a:t>
            </a:r>
            <a:r>
              <a:rPr lang="fr-FR" sz="1600" dirty="0" smtClean="0"/>
              <a:t>Giovanni:	Regarde </a:t>
            </a:r>
            <a:r>
              <a:rPr lang="fr-FR" sz="1600" dirty="0"/>
              <a:t>quel joli morceau.</a:t>
            </a:r>
          </a:p>
          <a:p>
            <a:r>
              <a:rPr lang="fr-FR" sz="1600" dirty="0" err="1" smtClean="0"/>
              <a:t>Passarino</a:t>
            </a:r>
            <a:r>
              <a:rPr lang="fr-FR" sz="1600" dirty="0" smtClean="0"/>
              <a:t>:	Elle </a:t>
            </a:r>
            <a:r>
              <a:rPr lang="fr-FR" sz="1600" dirty="0"/>
              <a:t>fera partie de votre tableau de chasse elle-aussi.</a:t>
            </a:r>
          </a:p>
          <a:p>
            <a:r>
              <a:rPr lang="fr-FR" sz="1600" dirty="0"/>
              <a:t>D. </a:t>
            </a:r>
            <a:r>
              <a:rPr lang="fr-FR" sz="1600" dirty="0" smtClean="0"/>
              <a:t>Giovanni:	Sais-tu </a:t>
            </a:r>
            <a:r>
              <a:rPr lang="fr-FR" sz="1600" dirty="0"/>
              <a:t>que je me sens bien ?</a:t>
            </a:r>
          </a:p>
          <a:p>
            <a:r>
              <a:rPr lang="fr-FR" sz="1600" dirty="0" err="1" smtClean="0"/>
              <a:t>Passarino</a:t>
            </a:r>
            <a:r>
              <a:rPr lang="fr-FR" sz="1600" dirty="0" smtClean="0"/>
              <a:t>:	Moi </a:t>
            </a:r>
            <a:r>
              <a:rPr lang="fr-FR" sz="1600" dirty="0"/>
              <a:t>aussi, vu que je ne suis pas mort</a:t>
            </a:r>
            <a:r>
              <a:rPr lang="fr-FR" sz="1600" dirty="0" smtClean="0"/>
              <a:t>.</a:t>
            </a:r>
            <a:endParaRPr lang="fr-FR" sz="1600" dirty="0"/>
          </a:p>
        </p:txBody>
      </p:sp>
    </p:spTree>
    <p:extLst>
      <p:ext uri="{BB962C8B-B14F-4D97-AF65-F5344CB8AC3E}">
        <p14:creationId xmlns:p14="http://schemas.microsoft.com/office/powerpoint/2010/main" val="389880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003300" y="1812925"/>
            <a:ext cx="10515600" cy="4351338"/>
          </a:xfrm>
        </p:spPr>
        <p:txBody>
          <a:bodyPr>
            <a:normAutofit fontScale="25000" lnSpcReduction="20000"/>
          </a:bodyPr>
          <a:lstStyle/>
          <a:p>
            <a:r>
              <a:rPr lang="fr-FR" sz="6400" dirty="0"/>
              <a:t>Rosalba		Vous vous sentez un peu mieux ?</a:t>
            </a:r>
          </a:p>
          <a:p>
            <a:r>
              <a:rPr lang="it-IT" sz="6400" dirty="0"/>
              <a:t>D. Giovanni 		Oui, Madame. </a:t>
            </a:r>
            <a:r>
              <a:rPr lang="fr-FR" sz="6400" dirty="0"/>
              <a:t>Mais qui êtes-vous ?</a:t>
            </a:r>
          </a:p>
          <a:p>
            <a:r>
              <a:rPr lang="fr-FR" sz="6400" dirty="0"/>
              <a:t>Rosalba	Je ne suis qu’une simple bergère qui vit solitairement dans ces bois et ayant voulu tenter ma chance à la pêche, je suis venue ici au bord de mer pour pêcher et j’ai entendu ces cris que vous poussiez dans l’eau, alors je n’ai pas voulu manquer de vous assister pour vous porter secours.</a:t>
            </a:r>
          </a:p>
          <a:p>
            <a:r>
              <a:rPr lang="fr-FR" sz="6400" dirty="0" err="1"/>
              <a:t>Passarino</a:t>
            </a:r>
            <a:r>
              <a:rPr lang="fr-FR" sz="6400" dirty="0"/>
              <a:t>		Quelle compassion pour la chair humaine.</a:t>
            </a:r>
          </a:p>
          <a:p>
            <a:r>
              <a:rPr lang="fr-FR" sz="6400" dirty="0"/>
              <a:t>Rosalba 		Mais vous, qui êtes-vous ? Votre apparence est celle d’un noble.</a:t>
            </a:r>
          </a:p>
          <a:p>
            <a:r>
              <a:rPr lang="fr-FR" sz="6400" dirty="0"/>
              <a:t>D. Giovanni	Je suis D. Giovanni, le malheureux neveu de D. Pietro </a:t>
            </a:r>
            <a:r>
              <a:rPr lang="fr-FR" sz="6400" dirty="0" err="1"/>
              <a:t>Tenorio</a:t>
            </a:r>
            <a:r>
              <a:rPr lang="fr-FR" sz="6400" dirty="0"/>
              <a:t> qui est à la Cour du Roi de Naples, et combattu par la providence, j’ai failli rester la proie de la mer.</a:t>
            </a:r>
          </a:p>
          <a:p>
            <a:r>
              <a:rPr lang="fr-FR" sz="6400" dirty="0"/>
              <a:t>Rosalba	Ne l’avais-je point deviné ? J’éprouve doublement de la compassion pour votre état puisque vous êtes Prince de naissance. Mais soyez en paix, D. Giovanni, car si je peux vous porter assistance, là dans mon humble cabane toute proche, je ne manquerai pas de rendre l’impossible possible … Mais qui est cet homme à vos côtés ?</a:t>
            </a:r>
          </a:p>
          <a:p>
            <a:r>
              <a:rPr lang="fr-FR" sz="6400" dirty="0" err="1"/>
              <a:t>Passarino</a:t>
            </a:r>
            <a:r>
              <a:rPr lang="fr-FR" sz="6400" dirty="0"/>
              <a:t>		Je suis le frère de D. Giovanni.</a:t>
            </a:r>
          </a:p>
          <a:p>
            <a:r>
              <a:rPr lang="fr-FR" sz="6400" dirty="0"/>
              <a:t>Rosalba 		Ô pauvres frères malchanceux ! Ainsi, c’est votre frère ?</a:t>
            </a:r>
          </a:p>
          <a:p>
            <a:r>
              <a:rPr lang="fr-FR" dirty="0"/>
              <a:t> </a:t>
            </a:r>
          </a:p>
          <a:p>
            <a:endParaRPr lang="fr-FR" dirty="0"/>
          </a:p>
          <a:p>
            <a:endParaRPr lang="fr-FR" dirty="0"/>
          </a:p>
        </p:txBody>
      </p:sp>
    </p:spTree>
    <p:extLst>
      <p:ext uri="{BB962C8B-B14F-4D97-AF65-F5344CB8AC3E}">
        <p14:creationId xmlns:p14="http://schemas.microsoft.com/office/powerpoint/2010/main" val="14352977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574</Words>
  <Application>Microsoft Office PowerPoint</Application>
  <PresentationFormat>Grand écran</PresentationFormat>
  <Paragraphs>68</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 Times, serif</vt:lpstr>
      <vt:lpstr>Thème Office</vt:lpstr>
      <vt:lpstr>Don Juan de Tirso de Molina  </vt:lpstr>
      <vt:lpstr>Don Juan italiano: de Giacinto Andrea Cicognini que se titula Il Convitato di Pietra</vt:lpstr>
      <vt:lpstr>La obra de Molière que se titula : Dom Juan </vt:lpstr>
      <vt:lpstr>La obra de Thomas Shadwell que se titula The Libertine</vt:lpstr>
      <vt:lpstr>Episodio de Tisbea del burlador de Sevilla</vt:lpstr>
      <vt:lpstr>Episodio de Charlotte y Sganarelle de Dom Juan</vt:lpstr>
      <vt:lpstr>Episodio de Mathurine y Charlotte</vt:lpstr>
      <vt:lpstr>Episodio de Rosalba en Il convitato di pietra</vt:lpstr>
      <vt:lpstr>Présentation PowerPoint</vt:lpstr>
      <vt:lpstr>Présentation PowerPoint</vt:lpstr>
      <vt:lpstr>Comparar Tisbea de Tirso de Molina y Il convitato di pietra</vt:lpstr>
    </vt:vector>
  </TitlesOfParts>
  <Company>REGION PACA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fmaurin</dc:creator>
  <cp:lastModifiedBy>fmaurin</cp:lastModifiedBy>
  <cp:revision>15</cp:revision>
  <dcterms:created xsi:type="dcterms:W3CDTF">2017-12-15T08:33:59Z</dcterms:created>
  <dcterms:modified xsi:type="dcterms:W3CDTF">2017-12-22T10:03:13Z</dcterms:modified>
</cp:coreProperties>
</file>