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marca de agu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marca de agu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GRAFOLOGÍA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graphology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7157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 descr="manuscrito-de-leonardo-da-vinci-1257216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3" b="86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209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1600" dirty="0" smtClean="0"/>
              <a:t>Actividad 11: Estudio grafológico</a:t>
            </a:r>
            <a:endParaRPr lang="es-ES" sz="1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555566"/>
          </a:xfrm>
        </p:spPr>
        <p:txBody>
          <a:bodyPr>
            <a:normAutofit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study</a:t>
            </a:r>
            <a:r>
              <a:rPr lang="es-ES" dirty="0" smtClean="0"/>
              <a:t> of </a:t>
            </a:r>
            <a:r>
              <a:rPr lang="es-ES" dirty="0" err="1" smtClean="0"/>
              <a:t>handwriting</a:t>
            </a:r>
            <a:r>
              <a:rPr lang="es-ES" dirty="0" smtClean="0"/>
              <a:t> </a:t>
            </a:r>
            <a:r>
              <a:rPr lang="es-ES" dirty="0" err="1" smtClean="0"/>
              <a:t>cover</a:t>
            </a:r>
            <a:r>
              <a:rPr lang="es-ES" dirty="0" smtClean="0"/>
              <a:t> a </a:t>
            </a:r>
            <a:r>
              <a:rPr lang="es-ES" dirty="0" err="1" smtClean="0"/>
              <a:t>wide</a:t>
            </a:r>
            <a:r>
              <a:rPr lang="es-ES" dirty="0" smtClean="0"/>
              <a:t> </a:t>
            </a:r>
            <a:r>
              <a:rPr lang="es-ES" dirty="0" err="1" smtClean="0"/>
              <a:t>spectrum</a:t>
            </a:r>
            <a:r>
              <a:rPr lang="es-ES" dirty="0" smtClean="0"/>
              <a:t>,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personality</a:t>
            </a:r>
            <a:r>
              <a:rPr lang="es-ES" dirty="0" smtClean="0"/>
              <a:t> </a:t>
            </a:r>
            <a:r>
              <a:rPr lang="es-ES" dirty="0" err="1" smtClean="0"/>
              <a:t>evaluation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handwriting</a:t>
            </a:r>
            <a:r>
              <a:rPr lang="es-ES" dirty="0" smtClean="0"/>
              <a:t> </a:t>
            </a:r>
            <a:r>
              <a:rPr lang="en-US" dirty="0" smtClean="0"/>
              <a:t>authentication.</a:t>
            </a:r>
          </a:p>
          <a:p>
            <a:r>
              <a:rPr lang="es-ES" dirty="0" smtClean="0"/>
              <a:t>L</a:t>
            </a:r>
            <a:r>
              <a:rPr lang="en-US" dirty="0" err="1" smtClean="0"/>
              <a:t>ike</a:t>
            </a:r>
            <a:r>
              <a:rPr lang="en-US" dirty="0" smtClean="0"/>
              <a:t> </a:t>
            </a:r>
            <a:r>
              <a:rPr lang="en-US" dirty="0" smtClean="0"/>
              <a:t>a fingerprint, handwriting is unique, no one can have the same exact handwriting</a:t>
            </a:r>
            <a:r>
              <a:rPr lang="en-US" dirty="0" smtClean="0"/>
              <a:t>.</a:t>
            </a:r>
          </a:p>
          <a:p>
            <a:r>
              <a:rPr lang="en-US" dirty="0"/>
              <a:t>Graphology, since 1871, is a science based on psychology and statistics that study concrete features from handwriting to find the psychological profile of the writer. Graphology holds that writing is a reflex action from our brain, so it shows our personality and the frame of our mind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0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Los </a:t>
            </a:r>
            <a:r>
              <a:rPr lang="en-US" dirty="0" err="1"/>
              <a:t>estudios</a:t>
            </a:r>
            <a:r>
              <a:rPr lang="en-US" dirty="0"/>
              <a:t> </a:t>
            </a:r>
            <a:r>
              <a:rPr lang="en-US" dirty="0" err="1"/>
              <a:t>grafológicos</a:t>
            </a:r>
            <a:r>
              <a:rPr lang="en-US" dirty="0"/>
              <a:t> </a:t>
            </a:r>
            <a:r>
              <a:rPr lang="en-US" dirty="0" err="1"/>
              <a:t>cubren</a:t>
            </a:r>
            <a:r>
              <a:rPr lang="en-US" dirty="0"/>
              <a:t> un </a:t>
            </a:r>
            <a:r>
              <a:rPr lang="en-US" dirty="0" err="1"/>
              <a:t>amplio</a:t>
            </a:r>
            <a:r>
              <a:rPr lang="en-US" dirty="0"/>
              <a:t> </a:t>
            </a:r>
            <a:r>
              <a:rPr lang="en-US" dirty="0" err="1"/>
              <a:t>espectro</a:t>
            </a:r>
            <a:r>
              <a:rPr lang="en-US" dirty="0"/>
              <a:t>,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estudios</a:t>
            </a:r>
            <a:r>
              <a:rPr lang="en-US" dirty="0"/>
              <a:t> de </a:t>
            </a:r>
            <a:r>
              <a:rPr lang="en-US" dirty="0" err="1"/>
              <a:t>personalidad</a:t>
            </a:r>
            <a:r>
              <a:rPr lang="en-US" dirty="0"/>
              <a:t> hasta </a:t>
            </a:r>
            <a:r>
              <a:rPr lang="en-US" dirty="0" err="1"/>
              <a:t>autentificación</a:t>
            </a:r>
            <a:r>
              <a:rPr lang="en-US" dirty="0"/>
              <a:t> de </a:t>
            </a:r>
            <a:r>
              <a:rPr lang="en-US" dirty="0" err="1"/>
              <a:t>documentos</a:t>
            </a:r>
            <a:r>
              <a:rPr lang="en-US" dirty="0"/>
              <a:t>.</a:t>
            </a:r>
          </a:p>
          <a:p>
            <a:r>
              <a:rPr lang="es-ES" dirty="0" smtClean="0"/>
              <a:t>Como una huella dactilar el estilo de escritura , la graf</a:t>
            </a:r>
            <a:r>
              <a:rPr lang="es-ES" dirty="0" smtClean="0"/>
              <a:t>ía , es única, no hay dos personas con la misma letra exacta.</a:t>
            </a:r>
          </a:p>
          <a:p>
            <a:r>
              <a:rPr lang="es-ES" dirty="0" smtClean="0"/>
              <a:t>La grafología </a:t>
            </a:r>
            <a:r>
              <a:rPr lang="es-ES" dirty="0"/>
              <a:t>s</a:t>
            </a:r>
            <a:r>
              <a:rPr lang="es-ES" dirty="0" smtClean="0"/>
              <a:t>ostiene que la escritura es una acción refleja de nuestro cerebro y muestra diferentes aspectos de la personalidad.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698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1600" dirty="0"/>
              <a:t>Actividad 11: Estudio grafológico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sz="2800" dirty="0" smtClean="0">
                <a:solidFill>
                  <a:srgbClr val="000000"/>
                </a:solidFill>
              </a:rPr>
              <a:t>objetives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In </a:t>
            </a:r>
            <a:r>
              <a:rPr lang="es-ES" dirty="0" err="1" smtClean="0">
                <a:solidFill>
                  <a:srgbClr val="000000"/>
                </a:solidFill>
              </a:rPr>
              <a:t>this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activity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we</a:t>
            </a:r>
            <a:r>
              <a:rPr lang="es-ES" dirty="0" smtClean="0">
                <a:solidFill>
                  <a:srgbClr val="000000"/>
                </a:solidFill>
              </a:rPr>
              <a:t> are </a:t>
            </a:r>
            <a:r>
              <a:rPr lang="es-ES" dirty="0" err="1" smtClean="0">
                <a:solidFill>
                  <a:srgbClr val="000000"/>
                </a:solidFill>
              </a:rPr>
              <a:t>going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to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investigate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about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the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handwriting</a:t>
            </a:r>
            <a:r>
              <a:rPr lang="es-ES" dirty="0">
                <a:solidFill>
                  <a:srgbClr val="000000"/>
                </a:solidFill>
              </a:rPr>
              <a:t> </a:t>
            </a:r>
            <a:r>
              <a:rPr lang="es-ES" dirty="0" smtClean="0">
                <a:solidFill>
                  <a:srgbClr val="000000"/>
                </a:solidFill>
              </a:rPr>
              <a:t>and </a:t>
            </a:r>
            <a:r>
              <a:rPr lang="es-ES" dirty="0" err="1" smtClean="0">
                <a:solidFill>
                  <a:srgbClr val="000000"/>
                </a:solidFill>
              </a:rPr>
              <a:t>graphology</a:t>
            </a:r>
            <a:endParaRPr lang="es-ES" dirty="0" smtClean="0">
              <a:solidFill>
                <a:srgbClr val="000000"/>
              </a:solidFill>
            </a:endParaRPr>
          </a:p>
          <a:p>
            <a:r>
              <a:rPr lang="es-ES" dirty="0" err="1" smtClean="0">
                <a:solidFill>
                  <a:srgbClr val="000000"/>
                </a:solidFill>
              </a:rPr>
              <a:t>The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students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have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to</a:t>
            </a:r>
            <a:r>
              <a:rPr lang="es-ES" dirty="0" smtClean="0">
                <a:solidFill>
                  <a:srgbClr val="000000"/>
                </a:solidFill>
              </a:rPr>
              <a:t> look </a:t>
            </a:r>
            <a:r>
              <a:rPr lang="es-ES" dirty="0" err="1" smtClean="0">
                <a:solidFill>
                  <a:srgbClr val="000000"/>
                </a:solidFill>
              </a:rPr>
              <a:t>for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information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about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graphology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analysis</a:t>
            </a:r>
            <a:endParaRPr lang="es-ES" dirty="0" smtClean="0">
              <a:solidFill>
                <a:srgbClr val="000000"/>
              </a:solidFill>
            </a:endParaRPr>
          </a:p>
          <a:p>
            <a:r>
              <a:rPr lang="es-ES" dirty="0" err="1" smtClean="0">
                <a:solidFill>
                  <a:srgbClr val="000000"/>
                </a:solidFill>
              </a:rPr>
              <a:t>They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have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to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read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contrasted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studies</a:t>
            </a:r>
            <a:r>
              <a:rPr lang="es-ES" dirty="0" smtClean="0">
                <a:solidFill>
                  <a:srgbClr val="000000"/>
                </a:solidFill>
              </a:rPr>
              <a:t>. </a:t>
            </a:r>
            <a:r>
              <a:rPr lang="es-ES" dirty="0" err="1" smtClean="0">
                <a:solidFill>
                  <a:srgbClr val="000000"/>
                </a:solidFill>
              </a:rPr>
              <a:t>Where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they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have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to</a:t>
            </a:r>
            <a:r>
              <a:rPr lang="es-ES" dirty="0" smtClean="0">
                <a:solidFill>
                  <a:srgbClr val="000000"/>
                </a:solidFill>
              </a:rPr>
              <a:t> look </a:t>
            </a:r>
            <a:r>
              <a:rPr lang="es-ES" dirty="0" err="1" smtClean="0">
                <a:solidFill>
                  <a:srgbClr val="000000"/>
                </a:solidFill>
              </a:rPr>
              <a:t>for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some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items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err="1" smtClean="0">
                <a:solidFill>
                  <a:srgbClr val="000000"/>
                </a:solidFill>
              </a:rPr>
              <a:t>like</a:t>
            </a:r>
            <a:r>
              <a:rPr lang="es-E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s-ES" dirty="0" smtClean="0">
                <a:solidFill>
                  <a:srgbClr val="000000"/>
                </a:solidFill>
              </a:rPr>
              <a:t>En esta actividad vamos a investigar sobre los estudios grafol</a:t>
            </a:r>
            <a:r>
              <a:rPr lang="es-ES" dirty="0" smtClean="0">
                <a:solidFill>
                  <a:srgbClr val="000000"/>
                </a:solidFill>
              </a:rPr>
              <a:t>ógicos. Los alumnos tienen que buscar información sobre este tema en medios contrastados, en particular sobre:</a:t>
            </a:r>
            <a:endParaRPr lang="es-ES" dirty="0" smtClean="0">
              <a:solidFill>
                <a:srgbClr val="000000"/>
              </a:solidFill>
            </a:endParaRPr>
          </a:p>
          <a:p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93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1600" dirty="0"/>
              <a:t>Actividad 11: Estudio grafológico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1151819"/>
            <a:ext cx="7313613" cy="5237332"/>
          </a:xfrm>
        </p:spPr>
        <p:txBody>
          <a:bodyPr>
            <a:normAutofit/>
          </a:bodyPr>
          <a:lstStyle/>
          <a:p>
            <a:pPr lvl="1"/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size</a:t>
            </a:r>
            <a:r>
              <a:rPr lang="es-ES" dirty="0" smtClean="0"/>
              <a:t>: (tamaño) </a:t>
            </a:r>
            <a:r>
              <a:rPr lang="es-ES" dirty="0" err="1" smtClean="0"/>
              <a:t>revel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tall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endParaRPr lang="es-ES" dirty="0" smtClean="0"/>
          </a:p>
          <a:p>
            <a:pPr lvl="1"/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shape</a:t>
            </a:r>
            <a:r>
              <a:rPr lang="es-ES" dirty="0" smtClean="0"/>
              <a:t>: (forma) </a:t>
            </a:r>
            <a:r>
              <a:rPr lang="es-ES" dirty="0" err="1" smtClean="0"/>
              <a:t>personality</a:t>
            </a:r>
            <a:r>
              <a:rPr lang="es-ES" dirty="0" smtClean="0"/>
              <a:t> </a:t>
            </a:r>
            <a:r>
              <a:rPr lang="es-ES" dirty="0" err="1" smtClean="0"/>
              <a:t>characteristics</a:t>
            </a:r>
            <a:endParaRPr lang="es-ES" dirty="0" smtClean="0"/>
          </a:p>
          <a:p>
            <a:pPr lvl="1"/>
            <a:r>
              <a:rPr lang="es-ES" dirty="0" err="1" smtClean="0"/>
              <a:t>Slanting</a:t>
            </a:r>
            <a:r>
              <a:rPr lang="es-ES" dirty="0" smtClean="0"/>
              <a:t>: (inclinación)</a:t>
            </a:r>
            <a:r>
              <a:rPr lang="es-ES" dirty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thought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barometer</a:t>
            </a:r>
            <a:r>
              <a:rPr lang="es-ES" dirty="0" smtClean="0"/>
              <a:t> of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reaction</a:t>
            </a:r>
            <a:endParaRPr lang="es-ES" dirty="0" smtClean="0"/>
          </a:p>
          <a:p>
            <a:pPr lvl="1"/>
            <a:r>
              <a:rPr lang="es-ES" dirty="0" err="1" smtClean="0"/>
              <a:t>Spacing</a:t>
            </a:r>
            <a:r>
              <a:rPr lang="es-ES" dirty="0" smtClean="0"/>
              <a:t>: (espacio)</a:t>
            </a:r>
          </a:p>
          <a:p>
            <a:pPr lvl="2"/>
            <a:r>
              <a:rPr lang="es-ES" dirty="0" err="1" smtClean="0"/>
              <a:t>Spacing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lines</a:t>
            </a:r>
            <a:r>
              <a:rPr lang="es-ES" dirty="0" smtClean="0"/>
              <a:t> (entre </a:t>
            </a:r>
            <a:r>
              <a:rPr lang="es-ES" dirty="0" err="1" smtClean="0"/>
              <a:t>lineas</a:t>
            </a:r>
            <a:r>
              <a:rPr lang="es-ES" dirty="0" smtClean="0"/>
              <a:t>)</a:t>
            </a:r>
            <a:endParaRPr lang="es-ES" dirty="0" smtClean="0"/>
          </a:p>
          <a:p>
            <a:pPr lvl="2"/>
            <a:r>
              <a:rPr lang="es-ES" dirty="0" err="1" smtClean="0"/>
              <a:t>Spacing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(entre letras en una palabra)</a:t>
            </a:r>
            <a:endParaRPr lang="es-ES" dirty="0" smtClean="0"/>
          </a:p>
          <a:p>
            <a:pPr lvl="2"/>
            <a:r>
              <a:rPr lang="es-ES" dirty="0" err="1" smtClean="0"/>
              <a:t>Spacing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(entre palabras)</a:t>
            </a:r>
            <a:endParaRPr lang="es-ES" dirty="0" smtClean="0"/>
          </a:p>
          <a:p>
            <a:pPr lvl="1"/>
            <a:r>
              <a:rPr lang="es-ES" dirty="0" smtClean="0"/>
              <a:t>Line </a:t>
            </a:r>
            <a:r>
              <a:rPr lang="es-ES" dirty="0" err="1" smtClean="0"/>
              <a:t>thickness</a:t>
            </a:r>
            <a:r>
              <a:rPr lang="es-ES" dirty="0" smtClean="0"/>
              <a:t> (grosor de </a:t>
            </a:r>
            <a:r>
              <a:rPr lang="es-ES" dirty="0" err="1" smtClean="0"/>
              <a:t>linea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Connection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letter</a:t>
            </a:r>
            <a:r>
              <a:rPr lang="es-ES" dirty="0" smtClean="0"/>
              <a:t>: </a:t>
            </a:r>
            <a:endParaRPr lang="es-ES" dirty="0" smtClean="0"/>
          </a:p>
          <a:p>
            <a:pPr lvl="1"/>
            <a:r>
              <a:rPr lang="es-ES" dirty="0" err="1" smtClean="0"/>
              <a:t>Pressure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writing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…</a:t>
            </a:r>
          </a:p>
          <a:p>
            <a:pPr lvl="1"/>
            <a:r>
              <a:rPr lang="es-ES" dirty="0" err="1" smtClean="0"/>
              <a:t>Signature</a:t>
            </a:r>
            <a:r>
              <a:rPr lang="es-ES" dirty="0" smtClean="0"/>
              <a:t>: (firma) </a:t>
            </a:r>
            <a:r>
              <a:rPr lang="es-ES" dirty="0" err="1" smtClean="0"/>
              <a:t>it`s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personal </a:t>
            </a:r>
            <a:r>
              <a:rPr lang="es-ES" dirty="0" err="1" smtClean="0"/>
              <a:t>book</a:t>
            </a:r>
            <a:r>
              <a:rPr lang="es-ES" dirty="0" smtClean="0"/>
              <a:t> </a:t>
            </a:r>
            <a:r>
              <a:rPr lang="es-ES" dirty="0" err="1" smtClean="0"/>
              <a:t>cover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29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student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 </a:t>
            </a:r>
            <a:r>
              <a:rPr lang="es-ES" dirty="0" err="1" smtClean="0"/>
              <a:t>to</a:t>
            </a:r>
            <a:r>
              <a:rPr lang="es-ES" dirty="0" smtClean="0"/>
              <a:t> look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contrasted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famuos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: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artists</a:t>
            </a:r>
            <a:r>
              <a:rPr lang="es-ES" dirty="0" smtClean="0"/>
              <a:t>, </a:t>
            </a:r>
            <a:r>
              <a:rPr lang="es-ES" dirty="0" err="1" smtClean="0"/>
              <a:t>writers</a:t>
            </a:r>
            <a:r>
              <a:rPr lang="es-ES" dirty="0" smtClean="0"/>
              <a:t>, </a:t>
            </a:r>
            <a:r>
              <a:rPr lang="es-ES" dirty="0" err="1" smtClean="0"/>
              <a:t>philosophers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politics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shearch</a:t>
            </a:r>
            <a:r>
              <a:rPr lang="es-ES" dirty="0" smtClean="0"/>
              <a:t> in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reliable</a:t>
            </a:r>
            <a:r>
              <a:rPr lang="es-ES" dirty="0" smtClean="0"/>
              <a:t> </a:t>
            </a:r>
            <a:r>
              <a:rPr lang="es-ES" dirty="0" err="1" smtClean="0"/>
              <a:t>medium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graphical</a:t>
            </a:r>
            <a:r>
              <a:rPr lang="es-ES" dirty="0" smtClean="0"/>
              <a:t> </a:t>
            </a:r>
            <a:r>
              <a:rPr lang="es-ES" dirty="0" err="1" smtClean="0"/>
              <a:t>analysis</a:t>
            </a:r>
            <a:r>
              <a:rPr lang="es-ES" dirty="0" smtClean="0"/>
              <a:t>. </a:t>
            </a:r>
            <a:endParaRPr lang="es-ES" dirty="0" smtClean="0"/>
          </a:p>
          <a:p>
            <a:r>
              <a:rPr lang="es-ES" dirty="0" smtClean="0"/>
              <a:t>Los alumnos tienen que buscar, en un medio fiable, alg</a:t>
            </a:r>
            <a:r>
              <a:rPr lang="es-ES" dirty="0" smtClean="0"/>
              <a:t>ún análisis grafológico</a:t>
            </a:r>
            <a:r>
              <a:rPr lang="es-ES" dirty="0" smtClean="0"/>
              <a:t> realizado a alg</a:t>
            </a:r>
            <a:r>
              <a:rPr lang="es-ES" dirty="0" smtClean="0"/>
              <a:t>ún artista, escritor, filosofo o político europeo. Y hacer previamente un análisis por si mismos.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206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2400" dirty="0" err="1" smtClean="0"/>
              <a:t>Dali</a:t>
            </a:r>
            <a:r>
              <a:rPr lang="es-ES" sz="2400" dirty="0" smtClean="0"/>
              <a:t> </a:t>
            </a:r>
            <a:r>
              <a:rPr lang="es-ES" sz="2400" dirty="0" err="1" smtClean="0"/>
              <a:t>handwriting</a:t>
            </a:r>
            <a:endParaRPr lang="es-ES" sz="2400" dirty="0"/>
          </a:p>
        </p:txBody>
      </p:sp>
      <p:pic>
        <p:nvPicPr>
          <p:cNvPr id="4" name="Marcador de contenido 3" descr="2162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6" b="758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5429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sz="1400" dirty="0"/>
              <a:t>Actividad 11: Estudio grafológico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Grafologicamente  se </a:t>
            </a:r>
            <a:r>
              <a:rPr lang="pt-BR" b="1" dirty="0" err="1" smtClean="0"/>
              <a:t>observan</a:t>
            </a:r>
            <a:r>
              <a:rPr lang="pt-BR" b="1" dirty="0" smtClean="0"/>
              <a:t>;</a:t>
            </a:r>
            <a:endParaRPr lang="es-ES" dirty="0"/>
          </a:p>
          <a:p>
            <a:pPr lvl="1"/>
            <a:r>
              <a:rPr lang="es-ES_tradnl" b="1" dirty="0" smtClean="0"/>
              <a:t> Discontinuidades del ritmo aceleramientos, detenciones, cambios de dirección, como un manejo caprichoso del espacio,</a:t>
            </a:r>
            <a:endParaRPr lang="es-ES" dirty="0"/>
          </a:p>
          <a:p>
            <a:pPr lvl="1"/>
            <a:r>
              <a:rPr lang="es-ES_tradnl" b="1" dirty="0" smtClean="0"/>
              <a:t>Formas personales, una mala adecuación del movimiento y la dirección , visibles a través de pasajes bruscos  de la curva a la recta, de la recta al ángulo, del ángulo a la curva, </a:t>
            </a:r>
          </a:p>
          <a:p>
            <a:pPr lvl="1"/>
            <a:r>
              <a:rPr lang="es-ES_tradnl" b="1" dirty="0" smtClean="0"/>
              <a:t>Presión desplazada, trazos explosivos, desbordantes.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625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 descr="Manuscrito y firma de Picasso recortad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5" b="43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657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nter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Tintero.thmx</Template>
  <TotalTime>168</TotalTime>
  <Words>411</Words>
  <Application>Microsoft Macintosh PowerPoint</Application>
  <PresentationFormat>Presentación en pantalla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Tintero</vt:lpstr>
      <vt:lpstr>GRAFOLOGÍA</vt:lpstr>
      <vt:lpstr>Actividad 11: Estudio grafológico</vt:lpstr>
      <vt:lpstr>Presentación de PowerPoint</vt:lpstr>
      <vt:lpstr>Actividad 11: Estudio grafológico</vt:lpstr>
      <vt:lpstr>Actividad 11: Estudio grafológico</vt:lpstr>
      <vt:lpstr>Presentación de PowerPoint</vt:lpstr>
      <vt:lpstr>Dali handwriting</vt:lpstr>
      <vt:lpstr>Actividad 11: Estudio grafológico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GRAFOLOGÍA</dc:title>
  <dc:creator>montse</dc:creator>
  <cp:lastModifiedBy>montse</cp:lastModifiedBy>
  <cp:revision>15</cp:revision>
  <dcterms:created xsi:type="dcterms:W3CDTF">2017-11-13T05:09:26Z</dcterms:created>
  <dcterms:modified xsi:type="dcterms:W3CDTF">2017-11-13T19:59:31Z</dcterms:modified>
</cp:coreProperties>
</file>