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61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4" autoAdjust="0"/>
    <p:restoredTop sz="94660"/>
  </p:normalViewPr>
  <p:slideViewPr>
    <p:cSldViewPr>
      <p:cViewPr varScale="1">
        <p:scale>
          <a:sx n="81" d="100"/>
          <a:sy n="81" d="100"/>
        </p:scale>
        <p:origin x="1435" y="28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 smtClean="0"/>
              <a:t>LAS MILCARAS DE EUROPA ERASMUS + K219  ACIVIDAD 6.2.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9616D-6391-45D8-84D4-34DC059A9A1B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 smtClean="0"/>
              <a:t>LAS MILCARAS DE EUROPA ERASMUS + K219  ACIVIDAD 6.2.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AD35D8-148F-4AF0-BCB6-074AE4D1D9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200343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 smtClean="0"/>
              <a:t>LAS MILCARAS DE EUROPA ERASMUS + K219  ACIVIDAD 6.2.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2711F-7079-411F-9E77-49190828C83F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 smtClean="0"/>
              <a:t>LAS MILCARAS DE EUROPA ERASMUS + K219  ACIVIDAD 6.2.</a:t>
            </a: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C37098-4545-4039-B82A-D94AB1ED3F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2909261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S" smtClean="0"/>
              <a:t>LAS MILCARAS DE EUROPA ERASMUS + K219  ACIVIDAD 6.2.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7640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LAS MILCARAS DE EUROPA ERASMUS + K219  ACIVIDAD 6.2.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0069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LAS MILCARAS DE EUROPA ERASMUS + K219  ACIVIDAD 6.2.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2700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 smtClean="0"/>
              <a:t>LAS MILCARAS DE EUROPA ERASMUS + K219  ACIVIDAD 6.2.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9799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E0B0-C12B-4705-AAE3-18D6994F0376}" type="datetime1">
              <a:rPr lang="es-ES" smtClean="0"/>
              <a:t>07/11/2018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LAS MILCARAS DE EUROPA ERASMUS + K219  ACIVIDAD 6.2.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50AB-5596-4817-A976-AAB9639B98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9164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E3B1-7C26-421B-BFAB-2934B8A26FD4}" type="datetime1">
              <a:rPr lang="es-ES" smtClean="0"/>
              <a:t>07/11/2018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LAS MILCARAS DE EUROPA ERASMUS + K219  ACIVIDAD 6.2.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50AB-5596-4817-A976-AAB9639B98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4146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7719E-ACF1-4D8E-9173-D2F4760944F1}" type="datetime1">
              <a:rPr lang="es-ES" smtClean="0"/>
              <a:t>07/11/2018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LAS MILCARAS DE EUROPA ERASMUS + K219  ACIVIDAD 6.2.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50AB-5596-4817-A976-AAB9639B98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491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6086-9AD9-4347-B5FC-0C7FF735BAD9}" type="datetime1">
              <a:rPr lang="es-ES" smtClean="0"/>
              <a:t>07/11/2018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LAS MILCARAS DE EUROPA ERASMUS + K219  ACIVIDAD 6.2.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50AB-5596-4817-A976-AAB9639B9805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7429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D3EBF-759C-4842-8D0E-A3142A7F199D}" type="datetime1">
              <a:rPr lang="es-ES" smtClean="0"/>
              <a:t>07/11/2018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LAS MILCARAS DE EUROPA ERASMUS + K219  ACIVIDAD 6.2.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50AB-5596-4817-A976-AAB9639B98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2486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9126-346B-4C23-88C4-BDCB234FA700}" type="datetime1">
              <a:rPr lang="es-ES" smtClean="0"/>
              <a:t>07/11/2018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LAS MILCARAS DE EUROPA ERASMUS + K219  ACIVIDAD 6.2.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50AB-5596-4817-A976-AAB9639B98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6820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F8252-5630-49CF-A036-3996309A3BA1}" type="datetime1">
              <a:rPr lang="es-ES" smtClean="0"/>
              <a:t>07/11/2018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LAS MILCARAS DE EUROPA ERASMUS + K219  ACIVIDAD 6.2.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50AB-5596-4817-A976-AAB9639B98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4707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6029-5FFA-4370-B3DD-0D20211865B1}" type="datetime1">
              <a:rPr lang="es-ES" smtClean="0"/>
              <a:t>07/11/2018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LAS MILCARAS DE EUROPA ERASMUS + K219  ACIVIDAD 6.2.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50AB-5596-4817-A976-AAB9639B98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17722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071B-76A0-4B3D-938B-223092479EB9}" type="datetime1">
              <a:rPr lang="es-ES" smtClean="0"/>
              <a:t>07/11/2018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LAS MILCARAS DE EUROPA ERASMUS + K219  ACIVIDAD 6.2.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50AB-5596-4817-A976-AAB9639B98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6761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6D1C-74E4-428E-B118-DCFCF4DF707B}" type="datetime1">
              <a:rPr lang="es-ES" smtClean="0"/>
              <a:t>07/11/2018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LAS MILCARAS DE EUROPA ERASMUS + K219  ACIVIDAD 6.2.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50AB-5596-4817-A976-AAB9639B98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1112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14B7E-F382-4464-9450-29C982F19077}" type="datetime1">
              <a:rPr lang="es-ES" smtClean="0"/>
              <a:t>07/11/2018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LAS MILCARAS DE EUROPA ERASMUS + K219  ACIVIDAD 6.2.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50AB-5596-4817-A976-AAB9639B98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238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119B-B94E-4E28-AEBD-28363E576A86}" type="datetime1">
              <a:rPr lang="es-ES" smtClean="0"/>
              <a:t>07/11/2018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LAS MILCARAS DE EUROPA ERASMUS + K219  ACIVIDAD 6.2.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50AB-5596-4817-A976-AAB9639B98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7186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6CC61-AA3E-46A2-82EF-C1D59A8156EF}" type="datetime1">
              <a:rPr lang="es-ES" smtClean="0"/>
              <a:t>07/11/2018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LAS MILCARAS DE EUROPA ERASMUS + K219  ACIVIDAD 6.2.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50AB-5596-4817-A976-AAB9639B98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6384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49D9-B313-4004-B7BD-EDF216E0E828}" type="datetime1">
              <a:rPr lang="es-ES" smtClean="0"/>
              <a:t>07/11/2018</a:t>
            </a:fld>
            <a:endParaRPr lang="es-E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LAS MILCARAS DE EUROPA ERASMUS + K219  ACIVIDAD 6.2.</a:t>
            </a:r>
            <a:endParaRPr lang="es-E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50AB-5596-4817-A976-AAB9639B98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792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D552-3AE9-432A-94B9-55EAC54A9BFB}" type="datetime1">
              <a:rPr lang="es-ES" smtClean="0"/>
              <a:t>07/11/2018</a:t>
            </a:fld>
            <a:endParaRPr lang="es-E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LAS MILCARAS DE EUROPA ERASMUS + K219  ACIVIDAD 6.2.</a:t>
            </a:r>
            <a:endParaRPr lang="es-E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50AB-5596-4817-A976-AAB9639B98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6727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92B8-066F-49A8-BB14-879E2614A1EE}" type="datetime1">
              <a:rPr lang="es-ES" smtClean="0"/>
              <a:t>07/11/2018</a:t>
            </a:fld>
            <a:endParaRPr lang="es-E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LAS MILCARAS DE EUROPA ERASMUS + K219  ACIVIDAD 6.2.</a:t>
            </a: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50AB-5596-4817-A976-AAB9639B98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2223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D088-1E67-43BB-A3A0-585E21FEE87B}" type="datetime1">
              <a:rPr lang="es-ES" smtClean="0"/>
              <a:t>07/11/2018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LAS MILCARAS DE EUROPA ERASMUS + K219  ACIVIDAD 6.2.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50AB-5596-4817-A976-AAB9639B98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835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91F525A-064D-4024-8ADD-1AF96DFD9488}" type="datetime1">
              <a:rPr lang="es-ES" smtClean="0"/>
              <a:t>07/11/2018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s-ES" smtClean="0"/>
              <a:t>LAS MILCARAS DE EUROPA ERASMUS + K219  ACIVIDAD 6.2.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550AB-5596-4817-A976-AAB9639B98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61436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828" y="764704"/>
            <a:ext cx="8229600" cy="216024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es-ES" b="1" i="1" dirty="0" smtClean="0">
                <a:solidFill>
                  <a:schemeClr val="bg1"/>
                </a:solidFill>
                <a:latin typeface="Cambria"/>
                <a:ea typeface="Times New Roman"/>
                <a:cs typeface="Times New Roman"/>
              </a:rPr>
              <a:t>INFORMES EURYDICE: </a:t>
            </a:r>
            <a:r>
              <a:rPr lang="es-ES" b="1" dirty="0" smtClean="0">
                <a:solidFill>
                  <a:schemeClr val="bg1"/>
                </a:solidFill>
                <a:latin typeface="Cambria"/>
                <a:ea typeface="Times New Roman"/>
                <a:cs typeface="Times New Roman"/>
              </a:rPr>
              <a:t/>
            </a:r>
            <a:br>
              <a:rPr lang="es-ES" b="1" dirty="0" smtClean="0">
                <a:solidFill>
                  <a:schemeClr val="bg1"/>
                </a:solidFill>
                <a:latin typeface="Cambria"/>
                <a:ea typeface="Times New Roman"/>
                <a:cs typeface="Times New Roman"/>
              </a:rPr>
            </a:br>
            <a:r>
              <a:rPr lang="es-ES" b="1" i="1" dirty="0" smtClean="0">
                <a:solidFill>
                  <a:schemeClr val="bg1"/>
                </a:solidFill>
                <a:latin typeface="Cambria"/>
                <a:ea typeface="Times New Roman"/>
                <a:cs typeface="Times New Roman"/>
              </a:rPr>
              <a:t>LA ESTRUCTURA EN LOS SISTEMAS EDUCATIVOS EUROPEOS</a:t>
            </a:r>
            <a:r>
              <a:rPr lang="es-ES" b="1" dirty="0" smtClean="0">
                <a:solidFill>
                  <a:schemeClr val="bg1"/>
                </a:solidFill>
                <a:latin typeface="Cambria"/>
                <a:ea typeface="Times New Roman"/>
                <a:cs typeface="Times New Roman"/>
              </a:rPr>
              <a:t/>
            </a:r>
            <a:br>
              <a:rPr lang="es-ES" b="1" dirty="0" smtClean="0">
                <a:solidFill>
                  <a:schemeClr val="bg1"/>
                </a:solidFill>
                <a:latin typeface="Cambria"/>
                <a:ea typeface="Times New Roman"/>
                <a:cs typeface="Times New Roman"/>
              </a:rPr>
            </a:b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n relacionad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2518" y="3181002"/>
            <a:ext cx="7874220" cy="2564485"/>
          </a:xfrm>
          <a:prstGeom prst="rect">
            <a:avLst/>
          </a:prstGeom>
          <a:noFill/>
        </p:spPr>
      </p:pic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899592" y="6093296"/>
            <a:ext cx="7779194" cy="432048"/>
          </a:xfrm>
        </p:spPr>
        <p:txBody>
          <a:bodyPr/>
          <a:lstStyle/>
          <a:p>
            <a:r>
              <a:rPr lang="es-ES" sz="2000" b="1" dirty="0" smtClean="0">
                <a:solidFill>
                  <a:srgbClr val="0070C0">
                    <a:alpha val="60000"/>
                  </a:srgbClr>
                </a:solidFill>
              </a:rPr>
              <a:t>LAS MILCARAS DE EUROPA ERASMUS + K219  ACIVIDAD 6.2.</a:t>
            </a:r>
            <a:endParaRPr lang="es-ES" sz="2000" b="1" dirty="0">
              <a:solidFill>
                <a:srgbClr val="0070C0">
                  <a:alpha val="6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QUÉ SON Y PARA QUÉ SIRVEN</a:t>
            </a:r>
            <a:endParaRPr lang="es-E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23528" y="2060848"/>
            <a:ext cx="835292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	</a:t>
            </a:r>
            <a:r>
              <a:rPr lang="es-ES" b="1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es-E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 UNA RED DONDE APARTE DE PUBLICAR DESCRIPCIONES DE LOS SISTEMAS EDUCATIVOS NACIONALES, TAMBIÉN SE HACEN ESTUDIOS COMPARATIVOS ENTRE ELLOS, SACANDO DE AHÍ UNA ESTADÍSTICA</a:t>
            </a:r>
          </a:p>
          <a:p>
            <a:endParaRPr lang="es-ES" sz="2000" b="1" dirty="0">
              <a:solidFill>
                <a:schemeClr val="accent3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s-ES" sz="2000" b="1" dirty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- Se creó en 1980 por la Comisión Europea y estas son algunas de las tareas que cumple:</a:t>
            </a:r>
          </a:p>
          <a:p>
            <a:endParaRPr lang="es-ES" sz="2000" b="1" dirty="0">
              <a:solidFill>
                <a:schemeClr val="accent3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000" b="1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· </a:t>
            </a:r>
            <a:r>
              <a:rPr lang="es-ES" sz="2000" b="1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Facilitar </a:t>
            </a:r>
            <a:r>
              <a:rPr lang="es-ES" sz="2000" b="1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transparencia entre los diferentes sistemas educativos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000" b="1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· Poner la información sobre estos sistemas al alcance de cualquier interesado (investigadores, profesores, estudiantes…) 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000" b="1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· Apoyar la toma de decisiones en materia educativa a escala europea y nacional</a:t>
            </a:r>
            <a:endParaRPr lang="es-ES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QUÉ SON Y PARA QUÉ SIRVEN</a:t>
            </a:r>
            <a:endParaRPr lang="es-E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07975" y="1988840"/>
            <a:ext cx="83529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	</a:t>
            </a:r>
            <a:r>
              <a:rPr lang="es-ES" b="1" dirty="0" smtClean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es-ES" sz="2000" b="1" dirty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smtClean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Actualmente </a:t>
            </a:r>
            <a:r>
              <a:rPr lang="es-ES" sz="2000" b="1" dirty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hay 38 países participando en este </a:t>
            </a:r>
            <a:r>
              <a:rPr lang="es-ES" sz="2000" b="1" dirty="0" smtClean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programa, de </a:t>
            </a:r>
            <a:r>
              <a:rPr lang="es-ES" sz="2000" b="1" dirty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donde salen 42 sistemas educativos diferentes, esta red nos proporciona información sobre todos ellos: incluyendo diagramas esquemáticos, guías explicativas, un mapa con los principales modelos organizativos en la educación… </a:t>
            </a:r>
          </a:p>
        </p:txBody>
      </p:sp>
      <p:sp>
        <p:nvSpPr>
          <p:cNvPr id="15362" name="AutoShape 2" descr="Resultado de imagen de informe eurydi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364" name="AutoShape 4" descr="Resultado de imagen de informe eurydi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7" name="6 Imagen" descr="hjgfd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3726040"/>
            <a:ext cx="4033935" cy="2708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PROGRAMAS INTERNOS</a:t>
            </a:r>
            <a:endParaRPr lang="es-E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61268" y="1306071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Dentro de la red contamos con varios programas como:</a:t>
            </a:r>
          </a:p>
          <a:p>
            <a:endParaRPr lang="es-ES" sz="2400" b="1" dirty="0">
              <a:solidFill>
                <a:schemeClr val="accent3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95536" y="1916832"/>
            <a:ext cx="8280920" cy="4775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s-ES" sz="2000" b="1" dirty="0" err="1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Countries</a:t>
            </a:r>
            <a:r>
              <a:rPr lang="es-ES" sz="2000" b="1" dirty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organiza en 14 capítulos la información, donde se describe detalladamente todos los aspectos sobre el funcionamiento y organización de los 38 países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s-ES" sz="2000" b="1" dirty="0" err="1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Redipedia</a:t>
            </a:r>
            <a:r>
              <a:rPr lang="es-ES" sz="2000" b="1" dirty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en este caso, este programa junto con </a:t>
            </a:r>
            <a:r>
              <a:rPr lang="es-ES" sz="2000" b="1" i="1" dirty="0" err="1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Countries</a:t>
            </a:r>
            <a:r>
              <a:rPr lang="es-ES" sz="2000" b="1" dirty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completa la información sobre las administraciones educativas españolas según su comunidad autónoma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s-ES" sz="2000" b="1" dirty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Key data: donde se compara toda la información educativa ya recogida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s-ES" sz="2000" b="1" dirty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Datos y cifras: otra comparación entre sistemas pero esta vez desde un enfoque menos académico: se comparan las ayudas a estudiantes, las horas lectivas que habrá, los salarios de profesores… </a:t>
            </a:r>
          </a:p>
          <a:p>
            <a:endParaRPr lang="es-ES" sz="20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7055380" cy="1400530"/>
          </a:xfrm>
        </p:spPr>
        <p:txBody>
          <a:bodyPr/>
          <a:lstStyle/>
          <a:p>
            <a:r>
              <a:rPr lang="es-ES" b="1" i="1" dirty="0" smtClean="0">
                <a:solidFill>
                  <a:schemeClr val="accent3"/>
                </a:solidFill>
                <a:ea typeface="Calibri"/>
                <a:cs typeface="Times New Roman"/>
              </a:rPr>
              <a:t>INFORMES 2017</a:t>
            </a:r>
            <a:endParaRPr lang="es-ES" b="1" dirty="0">
              <a:solidFill>
                <a:schemeClr val="accent3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85867" y="1329089"/>
            <a:ext cx="7920880" cy="5129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2400" b="1" dirty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Constó de 2 partes: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s-ES" sz="2400" b="1" dirty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Sección 1: señala las instituciones que participan en la formulación del informe según la evidencia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s-ES" sz="2400" b="1" dirty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Sección 2: esfuerzo realizado para haber accedido a la evidencia (resultados), esta parte suele ser más detallada que la 1ª, incluyendo también la política educativa de cada </a:t>
            </a:r>
            <a:r>
              <a:rPr lang="es-ES" sz="2400" b="1" dirty="0" smtClean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zona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/>
              <a:buChar char="-"/>
            </a:pPr>
            <a:endParaRPr lang="es-ES" sz="2400" b="1" dirty="0">
              <a:solidFill>
                <a:schemeClr val="accent3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</a:pPr>
            <a:r>
              <a:rPr lang="es-ES" sz="2400" b="1" dirty="0" smtClean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A continuación veremos un ejemplo de los informes sobre Educación Secundaria Obligatoria en Europa:</a:t>
            </a:r>
            <a:endParaRPr lang="es-ES" sz="2400" b="1" dirty="0">
              <a:solidFill>
                <a:schemeClr val="accent3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INFORMES 2017</a:t>
            </a:r>
            <a:endParaRPr lang="es-E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2 Imagen" descr="khjgfd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484784"/>
            <a:ext cx="8280920" cy="4854926"/>
          </a:xfrm>
          <a:prstGeom prst="rect">
            <a:avLst/>
          </a:prstGeom>
        </p:spPr>
      </p:pic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LAS MILCARAS DE EUROPA ERASMUS + K219  ACIVIDAD 6.2.</a:t>
            </a:r>
            <a:endParaRPr lang="es-ES"/>
          </a:p>
        </p:txBody>
      </p:sp>
      <p:sp>
        <p:nvSpPr>
          <p:cNvPr id="7" name="Marcador de pie de página 3"/>
          <p:cNvSpPr txBox="1">
            <a:spLocks/>
          </p:cNvSpPr>
          <p:nvPr/>
        </p:nvSpPr>
        <p:spPr>
          <a:xfrm>
            <a:off x="323528" y="116632"/>
            <a:ext cx="7779194" cy="4320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s-ES"/>
            </a:defPPr>
            <a:lvl1pPr marL="0" algn="l" defTabSz="914400" rtl="0" eaLnBrk="1" latinLnBrk="0" hangingPunct="1">
              <a:defRPr sz="1100" b="0" i="0" kern="12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b="1" smtClean="0">
                <a:solidFill>
                  <a:srgbClr val="0070C0">
                    <a:alpha val="60000"/>
                  </a:srgbClr>
                </a:solidFill>
              </a:rPr>
              <a:t>LAS MILCARAS DE EUROPA ERASMUS + K219  ACIVIDAD 6.2.</a:t>
            </a:r>
            <a:endParaRPr lang="es-ES" sz="2000" b="1" dirty="0">
              <a:solidFill>
                <a:srgbClr val="0070C0">
                  <a:alpha val="6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7055380" cy="1400530"/>
          </a:xfrm>
        </p:spPr>
        <p:txBody>
          <a:bodyPr/>
          <a:lstStyle/>
          <a:p>
            <a:r>
              <a:rPr lang="es-E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INFORMES 2017</a:t>
            </a:r>
            <a:endParaRPr lang="es-E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3 Imagen" descr="iuyt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872130"/>
            <a:ext cx="6552727" cy="5569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72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52</TotalTime>
  <Words>267</Words>
  <Application>Microsoft Office PowerPoint</Application>
  <PresentationFormat>Presentación en pantalla (4:3)</PresentationFormat>
  <Paragraphs>32</Paragraphs>
  <Slides>7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6" baseType="lpstr">
      <vt:lpstr>Arial Unicode MS</vt:lpstr>
      <vt:lpstr>Arial</vt:lpstr>
      <vt:lpstr>Calibri</vt:lpstr>
      <vt:lpstr>Cambria</vt:lpstr>
      <vt:lpstr>Century Gothic</vt:lpstr>
      <vt:lpstr>Times New Roman</vt:lpstr>
      <vt:lpstr>Wingdings</vt:lpstr>
      <vt:lpstr>Wingdings 3</vt:lpstr>
      <vt:lpstr>Ion</vt:lpstr>
      <vt:lpstr>INFORMES EURYDICE:  LA ESTRUCTURA EN LOS SISTEMAS EDUCATIVOS EUROPEOS </vt:lpstr>
      <vt:lpstr>QUÉ SON Y PARA QUÉ SIRVEN</vt:lpstr>
      <vt:lpstr>QUÉ SON Y PARA QUÉ SIRVEN</vt:lpstr>
      <vt:lpstr>PROGRAMAS INTERNOS</vt:lpstr>
      <vt:lpstr>INFORMES 2017</vt:lpstr>
      <vt:lpstr>INFORMES 2017</vt:lpstr>
      <vt:lpstr>INFORMES 2017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INFORMES EURYDICE:  LA ESTRUCTURA EN LOS SISTEMAS EDUCATIVOS EUROPEOS</dc:title>
  <dc:creator>Debby</dc:creator>
  <cp:lastModifiedBy>Eufrasio Gomez Gonzalez</cp:lastModifiedBy>
  <cp:revision>9</cp:revision>
  <dcterms:created xsi:type="dcterms:W3CDTF">2018-09-24T11:26:50Z</dcterms:created>
  <dcterms:modified xsi:type="dcterms:W3CDTF">2018-11-07T17:05:16Z</dcterms:modified>
</cp:coreProperties>
</file>