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3" r:id="rId1"/>
  </p:sldMasterIdLst>
  <p:sldIdLst>
    <p:sldId id="256" r:id="rId2"/>
    <p:sldId id="257" r:id="rId3"/>
    <p:sldId id="265" r:id="rId4"/>
    <p:sldId id="267" r:id="rId5"/>
    <p:sldId id="266" r:id="rId6"/>
    <p:sldId id="268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8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6CF4-F231-DE43-8320-8D8DB64E66F4}" type="datetimeFigureOut">
              <a:rPr lang="es-ES" smtClean="0"/>
              <a:t>14/11/2017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0D90-7810-BA4D-A281-856F82BEDF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6CF4-F231-DE43-8320-8D8DB64E66F4}" type="datetimeFigureOut">
              <a:rPr lang="es-ES" smtClean="0"/>
              <a:t>14/11/2017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0D90-7810-BA4D-A281-856F82BEDF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6CF4-F231-DE43-8320-8D8DB64E66F4}" type="datetimeFigureOut">
              <a:rPr lang="es-ES" smtClean="0"/>
              <a:t>14/11/2017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0D90-7810-BA4D-A281-856F82BEDF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6CF4-F231-DE43-8320-8D8DB64E66F4}" type="datetimeFigureOut">
              <a:rPr lang="es-ES" smtClean="0"/>
              <a:t>14/11/2017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0D90-7810-BA4D-A281-856F82BEDF6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6CF4-F231-DE43-8320-8D8DB64E66F4}" type="datetimeFigureOut">
              <a:rPr lang="es-ES" smtClean="0"/>
              <a:t>14/11/2017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0D90-7810-BA4D-A281-856F82BEDF63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6CF4-F231-DE43-8320-8D8DB64E66F4}" type="datetimeFigureOut">
              <a:rPr lang="es-ES" smtClean="0"/>
              <a:t>14/11/2017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0D90-7810-BA4D-A281-856F82BEDF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6CF4-F231-DE43-8320-8D8DB64E66F4}" type="datetimeFigureOut">
              <a:rPr lang="es-ES" smtClean="0"/>
              <a:t>14/11/2017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0D90-7810-BA4D-A281-856F82BEDF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6CF4-F231-DE43-8320-8D8DB64E66F4}" type="datetimeFigureOut">
              <a:rPr lang="es-ES" smtClean="0"/>
              <a:t>14/11/2017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0D90-7810-BA4D-A281-856F82BEDF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6CF4-F231-DE43-8320-8D8DB64E66F4}" type="datetimeFigureOut">
              <a:rPr lang="es-ES" smtClean="0"/>
              <a:t>14/11/2017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0D90-7810-BA4D-A281-856F82BEDF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A0D6CF4-F231-DE43-8320-8D8DB64E66F4}" type="datetimeFigureOut">
              <a:rPr lang="es-ES" smtClean="0"/>
              <a:t>14/11/2017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C20D90-7810-BA4D-A281-856F82BEDF6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Las mil caras de </a:t>
            </a:r>
            <a:r>
              <a:rPr lang="es-ES" dirty="0"/>
              <a:t>E</a:t>
            </a:r>
            <a:r>
              <a:rPr lang="es-ES" dirty="0" smtClean="0"/>
              <a:t>uropa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Actividad 1 :LOGOTYPE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8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65263"/>
            <a:ext cx="7467600" cy="5324462"/>
          </a:xfrm>
        </p:spPr>
        <p:txBody>
          <a:bodyPr/>
          <a:lstStyle/>
          <a:p>
            <a:r>
              <a:rPr lang="en-US" dirty="0"/>
              <a:t>the idea here is </a:t>
            </a:r>
            <a:r>
              <a:rPr lang="en-US" u="sng" dirty="0"/>
              <a:t>to be </a:t>
            </a:r>
            <a:r>
              <a:rPr lang="en-US" i="1" u="sng" dirty="0"/>
              <a:t>different</a:t>
            </a:r>
            <a:r>
              <a:rPr lang="en-US" dirty="0"/>
              <a:t> than the other </a:t>
            </a:r>
            <a:r>
              <a:rPr lang="en-US" dirty="0" err="1"/>
              <a:t>differents</a:t>
            </a:r>
            <a:r>
              <a:rPr lang="en-US" dirty="0"/>
              <a:t> logos-</a:t>
            </a:r>
            <a:r>
              <a:rPr lang="en-US" dirty="0" err="1" smtClean="0"/>
              <a:t>proyect</a:t>
            </a:r>
            <a:endParaRPr lang="en-US" dirty="0" smtClean="0"/>
          </a:p>
          <a:p>
            <a:r>
              <a:rPr lang="es-ES" dirty="0" smtClean="0"/>
              <a:t>Q</a:t>
            </a:r>
            <a:r>
              <a:rPr lang="en-US" dirty="0" err="1" smtClean="0"/>
              <a:t>ue</a:t>
            </a:r>
            <a:r>
              <a:rPr lang="en-US" dirty="0" smtClean="0"/>
              <a:t> sea original</a:t>
            </a:r>
          </a:p>
          <a:p>
            <a:endParaRPr lang="en-US" dirty="0"/>
          </a:p>
          <a:p>
            <a:endParaRPr lang="es-ES" dirty="0"/>
          </a:p>
        </p:txBody>
      </p:sp>
      <p:pic>
        <p:nvPicPr>
          <p:cNvPr id="4" name="Imagen 3" descr="image-1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103671"/>
            <a:ext cx="56673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68400"/>
            <a:ext cx="7467600" cy="4821326"/>
          </a:xfrm>
        </p:spPr>
        <p:txBody>
          <a:bodyPr/>
          <a:lstStyle/>
          <a:p>
            <a:r>
              <a:rPr lang="en-US" dirty="0"/>
              <a:t>enough that they can be used in many different </a:t>
            </a:r>
            <a:r>
              <a:rPr lang="en-US" dirty="0" smtClean="0"/>
              <a:t>mediums it has to be versatile</a:t>
            </a:r>
          </a:p>
          <a:p>
            <a:r>
              <a:rPr lang="es-ES" dirty="0" smtClean="0"/>
              <a:t>Q</a:t>
            </a:r>
            <a:r>
              <a:rPr lang="en-US" dirty="0" err="1" smtClean="0"/>
              <a:t>ue</a:t>
            </a:r>
            <a:r>
              <a:rPr lang="en-US" dirty="0" smtClean="0"/>
              <a:t> se </a:t>
            </a:r>
            <a:r>
              <a:rPr lang="en-US" dirty="0" err="1" smtClean="0"/>
              <a:t>pueda</a:t>
            </a:r>
            <a:r>
              <a:rPr lang="en-US" dirty="0" smtClean="0"/>
              <a:t> </a:t>
            </a:r>
            <a:r>
              <a:rPr lang="en-US" dirty="0" err="1" smtClean="0"/>
              <a:t>reproducir</a:t>
            </a:r>
            <a:r>
              <a:rPr lang="en-US" dirty="0" smtClean="0"/>
              <a:t> con </a:t>
            </a:r>
            <a:r>
              <a:rPr lang="en-US" dirty="0" err="1" smtClean="0"/>
              <a:t>facilidad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4" name="Imagen 3" descr="Unknow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7" b="21454"/>
          <a:stretch/>
        </p:blipFill>
        <p:spPr>
          <a:xfrm>
            <a:off x="1286934" y="2895600"/>
            <a:ext cx="6671599" cy="3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25742"/>
            <a:ext cx="7467600" cy="2220658"/>
          </a:xfrm>
        </p:spPr>
        <p:txBody>
          <a:bodyPr/>
          <a:lstStyle/>
          <a:p>
            <a:r>
              <a:rPr lang="en-US" dirty="0"/>
              <a:t>An effective logo should </a:t>
            </a:r>
            <a:r>
              <a:rPr lang="en-US" i="1" u="sng" dirty="0"/>
              <a:t>be appropriate</a:t>
            </a:r>
            <a:r>
              <a:rPr lang="en-US" dirty="0"/>
              <a:t>, but that doesn’t mean it has to be as obvious as you might </a:t>
            </a:r>
            <a:r>
              <a:rPr lang="en-US" dirty="0" smtClean="0"/>
              <a:t>expect</a:t>
            </a:r>
          </a:p>
          <a:p>
            <a:endParaRPr lang="en-US" dirty="0" smtClean="0"/>
          </a:p>
          <a:p>
            <a:pPr lvl="1"/>
            <a:r>
              <a:rPr lang="es-ES_tradnl" dirty="0"/>
              <a:t>que se transmita la idea del proyecto.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50" y="4546201"/>
            <a:ext cx="3086690" cy="196425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042438"/>
            <a:ext cx="2870054" cy="191432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41" y="3047715"/>
            <a:ext cx="2186844" cy="166781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32" y="4656294"/>
            <a:ext cx="1568718" cy="15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6" y="3564466"/>
            <a:ext cx="4734316" cy="3158068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75733" y="554386"/>
            <a:ext cx="7730067" cy="4779614"/>
          </a:xfrm>
        </p:spPr>
        <p:txBody>
          <a:bodyPr>
            <a:normAutofit/>
          </a:bodyPr>
          <a:lstStyle/>
          <a:p>
            <a:r>
              <a:rPr lang="es-ES" dirty="0" smtClean="0"/>
              <a:t>Titulo de la actividad: creación del logotipo</a:t>
            </a:r>
          </a:p>
          <a:p>
            <a:r>
              <a:rPr lang="es-ES" dirty="0" smtClean="0"/>
              <a:t>Departamento implicado: </a:t>
            </a:r>
            <a:r>
              <a:rPr lang="es-ES" dirty="0" err="1" smtClean="0"/>
              <a:t>EPVyA</a:t>
            </a:r>
            <a:endParaRPr lang="es-ES" dirty="0" smtClean="0"/>
          </a:p>
          <a:p>
            <a:r>
              <a:rPr lang="es-ES" dirty="0" smtClean="0"/>
              <a:t>Nº de la actividad:1</a:t>
            </a:r>
          </a:p>
          <a:p>
            <a:r>
              <a:rPr lang="es-ES" dirty="0" smtClean="0"/>
              <a:t>Temporalización: 2 semanas</a:t>
            </a:r>
          </a:p>
          <a:p>
            <a:r>
              <a:rPr lang="es-ES" dirty="0" smtClean="0"/>
              <a:t>Profesores responsables: José Miguel </a:t>
            </a:r>
            <a:r>
              <a:rPr lang="es-ES" dirty="0" err="1" smtClean="0"/>
              <a:t>Nuñez</a:t>
            </a:r>
            <a:r>
              <a:rPr lang="es-ES" dirty="0" smtClean="0"/>
              <a:t> y Montserrat Sevilla</a:t>
            </a:r>
          </a:p>
          <a:p>
            <a:r>
              <a:rPr lang="es-ES" dirty="0" smtClean="0"/>
              <a:t>Nivel del grupo del alumnos: 4º ESO</a:t>
            </a:r>
          </a:p>
          <a:p>
            <a:endParaRPr lang="es-ES" dirty="0"/>
          </a:p>
          <a:p>
            <a:r>
              <a:rPr lang="es-ES" dirty="0" smtClean="0"/>
              <a:t>ACTIVITY NUMBER 1 “logo </a:t>
            </a:r>
            <a:r>
              <a:rPr lang="es-ES" dirty="0" err="1" smtClean="0"/>
              <a:t>creation</a:t>
            </a:r>
            <a:r>
              <a:rPr lang="es-ES" dirty="0" smtClean="0"/>
              <a:t>”</a:t>
            </a:r>
          </a:p>
          <a:p>
            <a:r>
              <a:rPr lang="es-ES" dirty="0" smtClean="0"/>
              <a:t>Art </a:t>
            </a:r>
            <a:r>
              <a:rPr lang="es-ES" dirty="0" err="1" smtClean="0"/>
              <a:t>department</a:t>
            </a:r>
            <a:endParaRPr lang="es-ES" dirty="0" smtClean="0"/>
          </a:p>
          <a:p>
            <a:r>
              <a:rPr lang="es-ES" dirty="0" err="1" smtClean="0"/>
              <a:t>Timing</a:t>
            </a:r>
            <a:r>
              <a:rPr lang="es-ES" dirty="0" smtClean="0"/>
              <a:t>: 2 </a:t>
            </a:r>
            <a:r>
              <a:rPr lang="es-ES" dirty="0" err="1" smtClean="0"/>
              <a:t>weeks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33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03988"/>
            <a:ext cx="7467600" cy="5485738"/>
          </a:xfrm>
        </p:spPr>
        <p:txBody>
          <a:bodyPr>
            <a:normAutofit fontScale="92500" lnSpcReduction="20000"/>
          </a:bodyPr>
          <a:lstStyle/>
          <a:p>
            <a:endParaRPr lang="es-ES_tradnl" dirty="0"/>
          </a:p>
          <a:p>
            <a:endParaRPr lang="es-ES_tradnl" dirty="0"/>
          </a:p>
          <a:p>
            <a:pPr algn="ctr"/>
            <a:r>
              <a:rPr lang="es-ES_tradnl" u="sng" dirty="0"/>
              <a:t>OBJETIVOS: </a:t>
            </a:r>
          </a:p>
          <a:p>
            <a:r>
              <a:rPr lang="es-ES_tradnl" dirty="0"/>
              <a:t>1 Creación del logotipo del Proyecto a manos de los alumnos de los diferentes </a:t>
            </a:r>
            <a:r>
              <a:rPr lang="es-ES_tradnl" dirty="0" err="1"/>
              <a:t>paises</a:t>
            </a:r>
            <a:endParaRPr lang="es-ES_tradnl" dirty="0"/>
          </a:p>
          <a:p>
            <a:endParaRPr lang="es-ES_tradnl" dirty="0"/>
          </a:p>
          <a:p>
            <a:pPr algn="ctr"/>
            <a:r>
              <a:rPr lang="es-ES_tradnl" u="sng" dirty="0"/>
              <a:t>DESCRIPCIÓN DE LA ACTIVIDAD:</a:t>
            </a:r>
          </a:p>
          <a:p>
            <a:r>
              <a:rPr lang="es-ES_tradnl" dirty="0"/>
              <a:t>MATERIALES: todo tipo de técnicas creativas, digitales o </a:t>
            </a:r>
            <a:r>
              <a:rPr lang="es-ES_tradnl" dirty="0" smtClean="0"/>
              <a:t>analógicas</a:t>
            </a:r>
          </a:p>
          <a:p>
            <a:r>
              <a:rPr lang="es-ES_tradnl" dirty="0"/>
              <a:t>DESARROLLO: cada país realizará un concurso de logotipos en su centro y enviará por correo electrónico las imágenes de los logotipos con los logotipos ganadores de cada país se realizará una composición que quedará como imagen final del </a:t>
            </a:r>
            <a:r>
              <a:rPr lang="es-ES_tradnl" dirty="0" smtClean="0"/>
              <a:t>proyecto.</a:t>
            </a:r>
          </a:p>
          <a:p>
            <a:r>
              <a:rPr lang="es-ES_tradnl" dirty="0" smtClean="0"/>
              <a:t>Esta </a:t>
            </a:r>
            <a:r>
              <a:rPr lang="es-ES_tradnl" dirty="0"/>
              <a:t>composición final quedará como imagen del proyecto, apareciendo desde ese momento en todos los documentos relacionados con el mismo.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2" y="96837"/>
            <a:ext cx="2556933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933" y="564466"/>
            <a:ext cx="7780867" cy="5425260"/>
          </a:xfrm>
        </p:spPr>
        <p:txBody>
          <a:bodyPr>
            <a:normAutofit/>
          </a:bodyPr>
          <a:lstStyle/>
          <a:p>
            <a:pPr algn="ctr"/>
            <a:r>
              <a:rPr lang="es-ES_tradnl" u="sng" dirty="0"/>
              <a:t>MATERIALS</a:t>
            </a:r>
            <a:r>
              <a:rPr lang="es-ES_tradnl" u="sng" dirty="0" smtClean="0"/>
              <a:t>:</a:t>
            </a:r>
          </a:p>
          <a:p>
            <a:r>
              <a:rPr lang="es-ES_tradnl" dirty="0" smtClean="0"/>
              <a:t> </a:t>
            </a:r>
            <a:r>
              <a:rPr lang="es-ES_tradnl" dirty="0" err="1"/>
              <a:t>all</a:t>
            </a:r>
            <a:r>
              <a:rPr lang="es-ES_tradnl" dirty="0"/>
              <a:t> </a:t>
            </a:r>
            <a:r>
              <a:rPr lang="es-ES_tradnl" dirty="0" err="1"/>
              <a:t>kinds</a:t>
            </a:r>
            <a:r>
              <a:rPr lang="es-ES_tradnl" dirty="0"/>
              <a:t> of </a:t>
            </a:r>
            <a:r>
              <a:rPr lang="es-ES_tradnl" dirty="0" err="1"/>
              <a:t>creative</a:t>
            </a:r>
            <a:r>
              <a:rPr lang="es-ES_tradnl" dirty="0"/>
              <a:t> </a:t>
            </a:r>
            <a:r>
              <a:rPr lang="es-ES_tradnl" dirty="0" err="1"/>
              <a:t>techniques</a:t>
            </a:r>
            <a:r>
              <a:rPr lang="es-ES_tradnl" dirty="0"/>
              <a:t>, digital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analog</a:t>
            </a:r>
            <a:r>
              <a:rPr lang="es-ES_tradnl" dirty="0" smtClean="0"/>
              <a:t>.</a:t>
            </a:r>
            <a:endParaRPr lang="es-ES_tradnl" dirty="0" smtClean="0"/>
          </a:p>
          <a:p>
            <a:pPr algn="ctr"/>
            <a:r>
              <a:rPr lang="es-ES_tradnl" u="sng" dirty="0" smtClean="0"/>
              <a:t>DEVELOPMENT OF THE ACTIVITY:</a:t>
            </a:r>
            <a:endParaRPr lang="es-ES_tradnl" u="sng" dirty="0"/>
          </a:p>
          <a:p>
            <a:r>
              <a:rPr lang="es-ES" dirty="0"/>
              <a:t>E</a:t>
            </a:r>
            <a:r>
              <a:rPr lang="es-ES_tradnl" dirty="0" err="1"/>
              <a:t>ach</a:t>
            </a:r>
            <a:r>
              <a:rPr lang="es-ES_tradnl" dirty="0"/>
              <a:t> country </a:t>
            </a:r>
            <a:r>
              <a:rPr lang="es-ES_tradnl" dirty="0" err="1"/>
              <a:t>will</a:t>
            </a:r>
            <a:r>
              <a:rPr lang="es-ES_tradnl" dirty="0"/>
              <a:t> </a:t>
            </a:r>
            <a:r>
              <a:rPr lang="es-ES_tradnl" dirty="0" err="1"/>
              <a:t>hold</a:t>
            </a:r>
            <a:r>
              <a:rPr lang="es-ES_tradnl" dirty="0"/>
              <a:t> a logo </a:t>
            </a:r>
            <a:r>
              <a:rPr lang="es-ES_tradnl" dirty="0" err="1"/>
              <a:t>contest</a:t>
            </a:r>
            <a:r>
              <a:rPr lang="es-ES_tradnl" dirty="0" smtClean="0"/>
              <a:t>.</a:t>
            </a:r>
          </a:p>
          <a:p>
            <a:r>
              <a:rPr lang="es-ES" dirty="0" smtClean="0"/>
              <a:t>T</a:t>
            </a:r>
            <a:r>
              <a:rPr lang="es-ES_tradnl" dirty="0" smtClean="0"/>
              <a:t>he </a:t>
            </a:r>
            <a:r>
              <a:rPr lang="es-ES_tradnl" dirty="0" err="1" smtClean="0"/>
              <a:t>winning</a:t>
            </a:r>
            <a:r>
              <a:rPr lang="es-ES_tradnl" dirty="0" smtClean="0"/>
              <a:t> logos </a:t>
            </a:r>
            <a:r>
              <a:rPr lang="es-ES_tradnl" dirty="0" err="1" smtClean="0"/>
              <a:t>will</a:t>
            </a:r>
            <a:r>
              <a:rPr lang="es-ES_tradnl" dirty="0" smtClean="0"/>
              <a:t> be </a:t>
            </a:r>
            <a:r>
              <a:rPr lang="es-ES_tradnl" dirty="0" err="1" smtClean="0"/>
              <a:t>send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mail</a:t>
            </a:r>
          </a:p>
          <a:p>
            <a:r>
              <a:rPr lang="es-ES" dirty="0" smtClean="0"/>
              <a:t>W</a:t>
            </a:r>
            <a:r>
              <a:rPr lang="es-ES_tradnl" dirty="0" err="1" smtClean="0"/>
              <a:t>ith</a:t>
            </a:r>
            <a:r>
              <a:rPr lang="es-ES_tradnl" dirty="0" smtClean="0"/>
              <a:t> </a:t>
            </a:r>
            <a:r>
              <a:rPr lang="es-ES_tradnl" dirty="0" err="1" smtClean="0"/>
              <a:t>these</a:t>
            </a:r>
            <a:r>
              <a:rPr lang="es-ES_tradnl" dirty="0" smtClean="0"/>
              <a:t> </a:t>
            </a:r>
            <a:r>
              <a:rPr lang="es-ES_tradnl" dirty="0" err="1" smtClean="0"/>
              <a:t>winning</a:t>
            </a:r>
            <a:r>
              <a:rPr lang="es-ES_tradnl" dirty="0" smtClean="0"/>
              <a:t> logos a final </a:t>
            </a:r>
            <a:r>
              <a:rPr lang="es-ES_tradnl" dirty="0" err="1" smtClean="0"/>
              <a:t>composititon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be </a:t>
            </a:r>
            <a:r>
              <a:rPr lang="es-ES_tradnl" dirty="0" err="1" smtClean="0"/>
              <a:t>made</a:t>
            </a:r>
            <a:r>
              <a:rPr lang="es-ES_tradnl" dirty="0" smtClean="0"/>
              <a:t>.</a:t>
            </a:r>
          </a:p>
          <a:p>
            <a:r>
              <a:rPr lang="es-ES" dirty="0" smtClean="0"/>
              <a:t>T</a:t>
            </a:r>
            <a:r>
              <a:rPr lang="es-ES_tradnl" dirty="0" err="1" smtClean="0"/>
              <a:t>his</a:t>
            </a:r>
            <a:r>
              <a:rPr lang="es-ES_tradnl" dirty="0" smtClean="0"/>
              <a:t> </a:t>
            </a:r>
            <a:r>
              <a:rPr lang="es-ES_tradnl" dirty="0" err="1" smtClean="0"/>
              <a:t>composition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remain</a:t>
            </a:r>
            <a:r>
              <a:rPr lang="es-ES_tradnl" dirty="0" smtClean="0"/>
              <a:t> as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image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proyect</a:t>
            </a:r>
            <a:endParaRPr lang="es-ES_tradnl" dirty="0" smtClean="0"/>
          </a:p>
          <a:p>
            <a:r>
              <a:rPr lang="es-ES" dirty="0" smtClean="0"/>
              <a:t>A</a:t>
            </a:r>
            <a:r>
              <a:rPr lang="es-ES_tradnl" dirty="0" err="1" smtClean="0"/>
              <a:t>nd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appear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moment</a:t>
            </a:r>
            <a:r>
              <a:rPr lang="es-ES_tradnl" dirty="0" smtClean="0"/>
              <a:t> in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documents</a:t>
            </a:r>
            <a:r>
              <a:rPr lang="es-ES_tradnl" dirty="0" smtClean="0"/>
              <a:t> </a:t>
            </a:r>
            <a:r>
              <a:rPr lang="es-ES_tradnl" dirty="0" err="1" smtClean="0"/>
              <a:t>related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proyect</a:t>
            </a:r>
            <a:r>
              <a:rPr lang="es-ES_tradnl" dirty="0" smtClean="0"/>
              <a:t>.</a:t>
            </a:r>
            <a:endParaRPr lang="es-ES_tradnl" dirty="0"/>
          </a:p>
          <a:p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87" y="4850345"/>
            <a:ext cx="4155929" cy="17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14068"/>
            <a:ext cx="7467600" cy="5475658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EVALUACIÓN DE LA ACTIVIDAD:  </a:t>
            </a:r>
          </a:p>
          <a:p>
            <a:pPr marL="0" indent="0">
              <a:buNone/>
            </a:pPr>
            <a:r>
              <a:rPr lang="es-ES_tradnl" dirty="0"/>
              <a:t>se valorará el esfuerzo de los participantes, así como su capacidad de síntesis,  originalidad y corrección en el uso de la técnica empleada</a:t>
            </a:r>
          </a:p>
          <a:p>
            <a:pPr marL="0" indent="0">
              <a:buNone/>
            </a:pPr>
            <a:endParaRPr lang="es-ES_tradnl" dirty="0"/>
          </a:p>
          <a:p>
            <a:pPr algn="ctr"/>
            <a:r>
              <a:rPr lang="es-ES" dirty="0" smtClean="0"/>
              <a:t>A</a:t>
            </a:r>
            <a:r>
              <a:rPr lang="es-ES_tradnl" dirty="0" err="1" smtClean="0"/>
              <a:t>ctivity</a:t>
            </a:r>
            <a:r>
              <a:rPr lang="es-ES_tradnl" dirty="0" smtClean="0"/>
              <a:t> </a:t>
            </a:r>
            <a:r>
              <a:rPr lang="es-ES_tradnl" dirty="0" err="1" smtClean="0"/>
              <a:t>evaluation</a:t>
            </a:r>
            <a:r>
              <a:rPr lang="es-ES_tradnl" dirty="0" smtClean="0"/>
              <a:t>:</a:t>
            </a:r>
          </a:p>
          <a:p>
            <a:pPr marL="0" indent="0">
              <a:buNone/>
            </a:pP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efforrt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participates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be </a:t>
            </a:r>
            <a:r>
              <a:rPr lang="es-ES_tradnl" dirty="0" err="1" smtClean="0"/>
              <a:t>valued</a:t>
            </a:r>
            <a:r>
              <a:rPr lang="es-ES_tradnl" dirty="0" smtClean="0"/>
              <a:t>; as </a:t>
            </a:r>
            <a:r>
              <a:rPr lang="es-ES_tradnl" dirty="0" err="1" smtClean="0"/>
              <a:t>well</a:t>
            </a:r>
            <a:r>
              <a:rPr lang="es-ES_tradnl" dirty="0" smtClean="0"/>
              <a:t> as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ability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synthesize</a:t>
            </a:r>
            <a:r>
              <a:rPr lang="es-ES_tradnl" dirty="0" smtClean="0"/>
              <a:t> </a:t>
            </a:r>
            <a:r>
              <a:rPr lang="es-ES_tradnl" dirty="0" err="1" smtClean="0"/>
              <a:t>originality</a:t>
            </a:r>
            <a:r>
              <a:rPr lang="es-ES_tradnl" dirty="0" smtClean="0"/>
              <a:t> and </a:t>
            </a:r>
            <a:r>
              <a:rPr lang="es-ES_tradnl" dirty="0" err="1" smtClean="0"/>
              <a:t>correction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technique</a:t>
            </a:r>
            <a:r>
              <a:rPr lang="es-ES_tradnl" dirty="0" smtClean="0"/>
              <a:t>.</a:t>
            </a:r>
            <a:endParaRPr lang="es-ES_tradnl" dirty="0"/>
          </a:p>
          <a:p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7" y="4430362"/>
            <a:ext cx="3064933" cy="20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95502"/>
            <a:ext cx="7467600" cy="5294224"/>
          </a:xfrm>
        </p:spPr>
        <p:txBody>
          <a:bodyPr>
            <a:normAutofit/>
          </a:bodyPr>
          <a:lstStyle/>
          <a:p>
            <a:r>
              <a:rPr lang="es-ES_tradnl" dirty="0"/>
              <a:t>PRODUCTO Y DIFUSIÓN:</a:t>
            </a:r>
          </a:p>
          <a:p>
            <a:pPr marL="0" indent="0">
              <a:buNone/>
            </a:pPr>
            <a:r>
              <a:rPr lang="es-ES_tradnl" dirty="0"/>
              <a:t>es un logotipo para el proyecto, que lo representará en todo momento y que aparecerá en todos los documentos que se deriven del mismo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  PRODUCT AND DIFFUSION</a:t>
            </a:r>
            <a:endParaRPr lang="es-ES_tradnl" dirty="0"/>
          </a:p>
          <a:p>
            <a:pPr marL="0" indent="0">
              <a:buNone/>
            </a:pP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logo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proyest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represents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at </a:t>
            </a:r>
            <a:r>
              <a:rPr lang="es-ES_tradnl" dirty="0" err="1" smtClean="0"/>
              <a:t>all</a:t>
            </a:r>
            <a:r>
              <a:rPr lang="es-ES_tradnl" dirty="0" smtClean="0"/>
              <a:t> times.</a:t>
            </a:r>
            <a:endParaRPr lang="es-ES_tradnl" dirty="0"/>
          </a:p>
          <a:p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3893330"/>
            <a:ext cx="4969933" cy="271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8" y="320023"/>
            <a:ext cx="7716838" cy="608077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makes a logo great? </a:t>
            </a:r>
            <a:endParaRPr lang="en-US" sz="3600" dirty="0" smtClean="0"/>
          </a:p>
          <a:p>
            <a:r>
              <a:rPr lang="en-US" sz="2800" dirty="0" smtClean="0"/>
              <a:t>Milton </a:t>
            </a:r>
            <a:r>
              <a:rPr lang="en-US" sz="2800" dirty="0"/>
              <a:t>Glaser, the legendary graphic designer best known for the "I Love New York" logo, says that it has to do with simplicity. "You want to move the viewer in a perception so that when they first look at </a:t>
            </a:r>
            <a:r>
              <a:rPr lang="en-US" sz="2800" dirty="0" smtClean="0"/>
              <a:t>the logo, they </a:t>
            </a:r>
            <a:r>
              <a:rPr lang="en-US" sz="2800" dirty="0"/>
              <a:t>get the </a:t>
            </a:r>
            <a:r>
              <a:rPr lang="en-US" sz="2800" dirty="0" smtClean="0"/>
              <a:t>idea; </a:t>
            </a:r>
            <a:r>
              <a:rPr lang="en-US" sz="2800" dirty="0"/>
              <a:t>because that act between seeing and understanding is </a:t>
            </a:r>
            <a:r>
              <a:rPr lang="en-US" sz="2800" dirty="0" smtClean="0"/>
              <a:t>critical"</a:t>
            </a:r>
            <a:endParaRPr lang="es-ES" sz="2800" dirty="0"/>
          </a:p>
        </p:txBody>
      </p:sp>
      <p:pic>
        <p:nvPicPr>
          <p:cNvPr id="4" name="Imagen 3" descr="i-love-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39" y="3979047"/>
            <a:ext cx="3144409" cy="22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60034"/>
            <a:ext cx="7467600" cy="5529691"/>
          </a:xfrm>
        </p:spPr>
        <p:txBody>
          <a:bodyPr/>
          <a:lstStyle/>
          <a:p>
            <a:r>
              <a:rPr lang="en-US" dirty="0"/>
              <a:t>Through the use of images, icons, marks or symbols, logos identify companies or products in the most basic </a:t>
            </a:r>
            <a:r>
              <a:rPr lang="en-US" dirty="0" smtClean="0"/>
              <a:t>way; so </a:t>
            </a:r>
            <a:r>
              <a:rPr lang="en-US" dirty="0"/>
              <a:t>that in the split second when a user views a logo, he or she can connect it with the brand it represents.</a:t>
            </a:r>
            <a:endParaRPr lang="es-ES" dirty="0"/>
          </a:p>
        </p:txBody>
      </p:sp>
      <p:pic>
        <p:nvPicPr>
          <p:cNvPr id="4" name="Imagen 3" descr="Most-famous-lo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48" y="2408716"/>
            <a:ext cx="5778509" cy="40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788" y="352792"/>
            <a:ext cx="7716837" cy="6753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four </a:t>
            </a:r>
            <a:r>
              <a:rPr lang="en-US" sz="3600" dirty="0"/>
              <a:t>qualities of effective logo design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28134"/>
            <a:ext cx="7467600" cy="4961591"/>
          </a:xfrm>
        </p:spPr>
        <p:txBody>
          <a:bodyPr>
            <a:normAutofit/>
          </a:bodyPr>
          <a:lstStyle/>
          <a:p>
            <a:r>
              <a:rPr lang="en-US" dirty="0"/>
              <a:t>Because you want your logo to be easily recognizable, you want it </a:t>
            </a:r>
            <a:r>
              <a:rPr lang="en-US" i="1" u="sng" dirty="0"/>
              <a:t>to be </a:t>
            </a:r>
            <a:r>
              <a:rPr lang="en-US" i="1" u="sng" dirty="0" smtClean="0"/>
              <a:t>simple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4 </a:t>
            </a:r>
            <a:r>
              <a:rPr lang="en-US" sz="3200" dirty="0" err="1" smtClean="0"/>
              <a:t>características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tiene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tener</a:t>
            </a:r>
            <a:r>
              <a:rPr lang="en-US" sz="3200" dirty="0" smtClean="0"/>
              <a:t> un logo</a:t>
            </a:r>
            <a:endParaRPr lang="en-US" sz="3200" dirty="0"/>
          </a:p>
          <a:p>
            <a:pPr lvl="1"/>
            <a:r>
              <a:rPr lang="es-ES_tradnl" dirty="0" smtClean="0"/>
              <a:t>que </a:t>
            </a:r>
            <a:r>
              <a:rPr lang="es-ES_tradnl" dirty="0"/>
              <a:t>sea una imagen relativamente </a:t>
            </a:r>
            <a:r>
              <a:rPr lang="es-ES_tradnl" dirty="0" smtClean="0"/>
              <a:t>sencilla y de </a:t>
            </a:r>
            <a:r>
              <a:rPr lang="es-ES_tradnl" dirty="0"/>
              <a:t>fácil comprensión.</a:t>
            </a:r>
          </a:p>
          <a:p>
            <a:pPr lvl="1"/>
            <a:endParaRPr lang="es-ES_tradnl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Imagen 3" descr="imag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65" y="4004123"/>
            <a:ext cx="3759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erno de bocetos">
  <a:themeElements>
    <a:clrScheme name="Cuaderno de boceto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Cuaderno de bocetos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aderno de bocetos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Cuaderno de bocetos.thmx</Template>
  <TotalTime>95</TotalTime>
  <Words>563</Words>
  <Application>Microsoft Office PowerPoint</Application>
  <PresentationFormat>Presentación en pantalla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Cuaderno de bocetos</vt:lpstr>
      <vt:lpstr>Las mil caras de Europa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four qualities of effective logo design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mil caras de Europa </dc:title>
  <dc:creator>montse</dc:creator>
  <cp:lastModifiedBy>IES ANDRES DE VANDELVIRA</cp:lastModifiedBy>
  <cp:revision>11</cp:revision>
  <dcterms:created xsi:type="dcterms:W3CDTF">2017-11-13T19:59:39Z</dcterms:created>
  <dcterms:modified xsi:type="dcterms:W3CDTF">2017-11-14T13:13:39Z</dcterms:modified>
</cp:coreProperties>
</file>