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6" r:id="rId4"/>
    <p:sldId id="267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0" r:id="rId13"/>
    <p:sldId id="268" r:id="rId14"/>
    <p:sldId id="277" r:id="rId15"/>
    <p:sldId id="269" r:id="rId16"/>
    <p:sldId id="270" r:id="rId17"/>
    <p:sldId id="275" r:id="rId18"/>
    <p:sldId id="272" r:id="rId19"/>
    <p:sldId id="274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07" autoAdjust="0"/>
  </p:normalViewPr>
  <p:slideViewPr>
    <p:cSldViewPr>
      <p:cViewPr varScale="1">
        <p:scale>
          <a:sx n="65" d="100"/>
          <a:sy n="65" d="100"/>
        </p:scale>
        <p:origin x="-145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E6AB6-3B03-4205-B458-49C0D49D10D3}" type="datetimeFigureOut">
              <a:rPr lang="it-IT" smtClean="0"/>
              <a:pPr/>
              <a:t>15/01/2019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94537-D309-4B8A-A0D1-967FDE6ED65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94537-D309-4B8A-A0D1-967FDE6ED65D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FF8F-5CDB-494F-A293-FF5EB45A72C5}" type="datetimeFigureOut">
              <a:rPr lang="it-IT" smtClean="0"/>
              <a:pPr/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B870-5CCB-4F03-8150-28B764066FD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FF8F-5CDB-494F-A293-FF5EB45A72C5}" type="datetimeFigureOut">
              <a:rPr lang="it-IT" smtClean="0"/>
              <a:pPr/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B870-5CCB-4F03-8150-28B764066FD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FF8F-5CDB-494F-A293-FF5EB45A72C5}" type="datetimeFigureOut">
              <a:rPr lang="it-IT" smtClean="0"/>
              <a:pPr/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B870-5CCB-4F03-8150-28B764066FD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FF8F-5CDB-494F-A293-FF5EB45A72C5}" type="datetimeFigureOut">
              <a:rPr lang="it-IT" smtClean="0"/>
              <a:pPr/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B870-5CCB-4F03-8150-28B764066FD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FF8F-5CDB-494F-A293-FF5EB45A72C5}" type="datetimeFigureOut">
              <a:rPr lang="it-IT" smtClean="0"/>
              <a:pPr/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B870-5CCB-4F03-8150-28B764066FD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FF8F-5CDB-494F-A293-FF5EB45A72C5}" type="datetimeFigureOut">
              <a:rPr lang="it-IT" smtClean="0"/>
              <a:pPr/>
              <a:t>15/01/2019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B870-5CCB-4F03-8150-28B764066FD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FF8F-5CDB-494F-A293-FF5EB45A72C5}" type="datetimeFigureOut">
              <a:rPr lang="it-IT" smtClean="0"/>
              <a:pPr/>
              <a:t>15/01/2019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B870-5CCB-4F03-8150-28B764066FD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FF8F-5CDB-494F-A293-FF5EB45A72C5}" type="datetimeFigureOut">
              <a:rPr lang="it-IT" smtClean="0"/>
              <a:pPr/>
              <a:t>15/01/2019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B870-5CCB-4F03-8150-28B764066FD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FF8F-5CDB-494F-A293-FF5EB45A72C5}" type="datetimeFigureOut">
              <a:rPr lang="it-IT" smtClean="0"/>
              <a:pPr/>
              <a:t>15/01/2019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B870-5CCB-4F03-8150-28B764066FD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FF8F-5CDB-494F-A293-FF5EB45A72C5}" type="datetimeFigureOut">
              <a:rPr lang="it-IT" smtClean="0"/>
              <a:pPr/>
              <a:t>15/01/2019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B870-5CCB-4F03-8150-28B764066FD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FF8F-5CDB-494F-A293-FF5EB45A72C5}" type="datetimeFigureOut">
              <a:rPr lang="it-IT" smtClean="0"/>
              <a:pPr/>
              <a:t>15/01/2019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B870-5CCB-4F03-8150-28B764066FD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2FF8F-5CDB-494F-A293-FF5EB45A72C5}" type="datetimeFigureOut">
              <a:rPr lang="it-IT" smtClean="0"/>
              <a:pPr/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1B870-5CCB-4F03-8150-28B764066FD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9.jpeg"/><Relationship Id="rId7" Type="http://schemas.openxmlformats.org/officeDocument/2006/relationships/image" Target="../media/image5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.jpeg"/><Relationship Id="rId7" Type="http://schemas.openxmlformats.org/officeDocument/2006/relationships/image" Target="../media/image6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he-Place-Where-We-Live-Erasmus--648073212207159/" TargetMode="External"/><Relationship Id="rId3" Type="http://schemas.openxmlformats.org/officeDocument/2006/relationships/hyperlink" Target="https://twinspace.etwinning.net/9752/home" TargetMode="External"/><Relationship Id="rId7" Type="http://schemas.openxmlformats.org/officeDocument/2006/relationships/hyperlink" Target="https://twinspace.etwinning.net/38160/hom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heplacewherewelivesetificiocarcano.blogspot.com/" TargetMode="External"/><Relationship Id="rId11" Type="http://schemas.openxmlformats.org/officeDocument/2006/relationships/image" Target="../media/image67.png"/><Relationship Id="rId5" Type="http://schemas.openxmlformats.org/officeDocument/2006/relationships/hyperlink" Target="https://www.facebook.com/The-Place-Where-We-Live-Erasmus--227682757630145/" TargetMode="External"/><Relationship Id="rId10" Type="http://schemas.openxmlformats.org/officeDocument/2006/relationships/image" Target="../media/image66.jpeg"/><Relationship Id="rId4" Type="http://schemas.openxmlformats.org/officeDocument/2006/relationships/hyperlink" Target="http://placewherewelive.eu5.net/index.html" TargetMode="External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hyperlink" Target="https://theplacewherewelivesetificiocarcano.blogspot.com/2016/02/visita-cipro-22-28-novembre-2015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3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71472" y="1714488"/>
            <a:ext cx="7772400" cy="1470025"/>
          </a:xfrm>
        </p:spPr>
        <p:txBody>
          <a:bodyPr/>
          <a:lstStyle/>
          <a:p>
            <a:r>
              <a:rPr lang="it-IT" dirty="0" smtClean="0"/>
              <a:t>Giornata di </a:t>
            </a:r>
            <a:br>
              <a:rPr lang="it-IT" dirty="0" smtClean="0"/>
            </a:br>
            <a:r>
              <a:rPr lang="it-IT" dirty="0" smtClean="0"/>
              <a:t>formazione-disseminazione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85852" y="3214686"/>
            <a:ext cx="6400800" cy="571504"/>
          </a:xfrm>
        </p:spPr>
        <p:txBody>
          <a:bodyPr>
            <a:normAutofit lnSpcReduction="10000"/>
          </a:bodyPr>
          <a:lstStyle/>
          <a:p>
            <a:r>
              <a:rPr lang="it-IT" b="1" dirty="0" smtClean="0">
                <a:solidFill>
                  <a:schemeClr val="tx1"/>
                </a:solidFill>
              </a:rPr>
              <a:t>12.10.2018</a:t>
            </a:r>
            <a:r>
              <a:rPr lang="it-IT" b="1" dirty="0" smtClean="0"/>
              <a:t> </a:t>
            </a:r>
            <a:endParaRPr lang="it-IT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00034" y="4429132"/>
            <a:ext cx="80486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/>
              <a:t>I.S.I.S.</a:t>
            </a:r>
            <a:r>
              <a:rPr lang="it-IT" b="1" dirty="0" smtClean="0"/>
              <a:t> </a:t>
            </a:r>
            <a:r>
              <a:rPr lang="it-IT" b="1" dirty="0" err="1" smtClean="0"/>
              <a:t>Setiﬁcio</a:t>
            </a:r>
            <a:r>
              <a:rPr lang="it-IT" b="1" dirty="0" smtClean="0"/>
              <a:t> Paolo </a:t>
            </a:r>
            <a:r>
              <a:rPr lang="it-IT" b="1" dirty="0" err="1" smtClean="0"/>
              <a:t>Carcano</a:t>
            </a:r>
            <a:r>
              <a:rPr lang="it-IT" b="1" dirty="0" smtClean="0"/>
              <a:t> </a:t>
            </a:r>
          </a:p>
          <a:p>
            <a:pPr algn="ctr"/>
            <a:r>
              <a:rPr lang="it-IT" b="1" dirty="0" smtClean="0"/>
              <a:t>e</a:t>
            </a:r>
          </a:p>
          <a:p>
            <a:pPr algn="ctr"/>
            <a:r>
              <a:rPr lang="it-IT" b="1" dirty="0" err="1" smtClean="0"/>
              <a:t>Erasmus+</a:t>
            </a:r>
            <a:r>
              <a:rPr lang="it-IT" b="1" dirty="0" smtClean="0"/>
              <a:t> Azione KA2</a:t>
            </a:r>
          </a:p>
          <a:p>
            <a:pPr algn="ctr"/>
            <a:r>
              <a:rPr lang="it-IT" b="1" dirty="0" smtClean="0"/>
              <a:t> </a:t>
            </a:r>
            <a:r>
              <a:rPr lang="it-IT" b="1" u="sng" dirty="0" smtClean="0"/>
              <a:t>Partenariati Strategici</a:t>
            </a:r>
          </a:p>
          <a:p>
            <a:pPr algn="ctr"/>
            <a:r>
              <a:rPr lang="it-IT" b="1" dirty="0" smtClean="0"/>
              <a:t>  </a:t>
            </a:r>
          </a:p>
          <a:p>
            <a:pPr algn="ctr"/>
            <a:endParaRPr lang="it-IT" b="1" dirty="0" smtClean="0"/>
          </a:p>
          <a:p>
            <a:pPr algn="r"/>
            <a:r>
              <a:rPr lang="it-IT" b="1" i="1" dirty="0" smtClean="0"/>
              <a:t>Prof.ssa Rita Lopiano</a:t>
            </a:r>
            <a:endParaRPr lang="it-IT" b="1" i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/>
          <a:srcRect l="5369" t="25835" b="24691"/>
          <a:stretch/>
        </p:blipFill>
        <p:spPr>
          <a:xfrm>
            <a:off x="2643174" y="428604"/>
            <a:ext cx="3393704" cy="1254341"/>
          </a:xfrm>
          <a:prstGeom prst="rect">
            <a:avLst/>
          </a:prstGeom>
        </p:spPr>
      </p:pic>
      <p:pic>
        <p:nvPicPr>
          <p:cNvPr id="8" name="Picture 2" descr="C:\Users\Rita\Desktop\The place whhere we live\0 logos &amp; disclaimer\EU flag-Erasmus+_vect_P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714752"/>
            <a:ext cx="1821769" cy="520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Polonia (Varsavia)</a:t>
            </a:r>
            <a:endParaRPr lang="it-IT" dirty="0"/>
          </a:p>
        </p:txBody>
      </p:sp>
      <p:pic>
        <p:nvPicPr>
          <p:cNvPr id="6" name="Segnaposto contenuto 5" descr="logo_with_no_backgroun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0"/>
            <a:ext cx="1505331" cy="1420019"/>
          </a:xfrm>
        </p:spPr>
      </p:pic>
      <p:sp>
        <p:nvSpPr>
          <p:cNvPr id="8" name="Rettangolo 7"/>
          <p:cNvSpPr/>
          <p:nvPr/>
        </p:nvSpPr>
        <p:spPr>
          <a:xfrm>
            <a:off x="357158" y="1214422"/>
            <a:ext cx="72152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b="1" dirty="0" smtClean="0"/>
              <a:t>Scuola partner</a:t>
            </a:r>
          </a:p>
          <a:p>
            <a:pPr algn="ctr"/>
            <a:r>
              <a:rPr lang="it-IT" b="1" dirty="0" err="1" smtClean="0"/>
              <a:t>Gimnazjum</a:t>
            </a:r>
            <a:r>
              <a:rPr lang="it-IT" b="1" dirty="0" smtClean="0"/>
              <a:t> </a:t>
            </a:r>
            <a:r>
              <a:rPr lang="it-IT" b="1" dirty="0" err="1" smtClean="0"/>
              <a:t>nr</a:t>
            </a:r>
            <a:r>
              <a:rPr lang="it-IT" b="1" dirty="0" smtClean="0"/>
              <a:t> 93</a:t>
            </a:r>
          </a:p>
          <a:p>
            <a:pPr algn="ctr">
              <a:buNone/>
            </a:pPr>
            <a:endParaRPr lang="it-IT" b="1" dirty="0" smtClean="0"/>
          </a:p>
          <a:p>
            <a:pPr>
              <a:buNone/>
            </a:pPr>
            <a:r>
              <a:rPr lang="it-IT" b="1" cap="all" dirty="0" smtClean="0"/>
              <a:t/>
            </a:r>
            <a:br>
              <a:rPr lang="it-IT" b="1" cap="all" dirty="0" smtClean="0"/>
            </a:br>
            <a:r>
              <a:rPr lang="it-IT" b="1" cap="all" dirty="0" smtClean="0"/>
              <a:t>quinta MOBILITÀ CON 2 INSEGNANTI (TTL)</a:t>
            </a:r>
          </a:p>
          <a:p>
            <a:r>
              <a:rPr lang="it-IT" b="1" dirty="0" smtClean="0"/>
              <a:t>23-29/04/2017</a:t>
            </a:r>
            <a:endParaRPr lang="it-IT" dirty="0" smtClean="0"/>
          </a:p>
        </p:txBody>
      </p:sp>
      <p:pic>
        <p:nvPicPr>
          <p:cNvPr id="9" name="Immagine 8" descr="logo_Poland_G9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2330" y="1071546"/>
            <a:ext cx="883909" cy="911728"/>
          </a:xfrm>
          <a:prstGeom prst="rect">
            <a:avLst/>
          </a:prstGeom>
        </p:spPr>
      </p:pic>
      <p:pic>
        <p:nvPicPr>
          <p:cNvPr id="10" name="Immagine 9" descr="20170423_0934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28596" y="3000372"/>
            <a:ext cx="2476485" cy="1857364"/>
          </a:xfrm>
          <a:prstGeom prst="rect">
            <a:avLst/>
          </a:prstGeom>
        </p:spPr>
      </p:pic>
      <p:pic>
        <p:nvPicPr>
          <p:cNvPr id="11" name="Immagine 10" descr="20170424_1353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5143512"/>
            <a:ext cx="2031982" cy="1142990"/>
          </a:xfrm>
          <a:prstGeom prst="rect">
            <a:avLst/>
          </a:prstGeom>
        </p:spPr>
      </p:pic>
      <p:pic>
        <p:nvPicPr>
          <p:cNvPr id="12" name="Immagine 11" descr="20170429_1254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08" y="2786058"/>
            <a:ext cx="3143272" cy="1768091"/>
          </a:xfrm>
          <a:prstGeom prst="rect">
            <a:avLst/>
          </a:prstGeom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64" y="4286256"/>
            <a:ext cx="1714512" cy="232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3000364" y="2786058"/>
            <a:ext cx="253825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Italia (Como)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158" y="1600200"/>
            <a:ext cx="8329642" cy="4525963"/>
          </a:xfrm>
        </p:spPr>
        <p:txBody>
          <a:bodyPr/>
          <a:lstStyle/>
          <a:p>
            <a:pPr algn="ctr">
              <a:buNone/>
            </a:pPr>
            <a:r>
              <a:rPr lang="it-IT" b="1" dirty="0" smtClean="0"/>
              <a:t>Scuola partner</a:t>
            </a:r>
          </a:p>
          <a:p>
            <a:pPr algn="ctr">
              <a:buNone/>
            </a:pPr>
            <a:r>
              <a:rPr lang="it-IT" sz="1600" b="1" cap="all" dirty="0" err="1" smtClean="0"/>
              <a:t>Isis</a:t>
            </a:r>
            <a:r>
              <a:rPr lang="it-IT" sz="1600" b="1" cap="all" dirty="0" smtClean="0"/>
              <a:t> di  Setificio Paolo </a:t>
            </a:r>
            <a:r>
              <a:rPr lang="it-IT" sz="1600" b="1" cap="all" dirty="0" err="1" smtClean="0"/>
              <a:t>carcano</a:t>
            </a:r>
            <a:r>
              <a:rPr lang="it-IT" sz="1600" b="1" cap="all" dirty="0" smtClean="0"/>
              <a:t/>
            </a:r>
            <a:br>
              <a:rPr lang="it-IT" sz="1600" b="1" cap="all" dirty="0" smtClean="0"/>
            </a:br>
            <a:r>
              <a:rPr lang="it-IT" sz="1600" b="1" cap="all" dirty="0" smtClean="0"/>
              <a:t>Sesta  MOBILITÀ CON 2 INSEGNANTI (TPM)</a:t>
            </a:r>
          </a:p>
          <a:p>
            <a:pPr>
              <a:buNone/>
            </a:pPr>
            <a:r>
              <a:rPr lang="it-IT" sz="1600" b="1" dirty="0" smtClean="0"/>
              <a:t>28 maggio - 1 giugno 2017</a:t>
            </a:r>
          </a:p>
          <a:p>
            <a:endParaRPr lang="it-IT" sz="1600" dirty="0"/>
          </a:p>
        </p:txBody>
      </p:sp>
      <p:pic>
        <p:nvPicPr>
          <p:cNvPr id="4" name="Segnaposto contenuto 5" descr="logo_with_no_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0"/>
            <a:ext cx="1505331" cy="142001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/>
          <a:srcRect l="5369" t="25835" b="24691"/>
          <a:stretch/>
        </p:blipFill>
        <p:spPr>
          <a:xfrm>
            <a:off x="6786578" y="2214554"/>
            <a:ext cx="1378356" cy="509452"/>
          </a:xfrm>
          <a:prstGeom prst="rect">
            <a:avLst/>
          </a:prstGeom>
        </p:spPr>
      </p:pic>
      <p:pic>
        <p:nvPicPr>
          <p:cNvPr id="7" name="Immagine 6" descr="20170121_1119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777987" y="3722683"/>
            <a:ext cx="3301991" cy="1857370"/>
          </a:xfrm>
          <a:prstGeom prst="rect">
            <a:avLst/>
          </a:prstGeom>
        </p:spPr>
      </p:pic>
      <p:pic>
        <p:nvPicPr>
          <p:cNvPr id="8" name="Immagine 7" descr="COPERTINA GIUSTA DA STAMPAR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840" y="3357562"/>
            <a:ext cx="2071702" cy="207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20170531_1001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-365160" y="3722690"/>
            <a:ext cx="3302024" cy="185738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3071810"/>
            <a:ext cx="1785950" cy="3178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youth@home-in.europe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51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it-IT" sz="4100" b="1" dirty="0" smtClean="0"/>
              <a:t>Partenariato strategico multilaterale</a:t>
            </a:r>
          </a:p>
          <a:p>
            <a:pPr algn="ctr">
              <a:buNone/>
            </a:pPr>
            <a:r>
              <a:rPr lang="en-US" dirty="0" smtClean="0"/>
              <a:t> Cooperation for innovation and the exchange of good practices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it-IT" dirty="0" smtClean="0"/>
              <a:t>2017 – 2020</a:t>
            </a:r>
          </a:p>
          <a:p>
            <a:pPr algn="ctr">
              <a:buNone/>
            </a:pPr>
            <a:endParaRPr lang="it-IT" dirty="0" smtClean="0"/>
          </a:p>
          <a:p>
            <a:pPr algn="ctr">
              <a:buNone/>
            </a:pPr>
            <a:r>
              <a:rPr lang="it-IT" b="1" dirty="0" smtClean="0"/>
              <a:t>Paesi </a:t>
            </a:r>
            <a:r>
              <a:rPr lang="it-IT" b="1" dirty="0" err="1" smtClean="0"/>
              <a:t>partners</a:t>
            </a:r>
            <a:endParaRPr lang="it-IT" b="1" dirty="0" smtClean="0"/>
          </a:p>
          <a:p>
            <a:pPr algn="ctr">
              <a:buNone/>
            </a:pPr>
            <a:r>
              <a:rPr lang="it-IT" sz="2600" b="1" dirty="0" smtClean="0"/>
              <a:t>Germania (Coordinatore)</a:t>
            </a:r>
          </a:p>
          <a:p>
            <a:pPr algn="ctr">
              <a:buNone/>
            </a:pPr>
            <a:r>
              <a:rPr lang="it-IT" sz="2600" b="1" dirty="0" smtClean="0"/>
              <a:t>Italia</a:t>
            </a:r>
          </a:p>
          <a:p>
            <a:pPr algn="ctr">
              <a:buNone/>
            </a:pPr>
            <a:r>
              <a:rPr lang="it-IT" sz="2600" b="1" dirty="0" smtClean="0"/>
              <a:t>Grecia</a:t>
            </a:r>
          </a:p>
          <a:p>
            <a:pPr algn="ctr">
              <a:buNone/>
            </a:pPr>
            <a:r>
              <a:rPr lang="it-IT" sz="2600" b="1" dirty="0" smtClean="0"/>
              <a:t>Portogallo (Isole Azzorre)</a:t>
            </a:r>
          </a:p>
          <a:p>
            <a:pPr algn="ctr">
              <a:buNone/>
            </a:pPr>
            <a:r>
              <a:rPr lang="it-IT" sz="2600" b="1" dirty="0" smtClean="0"/>
              <a:t>Slovenia</a:t>
            </a:r>
          </a:p>
          <a:p>
            <a:pPr algn="ctr">
              <a:buNone/>
            </a:pPr>
            <a:r>
              <a:rPr lang="it-IT" sz="2600" b="1" dirty="0" smtClean="0"/>
              <a:t>Francia</a:t>
            </a:r>
          </a:p>
          <a:p>
            <a:pPr algn="ctr">
              <a:buNone/>
            </a:pPr>
            <a:r>
              <a:rPr lang="it-IT" sz="2600" b="1" dirty="0" smtClean="0"/>
              <a:t>Norvegia  </a:t>
            </a:r>
            <a:endParaRPr lang="it-IT" sz="2600" b="1" dirty="0"/>
          </a:p>
        </p:txBody>
      </p:sp>
      <p:pic>
        <p:nvPicPr>
          <p:cNvPr id="4" name="Picture 2" descr="C:\Users\Rita\Desktop\The place whhere we live\0 logos &amp; disclaimer\EU flag-Erasmus+_vect_P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1571636" cy="448860"/>
          </a:xfrm>
          <a:prstGeom prst="rect">
            <a:avLst/>
          </a:prstGeom>
          <a:noFill/>
        </p:spPr>
      </p:pic>
      <p:pic>
        <p:nvPicPr>
          <p:cNvPr id="6" name="Picture 2" descr="C:\Users\Rita\Desktop\The place whhere we live\0 logos &amp; disclaimer\EU flag-Erasmus+_vect_P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1571636" cy="448860"/>
          </a:xfrm>
          <a:prstGeom prst="rect">
            <a:avLst/>
          </a:prstGeom>
          <a:noFill/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79" t="5232" r="10542" b="15423"/>
          <a:stretch/>
        </p:blipFill>
        <p:spPr>
          <a:xfrm>
            <a:off x="7786710" y="214290"/>
            <a:ext cx="1079227" cy="1162240"/>
          </a:xfrm>
          <a:prstGeom prst="rect">
            <a:avLst/>
          </a:prstGeom>
        </p:spPr>
      </p:pic>
      <p:pic>
        <p:nvPicPr>
          <p:cNvPr id="7" name="Picture 2" descr="C:\Users\Rita\Desktop\The place whhere we live\0 logos &amp; disclaimer\EU flag-Erasmus+_vect_P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8"/>
            <a:ext cx="1571636" cy="4488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youth@home-in.europe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357298"/>
            <a:ext cx="9144000" cy="5500702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it-IT" sz="8000" b="1" dirty="0" smtClean="0"/>
              <a:t>Tema del progetto</a:t>
            </a:r>
          </a:p>
          <a:p>
            <a:pPr algn="ctr">
              <a:buNone/>
            </a:pPr>
            <a:r>
              <a:rPr lang="it-IT" sz="6400" dirty="0" smtClean="0"/>
              <a:t>Il titolo del progetto pone l’accento su una delle più che importanti  questioni  molti dei paesi europei  stanno affrontando in questo periodo : “Ci sentiamo ancora  a casa in Europa?”</a:t>
            </a:r>
          </a:p>
          <a:p>
            <a:pPr algn="ctr">
              <a:buNone/>
            </a:pPr>
            <a:r>
              <a:rPr lang="it-IT" sz="6400" dirty="0" smtClean="0"/>
              <a:t>Studenti ed insegnanti delle scuole di 7 paesi  lavoreranno insieme sul tema dell’Europa vista come la “casa” di popoli con  culture  diverse che vogliono risolvere insieme i problemi politici e sociali  e  per ristabilire un clima di pace e serenità.</a:t>
            </a:r>
          </a:p>
          <a:p>
            <a:pPr algn="ctr">
              <a:buNone/>
            </a:pPr>
            <a:r>
              <a:rPr lang="it-IT" sz="6400" dirty="0" smtClean="0"/>
              <a:t>Inoltre ,tutte le attività che saranno sviluppate nell’arco di 2 anni e mezzo coinvolgeranno le nuove tecnologie  che sono ormai un potente strumento di comunicazione e di espressione di tutti i  giovani.</a:t>
            </a:r>
          </a:p>
          <a:p>
            <a:pPr algn="ctr">
              <a:buNone/>
            </a:pPr>
            <a:endParaRPr lang="it-IT" dirty="0" smtClean="0"/>
          </a:p>
          <a:p>
            <a:pPr algn="ctr">
              <a:buNone/>
            </a:pPr>
            <a:r>
              <a:rPr lang="it-IT" sz="8000" b="1" dirty="0" smtClean="0"/>
              <a:t>Lingua del Progetto</a:t>
            </a:r>
          </a:p>
          <a:p>
            <a:pPr algn="ctr">
              <a:buNone/>
            </a:pPr>
            <a:r>
              <a:rPr lang="it-IT" sz="6600" b="1" dirty="0" smtClean="0"/>
              <a:t>Inglese</a:t>
            </a:r>
          </a:p>
          <a:p>
            <a:pPr algn="ctr">
              <a:buNone/>
            </a:pPr>
            <a:r>
              <a:rPr lang="it-IT" sz="8000" b="1" dirty="0" smtClean="0"/>
              <a:t>Obiettivi</a:t>
            </a:r>
            <a:endParaRPr lang="en-US" sz="6600" dirty="0" smtClean="0"/>
          </a:p>
          <a:p>
            <a:pPr algn="ctr">
              <a:buNone/>
            </a:pPr>
            <a:r>
              <a:rPr lang="en-US" sz="6400" dirty="0" err="1" smtClean="0"/>
              <a:t>Sviluppare</a:t>
            </a:r>
            <a:r>
              <a:rPr lang="en-US" sz="6400" dirty="0" smtClean="0"/>
              <a:t> </a:t>
            </a:r>
            <a:r>
              <a:rPr lang="en-US" sz="6400" dirty="0" err="1" smtClean="0"/>
              <a:t>di</a:t>
            </a:r>
            <a:r>
              <a:rPr lang="en-US" sz="6400" dirty="0" smtClean="0"/>
              <a:t> </a:t>
            </a:r>
            <a:r>
              <a:rPr lang="en-US" sz="6400" dirty="0" err="1" smtClean="0"/>
              <a:t>abilità</a:t>
            </a:r>
            <a:r>
              <a:rPr lang="en-US" sz="6400" dirty="0" smtClean="0"/>
              <a:t>  </a:t>
            </a:r>
            <a:r>
              <a:rPr lang="en-US" sz="6400" dirty="0" err="1" smtClean="0"/>
              <a:t>trasversali</a:t>
            </a:r>
            <a:r>
              <a:rPr lang="en-US" sz="6400" dirty="0" smtClean="0"/>
              <a:t> </a:t>
            </a:r>
            <a:r>
              <a:rPr lang="en-US" sz="6400" dirty="0" err="1" smtClean="0"/>
              <a:t>di</a:t>
            </a:r>
            <a:r>
              <a:rPr lang="en-US" sz="6400" dirty="0" smtClean="0"/>
              <a:t> base </a:t>
            </a:r>
            <a:r>
              <a:rPr lang="en-US" sz="6400" dirty="0" err="1" smtClean="0"/>
              <a:t>utilizzando</a:t>
            </a:r>
            <a:r>
              <a:rPr lang="en-US" sz="6400" dirty="0" smtClean="0"/>
              <a:t> </a:t>
            </a:r>
            <a:r>
              <a:rPr lang="en-US" sz="6400" dirty="0" err="1" smtClean="0"/>
              <a:t>metodi</a:t>
            </a:r>
            <a:r>
              <a:rPr lang="en-US" sz="6400" dirty="0" smtClean="0"/>
              <a:t> </a:t>
            </a:r>
            <a:r>
              <a:rPr lang="en-US" sz="6400" dirty="0" err="1" smtClean="0"/>
              <a:t>innovativi</a:t>
            </a:r>
            <a:endParaRPr lang="en-US" sz="6400" dirty="0" smtClean="0"/>
          </a:p>
          <a:p>
            <a:pPr algn="ctr">
              <a:buNone/>
            </a:pPr>
            <a:r>
              <a:rPr lang="en-US" sz="6400" dirty="0" err="1" smtClean="0"/>
              <a:t>Competenze</a:t>
            </a:r>
            <a:r>
              <a:rPr lang="en-US" sz="6400" dirty="0" smtClean="0"/>
              <a:t> </a:t>
            </a:r>
            <a:r>
              <a:rPr lang="en-US" sz="6400" dirty="0" err="1" smtClean="0"/>
              <a:t>digitali</a:t>
            </a:r>
            <a:r>
              <a:rPr lang="en-US" sz="6400" dirty="0" smtClean="0"/>
              <a:t> e </a:t>
            </a:r>
            <a:r>
              <a:rPr lang="en-US" sz="6400" dirty="0" err="1" smtClean="0"/>
              <a:t>competenze</a:t>
            </a:r>
            <a:r>
              <a:rPr lang="en-US" sz="6400" dirty="0" smtClean="0"/>
              <a:t> </a:t>
            </a:r>
            <a:r>
              <a:rPr lang="en-US" sz="6400" dirty="0" err="1" smtClean="0"/>
              <a:t>linguistiche</a:t>
            </a:r>
            <a:endParaRPr lang="en-US" sz="6400" dirty="0" smtClean="0"/>
          </a:p>
          <a:p>
            <a:pPr algn="ctr">
              <a:buNone/>
            </a:pPr>
            <a:r>
              <a:rPr lang="en-US" sz="6400" dirty="0" err="1" smtClean="0"/>
              <a:t>Promuovere</a:t>
            </a:r>
            <a:r>
              <a:rPr lang="en-US" sz="6400" dirty="0" smtClean="0"/>
              <a:t>  la </a:t>
            </a:r>
            <a:r>
              <a:rPr lang="en-US" sz="6400" dirty="0" err="1" smtClean="0"/>
              <a:t>partecipazione</a:t>
            </a:r>
            <a:r>
              <a:rPr lang="en-US" sz="6400" dirty="0" smtClean="0"/>
              <a:t> e la </a:t>
            </a:r>
            <a:r>
              <a:rPr lang="en-US" sz="6400" dirty="0" err="1" smtClean="0"/>
              <a:t>cittadinanza</a:t>
            </a:r>
            <a:r>
              <a:rPr lang="en-US" sz="6400" dirty="0" smtClean="0"/>
              <a:t> </a:t>
            </a:r>
            <a:r>
              <a:rPr lang="en-US" sz="6400" dirty="0" err="1" smtClean="0"/>
              <a:t>attiva</a:t>
            </a:r>
            <a:r>
              <a:rPr lang="en-US" sz="6400" dirty="0" smtClean="0"/>
              <a:t> </a:t>
            </a:r>
            <a:r>
              <a:rPr lang="en-US" sz="6400" dirty="0" err="1" smtClean="0"/>
              <a:t>dei</a:t>
            </a:r>
            <a:r>
              <a:rPr lang="en-US" sz="6400" dirty="0" smtClean="0"/>
              <a:t> </a:t>
            </a:r>
            <a:r>
              <a:rPr lang="en-US" sz="6400" dirty="0" err="1" smtClean="0"/>
              <a:t>giovani</a:t>
            </a:r>
            <a:endParaRPr lang="en-US" sz="6400" dirty="0" smtClean="0"/>
          </a:p>
          <a:p>
            <a:pPr algn="ctr">
              <a:buNone/>
            </a:pPr>
            <a:r>
              <a:rPr lang="en-US" sz="6400" dirty="0" err="1" smtClean="0"/>
              <a:t>Insegnanti</a:t>
            </a:r>
            <a:r>
              <a:rPr lang="en-US" sz="6400" dirty="0" smtClean="0"/>
              <a:t> –e </a:t>
            </a:r>
            <a:r>
              <a:rPr lang="en-US" sz="6400" dirty="0" err="1" smtClean="0"/>
              <a:t>Studenti</a:t>
            </a:r>
            <a:r>
              <a:rPr lang="en-US" sz="6400" dirty="0" smtClean="0"/>
              <a:t>-(</a:t>
            </a:r>
            <a:r>
              <a:rPr lang="en-US" sz="6400" dirty="0" err="1" smtClean="0"/>
              <a:t>mobilità</a:t>
            </a:r>
            <a:r>
              <a:rPr lang="en-US" sz="6400" dirty="0" smtClean="0"/>
              <a:t>), </a:t>
            </a:r>
            <a:r>
              <a:rPr lang="en-US" sz="6400" dirty="0" err="1" smtClean="0"/>
              <a:t>altro</a:t>
            </a:r>
            <a:r>
              <a:rPr lang="en-US" sz="6400" dirty="0" smtClean="0"/>
              <a:t> </a:t>
            </a:r>
            <a:r>
              <a:rPr lang="en-US" sz="6400" dirty="0" err="1" smtClean="0"/>
              <a:t>personale</a:t>
            </a:r>
            <a:r>
              <a:rPr lang="en-US" sz="6400" dirty="0" smtClean="0"/>
              <a:t> </a:t>
            </a:r>
            <a:r>
              <a:rPr lang="en-US" sz="6400" dirty="0" err="1" smtClean="0"/>
              <a:t>della</a:t>
            </a:r>
            <a:r>
              <a:rPr lang="en-US" sz="6400" dirty="0" smtClean="0"/>
              <a:t> </a:t>
            </a:r>
            <a:r>
              <a:rPr lang="en-US" sz="6400" dirty="0" err="1" smtClean="0"/>
              <a:t>scuola</a:t>
            </a:r>
            <a:r>
              <a:rPr lang="en-US" sz="6400" dirty="0" smtClean="0"/>
              <a:t> per </a:t>
            </a:r>
            <a:r>
              <a:rPr lang="en-US" sz="6400" dirty="0" err="1" smtClean="0"/>
              <a:t>l’implementazione</a:t>
            </a:r>
            <a:r>
              <a:rPr lang="en-US" sz="6400" dirty="0" smtClean="0"/>
              <a:t> </a:t>
            </a:r>
            <a:r>
              <a:rPr lang="en-US" sz="6400" dirty="0" err="1" smtClean="0"/>
              <a:t>ed</a:t>
            </a:r>
            <a:r>
              <a:rPr lang="en-US" sz="6400" dirty="0" smtClean="0"/>
              <a:t> </a:t>
            </a:r>
            <a:r>
              <a:rPr lang="en-US" sz="6400" dirty="0" err="1" smtClean="0"/>
              <a:t>il</a:t>
            </a:r>
            <a:r>
              <a:rPr lang="en-US" sz="6400" dirty="0" smtClean="0"/>
              <a:t> management</a:t>
            </a:r>
          </a:p>
          <a:p>
            <a:pPr algn="ctr">
              <a:buNone/>
            </a:pPr>
            <a:r>
              <a:rPr lang="en-US" sz="8000" b="1" dirty="0" err="1" smtClean="0"/>
              <a:t>Attività</a:t>
            </a:r>
            <a:endParaRPr lang="en-US" sz="8000" b="1" dirty="0" smtClean="0"/>
          </a:p>
          <a:p>
            <a:pPr algn="ctr">
              <a:buNone/>
            </a:pPr>
            <a:r>
              <a:rPr lang="en-US" sz="6400" dirty="0" err="1" smtClean="0"/>
              <a:t>Insegnanti</a:t>
            </a:r>
            <a:r>
              <a:rPr lang="en-US" sz="6400" dirty="0" smtClean="0"/>
              <a:t>: </a:t>
            </a:r>
            <a:r>
              <a:rPr lang="en-US" sz="6400" dirty="0" err="1" smtClean="0"/>
              <a:t>condivisione</a:t>
            </a:r>
            <a:r>
              <a:rPr lang="en-US" sz="6400" dirty="0" smtClean="0"/>
              <a:t> </a:t>
            </a:r>
            <a:r>
              <a:rPr lang="en-US" sz="6400" dirty="0" err="1" smtClean="0"/>
              <a:t>di</a:t>
            </a:r>
            <a:r>
              <a:rPr lang="en-US" sz="6400" dirty="0" smtClean="0"/>
              <a:t> </a:t>
            </a:r>
            <a:r>
              <a:rPr lang="en-US" sz="6400" dirty="0" err="1" smtClean="0"/>
              <a:t>stili</a:t>
            </a:r>
            <a:r>
              <a:rPr lang="en-US" sz="6400" dirty="0" smtClean="0"/>
              <a:t> </a:t>
            </a:r>
            <a:r>
              <a:rPr lang="en-US" sz="6400" dirty="0" err="1" smtClean="0"/>
              <a:t>di</a:t>
            </a:r>
            <a:r>
              <a:rPr lang="en-US" sz="6400" dirty="0" smtClean="0"/>
              <a:t> </a:t>
            </a:r>
            <a:r>
              <a:rPr lang="en-US" sz="6400" dirty="0" err="1" smtClean="0"/>
              <a:t>insegnamenti</a:t>
            </a:r>
            <a:r>
              <a:rPr lang="en-US" sz="6400" dirty="0" smtClean="0"/>
              <a:t>, </a:t>
            </a:r>
            <a:r>
              <a:rPr lang="en-US" sz="6400" dirty="0" err="1" smtClean="0"/>
              <a:t>lezioni</a:t>
            </a:r>
            <a:r>
              <a:rPr lang="en-US" sz="6400" dirty="0" smtClean="0"/>
              <a:t> </a:t>
            </a:r>
            <a:r>
              <a:rPr lang="en-US" sz="6400" dirty="0" err="1" smtClean="0"/>
              <a:t>nelle</a:t>
            </a:r>
            <a:r>
              <a:rPr lang="en-US" sz="6400" dirty="0" smtClean="0"/>
              <a:t> </a:t>
            </a:r>
            <a:r>
              <a:rPr lang="en-US" sz="6400" dirty="0" err="1" smtClean="0"/>
              <a:t>scuole</a:t>
            </a:r>
            <a:r>
              <a:rPr lang="en-US" sz="6400" dirty="0" smtClean="0"/>
              <a:t> partners, workshop sui </a:t>
            </a:r>
            <a:r>
              <a:rPr lang="en-US" sz="6400" dirty="0" err="1" smtClean="0"/>
              <a:t>sistemi</a:t>
            </a:r>
            <a:r>
              <a:rPr lang="en-US" sz="6400" dirty="0" smtClean="0"/>
              <a:t> </a:t>
            </a:r>
            <a:r>
              <a:rPr lang="en-US" sz="6400" dirty="0" err="1" smtClean="0"/>
              <a:t>educativi</a:t>
            </a:r>
            <a:endParaRPr lang="en-US" sz="6400" dirty="0" smtClean="0"/>
          </a:p>
          <a:p>
            <a:pPr algn="ctr">
              <a:buNone/>
            </a:pPr>
            <a:r>
              <a:rPr lang="en-US" sz="6400" dirty="0" err="1" smtClean="0"/>
              <a:t>Studenti</a:t>
            </a:r>
            <a:r>
              <a:rPr lang="en-US" sz="6400" dirty="0" smtClean="0"/>
              <a:t>: workshop </a:t>
            </a:r>
            <a:r>
              <a:rPr lang="en-US" sz="6400" dirty="0" err="1" smtClean="0"/>
              <a:t>sul</a:t>
            </a:r>
            <a:r>
              <a:rPr lang="en-US" sz="6400" dirty="0" smtClean="0"/>
              <a:t> </a:t>
            </a:r>
            <a:r>
              <a:rPr lang="en-US" sz="6400" dirty="0" err="1" smtClean="0"/>
              <a:t>tema</a:t>
            </a:r>
            <a:r>
              <a:rPr lang="en-US" sz="6400" dirty="0" smtClean="0"/>
              <a:t> del </a:t>
            </a:r>
            <a:r>
              <a:rPr lang="en-US" sz="6400" dirty="0" err="1" smtClean="0"/>
              <a:t>progetto</a:t>
            </a:r>
            <a:r>
              <a:rPr lang="en-US" sz="6400" dirty="0" smtClean="0"/>
              <a:t>, </a:t>
            </a:r>
            <a:r>
              <a:rPr lang="en-US" sz="6400" dirty="0" err="1" smtClean="0"/>
              <a:t>visite</a:t>
            </a:r>
            <a:r>
              <a:rPr lang="en-US" sz="6400" dirty="0" smtClean="0"/>
              <a:t> </a:t>
            </a:r>
            <a:r>
              <a:rPr lang="en-US" sz="6400" dirty="0" err="1" smtClean="0"/>
              <a:t>dei</a:t>
            </a:r>
            <a:r>
              <a:rPr lang="en-US" sz="6400" dirty="0" smtClean="0"/>
              <a:t> </a:t>
            </a:r>
            <a:r>
              <a:rPr lang="en-US" sz="6400" dirty="0" err="1" smtClean="0"/>
              <a:t>luoghi</a:t>
            </a:r>
            <a:r>
              <a:rPr lang="en-US" sz="6400" dirty="0" smtClean="0"/>
              <a:t> </a:t>
            </a:r>
            <a:r>
              <a:rPr lang="en-US" sz="6400" dirty="0" err="1" smtClean="0"/>
              <a:t>più</a:t>
            </a:r>
            <a:r>
              <a:rPr lang="en-US" sz="6400" dirty="0" smtClean="0"/>
              <a:t> </a:t>
            </a:r>
            <a:r>
              <a:rPr lang="en-US" sz="6400" dirty="0" err="1" smtClean="0"/>
              <a:t>significativi</a:t>
            </a:r>
            <a:r>
              <a:rPr lang="en-US" sz="6400" dirty="0" smtClean="0"/>
              <a:t> </a:t>
            </a:r>
            <a:r>
              <a:rPr lang="en-US" sz="6400" dirty="0" err="1" smtClean="0"/>
              <a:t>dei</a:t>
            </a:r>
            <a:r>
              <a:rPr lang="en-US" sz="6400" dirty="0" smtClean="0"/>
              <a:t> </a:t>
            </a:r>
            <a:r>
              <a:rPr lang="en-US" sz="6400" dirty="0" err="1" smtClean="0"/>
              <a:t>paesi</a:t>
            </a:r>
            <a:r>
              <a:rPr lang="en-US" sz="6400" dirty="0" smtClean="0"/>
              <a:t> </a:t>
            </a:r>
            <a:r>
              <a:rPr lang="en-US" sz="6400" dirty="0" err="1" smtClean="0"/>
              <a:t>coinvolti</a:t>
            </a:r>
            <a:endParaRPr lang="en-US" sz="6400" dirty="0" smtClean="0"/>
          </a:p>
          <a:p>
            <a:pPr algn="ctr"/>
            <a:endParaRPr lang="it-IT" dirty="0"/>
          </a:p>
        </p:txBody>
      </p:sp>
      <p:pic>
        <p:nvPicPr>
          <p:cNvPr id="4" name="Picture 2" descr="C:\Users\Rita\Desktop\The place whhere we live\0 logos &amp; disclaimer\EU flag-Erasmus+_vect_P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1571636" cy="448860"/>
          </a:xfrm>
          <a:prstGeom prst="rect">
            <a:avLst/>
          </a:prstGeom>
          <a:noFill/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79" t="5232" r="10542" b="15423"/>
          <a:stretch/>
        </p:blipFill>
        <p:spPr>
          <a:xfrm>
            <a:off x="7747757" y="357166"/>
            <a:ext cx="1127704" cy="1214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928794" y="2357430"/>
            <a:ext cx="533671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MOBILITA’ </a:t>
            </a:r>
          </a:p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TRANSNAZIONALI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 descr="C:\Users\Rita\Desktop\The place whhere we live\0 logos &amp; disclaimer\EU flag-Erasmus+_vect_P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3001592" cy="857256"/>
          </a:xfrm>
          <a:prstGeom prst="rect">
            <a:avLst/>
          </a:prstGeom>
          <a:noFill/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79" t="5232" r="10542" b="15423"/>
          <a:stretch/>
        </p:blipFill>
        <p:spPr>
          <a:xfrm>
            <a:off x="7572396" y="357166"/>
            <a:ext cx="1303065" cy="1403296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571472" y="1285860"/>
            <a:ext cx="8229600" cy="1143000"/>
          </a:xfrm>
        </p:spPr>
        <p:txBody>
          <a:bodyPr/>
          <a:lstStyle/>
          <a:p>
            <a:r>
              <a:rPr lang="it-IT" dirty="0" smtClean="0"/>
              <a:t>youth@home-in.europe</a:t>
            </a:r>
            <a:endParaRPr lang="it-IT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4357694"/>
            <a:ext cx="2286016" cy="217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Germania (</a:t>
            </a:r>
            <a:r>
              <a:rPr lang="it-IT" sz="3200" dirty="0" err="1" smtClean="0"/>
              <a:t>Muehleim</a:t>
            </a:r>
            <a:r>
              <a:rPr lang="it-IT" sz="3200" dirty="0" smtClean="0"/>
              <a:t> </a:t>
            </a:r>
            <a:r>
              <a:rPr lang="it-IT" sz="3200" dirty="0" err="1" smtClean="0"/>
              <a:t>an</a:t>
            </a:r>
            <a:r>
              <a:rPr lang="it-IT" sz="3200" dirty="0" smtClean="0"/>
              <a:t> </a:t>
            </a:r>
            <a:r>
              <a:rPr lang="it-IT" sz="3200" dirty="0" err="1" smtClean="0"/>
              <a:t>der</a:t>
            </a:r>
            <a:r>
              <a:rPr lang="it-IT" sz="3200" dirty="0" smtClean="0"/>
              <a:t> Ruhr )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it-IT" b="1" dirty="0" smtClean="0"/>
              <a:t>Scuola partner</a:t>
            </a:r>
          </a:p>
          <a:p>
            <a:pPr algn="ctr">
              <a:buNone/>
            </a:pPr>
            <a:r>
              <a:rPr lang="it-IT" sz="1800" b="1" cap="all" dirty="0" err="1" smtClean="0"/>
              <a:t>Städtische</a:t>
            </a:r>
            <a:r>
              <a:rPr lang="it-IT" sz="1800" b="1" cap="all" dirty="0" smtClean="0"/>
              <a:t> </a:t>
            </a:r>
            <a:r>
              <a:rPr lang="it-IT" sz="1800" b="1" cap="all" dirty="0" err="1" smtClean="0"/>
              <a:t>Realschule</a:t>
            </a:r>
            <a:r>
              <a:rPr lang="it-IT" sz="1800" b="1" cap="all" dirty="0" smtClean="0"/>
              <a:t> </a:t>
            </a:r>
            <a:r>
              <a:rPr lang="it-IT" sz="1800" b="1" cap="all" dirty="0" err="1" smtClean="0"/>
              <a:t>Broich</a:t>
            </a:r>
            <a:r>
              <a:rPr lang="it-IT" sz="1800" b="1" cap="all" dirty="0" smtClean="0"/>
              <a:t/>
            </a:r>
            <a:br>
              <a:rPr lang="it-IT" sz="1800" b="1" cap="all" dirty="0" smtClean="0"/>
            </a:br>
            <a:r>
              <a:rPr lang="it-IT" sz="1800" b="1" cap="all" dirty="0" smtClean="0"/>
              <a:t>Prima  MOBILITÀ CON 4 STUDENTI E 2 INSEGNANTI (TLA e TTL)</a:t>
            </a:r>
          </a:p>
          <a:p>
            <a:pPr algn="ctr">
              <a:buNone/>
            </a:pPr>
            <a:r>
              <a:rPr lang="it-IT" sz="1800" b="1" dirty="0" smtClean="0"/>
              <a:t>26 novembre- 2 dicembre 2017</a:t>
            </a:r>
            <a:endParaRPr lang="it-IT" sz="1800" b="1" cap="all" dirty="0" smtClean="0"/>
          </a:p>
          <a:p>
            <a:endParaRPr lang="it-IT" dirty="0"/>
          </a:p>
        </p:txBody>
      </p:sp>
      <p:pic>
        <p:nvPicPr>
          <p:cNvPr id="4" name="Picture 2" descr="C:\Users\Rita\Desktop\The place whhere we live\0 logos &amp; disclaimer\EU flag-Erasmus+_vect_P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1571636" cy="448860"/>
          </a:xfrm>
          <a:prstGeom prst="rect">
            <a:avLst/>
          </a:prstGeom>
          <a:noFill/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79" t="5232" r="10542" b="15423"/>
          <a:stretch/>
        </p:blipFill>
        <p:spPr>
          <a:xfrm>
            <a:off x="7858148" y="214290"/>
            <a:ext cx="1079227" cy="1162240"/>
          </a:xfrm>
          <a:prstGeom prst="rect">
            <a:avLst/>
          </a:prstGeom>
        </p:spPr>
      </p:pic>
      <p:pic>
        <p:nvPicPr>
          <p:cNvPr id="6" name="Immagine 5" descr="logo_German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702" y="2000240"/>
            <a:ext cx="2143140" cy="428628"/>
          </a:xfrm>
          <a:prstGeom prst="rect">
            <a:avLst/>
          </a:prstGeom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5" y="4500570"/>
            <a:ext cx="3392842" cy="222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3143248"/>
            <a:ext cx="1520737" cy="2700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6578" y="3643314"/>
            <a:ext cx="2133490" cy="284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9058" y="3214686"/>
            <a:ext cx="2088746" cy="165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Grecia (Salonicco</a:t>
            </a:r>
            <a:r>
              <a:rPr lang="it-IT" b="1" dirty="0" smtClean="0"/>
              <a:t> 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it-IT" b="1" dirty="0" smtClean="0"/>
              <a:t>Scuola partner</a:t>
            </a:r>
          </a:p>
          <a:p>
            <a:pPr algn="ctr">
              <a:buNone/>
            </a:pPr>
            <a:r>
              <a:rPr lang="it-IT" sz="1800" dirty="0" smtClean="0"/>
              <a:t> </a:t>
            </a:r>
            <a:r>
              <a:rPr lang="it-IT" sz="1800" b="1" dirty="0" smtClean="0"/>
              <a:t>2nd </a:t>
            </a:r>
            <a:r>
              <a:rPr lang="it-IT" sz="1800" b="1" dirty="0" err="1" smtClean="0"/>
              <a:t>Experimental</a:t>
            </a:r>
            <a:r>
              <a:rPr lang="it-IT" sz="1800" b="1" dirty="0" smtClean="0"/>
              <a:t> Junior High </a:t>
            </a:r>
            <a:r>
              <a:rPr lang="it-IT" sz="1800" b="1" dirty="0" err="1" smtClean="0"/>
              <a:t>School</a:t>
            </a:r>
            <a:r>
              <a:rPr lang="it-IT" sz="1800" b="1" dirty="0" smtClean="0"/>
              <a:t> </a:t>
            </a:r>
            <a:r>
              <a:rPr lang="it-IT" sz="1800" b="1" cap="all" dirty="0" smtClean="0"/>
              <a:t/>
            </a:r>
            <a:br>
              <a:rPr lang="it-IT" sz="1800" b="1" cap="all" dirty="0" smtClean="0"/>
            </a:br>
            <a:r>
              <a:rPr lang="it-IT" sz="1800" b="1" cap="all" dirty="0" smtClean="0"/>
              <a:t>Seconda  MOBILITÀ CON 4 STUDENTI E 2 INSEGNANTI (TLA e TTL)</a:t>
            </a:r>
          </a:p>
          <a:p>
            <a:pPr algn="ctr">
              <a:buNone/>
            </a:pPr>
            <a:r>
              <a:rPr lang="it-IT" sz="1800" b="1" dirty="0" smtClean="0"/>
              <a:t>15-22/04/ 2018</a:t>
            </a:r>
            <a:endParaRPr lang="it-IT" sz="1800" b="1" cap="all" dirty="0" smtClean="0"/>
          </a:p>
          <a:p>
            <a:endParaRPr lang="it-IT" dirty="0"/>
          </a:p>
        </p:txBody>
      </p:sp>
      <p:pic>
        <p:nvPicPr>
          <p:cNvPr id="4" name="Picture 2" descr="C:\Users\Rita\Desktop\The place whhere we live\0 logos &amp; disclaimer\EU flag-Erasmus+_vect_P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1571636" cy="448860"/>
          </a:xfrm>
          <a:prstGeom prst="rect">
            <a:avLst/>
          </a:prstGeom>
          <a:noFill/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79" t="5232" r="10542" b="15423"/>
          <a:stretch/>
        </p:blipFill>
        <p:spPr>
          <a:xfrm>
            <a:off x="7786710" y="285728"/>
            <a:ext cx="1079227" cy="1162240"/>
          </a:xfrm>
          <a:prstGeom prst="rect">
            <a:avLst/>
          </a:prstGeom>
        </p:spPr>
      </p:pic>
      <p:pic>
        <p:nvPicPr>
          <p:cNvPr id="11" name="Immagine 10" descr="http://2gym-peir-thess.thess.sch.gr/wp-content/uploads/2014/08/imageedit_1_4822861142.gif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1643050"/>
            <a:ext cx="776199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929066"/>
            <a:ext cx="2838441" cy="212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06" y="3071810"/>
            <a:ext cx="1476373" cy="262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00958" y="2643182"/>
            <a:ext cx="1350334" cy="2166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00694" y="4000504"/>
            <a:ext cx="3357586" cy="251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Norvegia (</a:t>
            </a:r>
            <a:r>
              <a:rPr lang="it-IT" dirty="0" err="1" smtClean="0"/>
              <a:t>Hitra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it-IT" b="1" dirty="0" smtClean="0"/>
              <a:t>Scuola partner</a:t>
            </a:r>
          </a:p>
          <a:p>
            <a:pPr algn="ctr">
              <a:buNone/>
            </a:pPr>
            <a:r>
              <a:rPr lang="it-IT" sz="1600" b="1" cap="all" dirty="0" err="1" smtClean="0"/>
              <a:t>Hitra</a:t>
            </a:r>
            <a:r>
              <a:rPr lang="it-IT" sz="1600" b="1" cap="all" dirty="0" smtClean="0"/>
              <a:t> </a:t>
            </a:r>
            <a:r>
              <a:rPr lang="it-IT" sz="1600" b="1" cap="all" dirty="0" err="1" smtClean="0"/>
              <a:t>Videregående</a:t>
            </a:r>
            <a:r>
              <a:rPr lang="it-IT" sz="1600" b="1" cap="all" dirty="0" smtClean="0"/>
              <a:t> </a:t>
            </a:r>
            <a:r>
              <a:rPr lang="it-IT" sz="1600" b="1" cap="all" dirty="0" err="1" smtClean="0"/>
              <a:t>Skole</a:t>
            </a:r>
            <a:r>
              <a:rPr lang="it-IT" sz="1600" b="1" cap="all" dirty="0" smtClean="0"/>
              <a:t> </a:t>
            </a:r>
            <a:br>
              <a:rPr lang="it-IT" sz="1600" b="1" cap="all" dirty="0" smtClean="0"/>
            </a:br>
            <a:r>
              <a:rPr lang="it-IT" sz="1600" b="1" cap="all" dirty="0" smtClean="0"/>
              <a:t>terza   MOBILITÀ CON 3 STUDENTI E 1 </a:t>
            </a:r>
            <a:r>
              <a:rPr lang="it-IT" sz="1600" b="1" cap="all" dirty="0" err="1" smtClean="0"/>
              <a:t>INSEGNANTe</a:t>
            </a:r>
            <a:r>
              <a:rPr lang="it-IT" sz="1600" b="1" cap="all" dirty="0" smtClean="0"/>
              <a:t> (TLA)</a:t>
            </a:r>
          </a:p>
          <a:p>
            <a:pPr algn="ctr">
              <a:buNone/>
            </a:pPr>
            <a:r>
              <a:rPr lang="it-IT" sz="1600" b="1" cap="all" dirty="0" smtClean="0"/>
              <a:t>23-29/09/2018</a:t>
            </a:r>
            <a:endParaRPr lang="it-IT" sz="16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79" t="5232" r="10542" b="15423"/>
          <a:stretch/>
        </p:blipFill>
        <p:spPr>
          <a:xfrm>
            <a:off x="7286644" y="357166"/>
            <a:ext cx="1079227" cy="1162240"/>
          </a:xfrm>
          <a:prstGeom prst="rect">
            <a:avLst/>
          </a:prstGeom>
        </p:spPr>
      </p:pic>
      <p:pic>
        <p:nvPicPr>
          <p:cNvPr id="5" name="Picture 2" descr="C:\Users\Rita\Desktop\The place whhere we live\0 logos &amp; disclaimer\EU flag-Erasmus+_vect_P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1571636" cy="448860"/>
          </a:xfrm>
          <a:prstGeom prst="rect">
            <a:avLst/>
          </a:prstGeom>
          <a:noFill/>
        </p:spPr>
      </p:pic>
      <p:pic>
        <p:nvPicPr>
          <p:cNvPr id="6" name="Immagine 5" descr="Risultati immagini per gurikunna frÃ¸ya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1714488"/>
            <a:ext cx="571504" cy="59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1071538" y="3429000"/>
            <a:ext cx="742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                                                                      </a:t>
            </a:r>
            <a:endParaRPr lang="it-IT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2420" y="3214686"/>
            <a:ext cx="2641580" cy="1485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4714884"/>
            <a:ext cx="2533609" cy="190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4500570"/>
            <a:ext cx="3767118" cy="211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3000372"/>
            <a:ext cx="2571442" cy="171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1472" y="2857496"/>
            <a:ext cx="182259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115328" cy="1654164"/>
          </a:xfrm>
        </p:spPr>
        <p:txBody>
          <a:bodyPr>
            <a:normAutofit/>
          </a:bodyPr>
          <a:lstStyle/>
          <a:p>
            <a:r>
              <a:rPr lang="it-IT" b="1" dirty="0" smtClean="0"/>
              <a:t>Risultati e prodotti dei progetti</a:t>
            </a:r>
            <a:br>
              <a:rPr lang="it-IT" b="1" dirty="0" smtClean="0"/>
            </a:b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2910" y="1600200"/>
            <a:ext cx="8043890" cy="4829196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endParaRPr lang="it-IT" dirty="0" smtClean="0"/>
          </a:p>
          <a:p>
            <a:pPr algn="ctr">
              <a:buNone/>
            </a:pPr>
            <a:endParaRPr lang="it-IT" dirty="0" smtClean="0"/>
          </a:p>
          <a:p>
            <a:pPr algn="ctr">
              <a:buNone/>
            </a:pPr>
            <a:r>
              <a:rPr lang="it-IT" sz="8000" b="1" dirty="0" smtClean="0"/>
              <a:t>Entrambi i progetti sono visibili sul portale </a:t>
            </a:r>
            <a:r>
              <a:rPr lang="it-IT" sz="8000" b="1" dirty="0" err="1" smtClean="0"/>
              <a:t>Etwinning</a:t>
            </a:r>
            <a:r>
              <a:rPr lang="it-IT" sz="8000" b="1" dirty="0" smtClean="0"/>
              <a:t> e su altri network</a:t>
            </a:r>
          </a:p>
          <a:p>
            <a:pPr algn="ctr">
              <a:buNone/>
            </a:pPr>
            <a:r>
              <a:rPr lang="it-IT" sz="8000" b="1" dirty="0" smtClean="0"/>
              <a:t>Ecco i link</a:t>
            </a:r>
          </a:p>
          <a:p>
            <a:pPr algn="ctr">
              <a:buNone/>
            </a:pPr>
            <a:r>
              <a:rPr lang="it-IT" sz="8000" b="1" dirty="0" smtClean="0"/>
              <a:t>The </a:t>
            </a:r>
            <a:r>
              <a:rPr lang="it-IT" sz="8000" b="1" dirty="0" err="1" smtClean="0"/>
              <a:t>Place</a:t>
            </a:r>
            <a:r>
              <a:rPr lang="it-IT" sz="8000" b="1" dirty="0" smtClean="0"/>
              <a:t> </a:t>
            </a:r>
            <a:r>
              <a:rPr lang="it-IT" sz="8000" b="1" dirty="0" err="1" smtClean="0"/>
              <a:t>where</a:t>
            </a:r>
            <a:r>
              <a:rPr lang="it-IT" sz="8000" b="1" dirty="0" smtClean="0"/>
              <a:t> </a:t>
            </a:r>
            <a:r>
              <a:rPr lang="it-IT" sz="8000" b="1" dirty="0" err="1" smtClean="0"/>
              <a:t>we</a:t>
            </a:r>
            <a:r>
              <a:rPr lang="it-IT" sz="8000" b="1" dirty="0" smtClean="0"/>
              <a:t> Live</a:t>
            </a:r>
          </a:p>
          <a:p>
            <a:pPr algn="ctr">
              <a:buNone/>
            </a:pPr>
            <a:r>
              <a:rPr lang="it-IT" sz="6200" b="1" dirty="0" smtClean="0">
                <a:hlinkClick r:id="rId3"/>
              </a:rPr>
              <a:t>https://twinspace.etwinning.net/9752/home</a:t>
            </a:r>
            <a:endParaRPr lang="it-IT" sz="6200" b="1" dirty="0" smtClean="0"/>
          </a:p>
          <a:p>
            <a:pPr>
              <a:buNone/>
            </a:pPr>
            <a:r>
              <a:rPr lang="it-IT" sz="6200" b="1" dirty="0" smtClean="0"/>
              <a:t>All’interno sono stati caricati i prodotti creati nei 2 anni di collaborazione </a:t>
            </a:r>
          </a:p>
          <a:p>
            <a:pPr algn="ctr">
              <a:buNone/>
            </a:pPr>
            <a:r>
              <a:rPr lang="it-IT" sz="8000" b="1" dirty="0" smtClean="0"/>
              <a:t>Pagina web</a:t>
            </a:r>
            <a:endParaRPr lang="it-IT" sz="6200" dirty="0" smtClean="0"/>
          </a:p>
          <a:p>
            <a:pPr algn="ctr">
              <a:buNone/>
            </a:pPr>
            <a:r>
              <a:rPr lang="it-IT" sz="6200" b="1" dirty="0" smtClean="0">
                <a:hlinkClick r:id="rId4"/>
              </a:rPr>
              <a:t>http://placewherewelive.eu5.net/</a:t>
            </a:r>
            <a:r>
              <a:rPr lang="it-IT" sz="6200" b="1" dirty="0" err="1" smtClean="0">
                <a:hlinkClick r:id="rId4"/>
              </a:rPr>
              <a:t>index.html</a:t>
            </a:r>
            <a:endParaRPr lang="it-IT" sz="6200" b="1" dirty="0" smtClean="0"/>
          </a:p>
          <a:p>
            <a:pPr algn="ctr">
              <a:buNone/>
            </a:pPr>
            <a:r>
              <a:rPr lang="it-IT" sz="8000" b="1" dirty="0" smtClean="0"/>
              <a:t>Pagina </a:t>
            </a:r>
            <a:r>
              <a:rPr lang="it-IT" sz="8000" b="1" dirty="0" err="1" smtClean="0"/>
              <a:t>Facebook</a:t>
            </a:r>
            <a:r>
              <a:rPr lang="it-IT" sz="8000" b="1" dirty="0" smtClean="0"/>
              <a:t> </a:t>
            </a:r>
          </a:p>
          <a:p>
            <a:pPr algn="ctr">
              <a:buNone/>
            </a:pPr>
            <a:r>
              <a:rPr lang="it-IT" sz="6200" b="1" dirty="0" smtClean="0">
                <a:hlinkClick r:id="rId5"/>
              </a:rPr>
              <a:t>https://www.facebook.com/The-Place-Where-We-Live-Erasmus--227682757630145/</a:t>
            </a:r>
            <a:r>
              <a:rPr lang="it-IT" sz="6200" dirty="0" smtClean="0"/>
              <a:t/>
            </a:r>
            <a:br>
              <a:rPr lang="it-IT" sz="6200" dirty="0" smtClean="0"/>
            </a:br>
            <a:r>
              <a:rPr lang="it-IT" sz="8000" b="1" dirty="0" smtClean="0"/>
              <a:t>Blog</a:t>
            </a:r>
          </a:p>
          <a:p>
            <a:pPr algn="ctr">
              <a:buNone/>
            </a:pPr>
            <a:r>
              <a:rPr lang="it-IT" sz="6200" b="1" dirty="0" smtClean="0">
                <a:hlinkClick r:id="rId6"/>
              </a:rPr>
              <a:t>https://theplacewherewelivesetificiocarcano.blogspot.com/</a:t>
            </a:r>
            <a:endParaRPr lang="it-IT" sz="6200" b="1" dirty="0" smtClean="0"/>
          </a:p>
          <a:p>
            <a:pPr algn="ctr">
              <a:buNone/>
            </a:pPr>
            <a:endParaRPr lang="it-IT" sz="8000" b="1" dirty="0" smtClean="0"/>
          </a:p>
          <a:p>
            <a:pPr algn="ctr">
              <a:buNone/>
            </a:pPr>
            <a:r>
              <a:rPr lang="it-IT" sz="8000" b="1" dirty="0" smtClean="0"/>
              <a:t>youth@home-in.europe</a:t>
            </a:r>
          </a:p>
          <a:p>
            <a:pPr algn="ctr">
              <a:buNone/>
            </a:pPr>
            <a:r>
              <a:rPr lang="it-IT" sz="6200" b="1" dirty="0" smtClean="0">
                <a:hlinkClick r:id="rId7"/>
              </a:rPr>
              <a:t>https://twinspace.etwinning.net/38160/home</a:t>
            </a:r>
            <a:r>
              <a:rPr lang="it-IT" sz="6200" b="1" dirty="0" smtClean="0"/>
              <a:t> </a:t>
            </a:r>
            <a:r>
              <a:rPr lang="it-IT" sz="6200" dirty="0" smtClean="0"/>
              <a:t>(materiali ancora in corso di caricamento)</a:t>
            </a:r>
          </a:p>
          <a:p>
            <a:pPr algn="ctr">
              <a:buNone/>
            </a:pPr>
            <a:r>
              <a:rPr lang="it-IT" sz="8000" b="1" dirty="0" smtClean="0"/>
              <a:t>Pagina </a:t>
            </a:r>
            <a:r>
              <a:rPr lang="it-IT" sz="8000" b="1" dirty="0" err="1" smtClean="0"/>
              <a:t>Facebook</a:t>
            </a:r>
            <a:endParaRPr lang="it-IT" sz="8000" b="1" dirty="0" smtClean="0"/>
          </a:p>
          <a:p>
            <a:pPr algn="ctr">
              <a:buNone/>
            </a:pPr>
            <a:r>
              <a:rPr lang="it-IT" sz="6400" b="1" dirty="0" smtClean="0">
                <a:hlinkClick r:id="rId8"/>
              </a:rPr>
              <a:t>https://www.facebook.com/Erasmus + </a:t>
            </a:r>
            <a:r>
              <a:rPr lang="it-IT" sz="6400" b="1" dirty="0" err="1" smtClean="0">
                <a:hlinkClick r:id="rId8"/>
              </a:rPr>
              <a:t>-youth</a:t>
            </a:r>
            <a:r>
              <a:rPr lang="it-IT" sz="6400" b="1" dirty="0" smtClean="0">
                <a:hlinkClick r:id="rId8"/>
              </a:rPr>
              <a:t> -at home in-Europe--648073212207159/</a:t>
            </a:r>
            <a:r>
              <a:rPr lang="it-IT" sz="6400" dirty="0" smtClean="0"/>
              <a:t/>
            </a:r>
            <a:br>
              <a:rPr lang="it-IT" sz="6400" dirty="0" smtClean="0"/>
            </a:br>
            <a:endParaRPr lang="it-IT" sz="6400" b="1" dirty="0" smtClean="0"/>
          </a:p>
          <a:p>
            <a:pPr algn="ctr">
              <a:buNone/>
            </a:pPr>
            <a:endParaRPr lang="it-IT" sz="8000" b="1" dirty="0" smtClean="0"/>
          </a:p>
        </p:txBody>
      </p:sp>
      <p:pic>
        <p:nvPicPr>
          <p:cNvPr id="6" name="Immagine 5" descr="logo_etwinning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86182" y="1000108"/>
            <a:ext cx="1214446" cy="722595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714348" y="5357826"/>
            <a:ext cx="72866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b="1" dirty="0" smtClean="0"/>
          </a:p>
          <a:p>
            <a:endParaRPr lang="it-IT" b="1" dirty="0" smtClean="0"/>
          </a:p>
          <a:p>
            <a:endParaRPr lang="it-IT" b="1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79" t="5232" r="10542" b="15423"/>
          <a:stretch/>
        </p:blipFill>
        <p:spPr>
          <a:xfrm>
            <a:off x="8286776" y="285728"/>
            <a:ext cx="614878" cy="662174"/>
          </a:xfrm>
          <a:prstGeom prst="rect">
            <a:avLst/>
          </a:prstGeom>
        </p:spPr>
      </p:pic>
      <p:pic>
        <p:nvPicPr>
          <p:cNvPr id="10" name="Segnaposto contenuto 5" descr="logo_with_no_background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2844" y="214290"/>
            <a:ext cx="757299" cy="71438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52500" y="5510226"/>
            <a:ext cx="72866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b="1" dirty="0" smtClean="0"/>
          </a:p>
          <a:p>
            <a:endParaRPr lang="it-IT" b="1" dirty="0" smtClean="0"/>
          </a:p>
          <a:p>
            <a:endParaRPr lang="it-IT" b="1" dirty="0"/>
          </a:p>
        </p:txBody>
      </p:sp>
      <p:sp>
        <p:nvSpPr>
          <p:cNvPr id="11" name="Rettangolo 10"/>
          <p:cNvSpPr/>
          <p:nvPr/>
        </p:nvSpPr>
        <p:spPr>
          <a:xfrm>
            <a:off x="785786" y="5143512"/>
            <a:ext cx="75009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b="1" dirty="0" smtClean="0"/>
          </a:p>
          <a:p>
            <a:endParaRPr lang="it-IT" b="1" dirty="0" smtClean="0"/>
          </a:p>
          <a:p>
            <a:endParaRPr lang="it-IT" b="1" dirty="0"/>
          </a:p>
        </p:txBody>
      </p:sp>
      <p:sp>
        <p:nvSpPr>
          <p:cNvPr id="12" name="Rettangolo 11"/>
          <p:cNvSpPr/>
          <p:nvPr/>
        </p:nvSpPr>
        <p:spPr>
          <a:xfrm>
            <a:off x="500034" y="5357826"/>
            <a:ext cx="7858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b="1" dirty="0" smtClean="0"/>
          </a:p>
          <a:p>
            <a:endParaRPr lang="it-IT" b="1" dirty="0" smtClean="0"/>
          </a:p>
          <a:p>
            <a:endParaRPr lang="it-IT" b="1" dirty="0"/>
          </a:p>
        </p:txBody>
      </p:sp>
      <p:sp>
        <p:nvSpPr>
          <p:cNvPr id="13" name="Rettangolo 12"/>
          <p:cNvSpPr/>
          <p:nvPr/>
        </p:nvSpPr>
        <p:spPr>
          <a:xfrm>
            <a:off x="1142976" y="5500702"/>
            <a:ext cx="72866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b="1" dirty="0" smtClean="0"/>
          </a:p>
          <a:p>
            <a:endParaRPr lang="it-IT" b="1" dirty="0" smtClean="0"/>
          </a:p>
          <a:p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42976" y="2000240"/>
            <a:ext cx="7515220" cy="314327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it-IT" sz="4800" b="1" i="1" dirty="0" smtClean="0">
                <a:latin typeface="Algerian" pitchFamily="82" charset="0"/>
              </a:rPr>
              <a:t>Grazie </a:t>
            </a:r>
          </a:p>
          <a:p>
            <a:pPr algn="ctr">
              <a:buNone/>
            </a:pPr>
            <a:r>
              <a:rPr lang="it-IT" sz="4800" b="1" i="1" dirty="0" smtClean="0">
                <a:latin typeface="Algerian" pitchFamily="82" charset="0"/>
              </a:rPr>
              <a:t>per l’attenzione</a:t>
            </a:r>
            <a:endParaRPr lang="it-IT" sz="4800" b="1" i="1" dirty="0">
              <a:latin typeface="Algerian" pitchFamily="8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/>
          <a:srcRect l="5369" t="25835" b="24691"/>
          <a:stretch/>
        </p:blipFill>
        <p:spPr>
          <a:xfrm>
            <a:off x="7000892" y="285728"/>
            <a:ext cx="1803003" cy="666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place</a:t>
            </a:r>
            <a:r>
              <a:rPr lang="it-IT" dirty="0" smtClean="0"/>
              <a:t> </a:t>
            </a:r>
            <a:r>
              <a:rPr lang="it-IT" dirty="0" err="1" smtClean="0"/>
              <a:t>where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live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45720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 smtClean="0"/>
              <a:t>Partenariato strategico multilaterale</a:t>
            </a:r>
            <a:endParaRPr lang="en-US" b="1" dirty="0" smtClean="0"/>
          </a:p>
          <a:p>
            <a:pPr algn="ctr">
              <a:buNone/>
            </a:pPr>
            <a:r>
              <a:rPr lang="en-US" sz="2400" dirty="0" smtClean="0"/>
              <a:t>Cooperation for innovation and the exchange of good practices</a:t>
            </a:r>
          </a:p>
          <a:p>
            <a:pPr>
              <a:buNone/>
            </a:pPr>
            <a:r>
              <a:rPr lang="it-IT" sz="2400" b="1" dirty="0" smtClean="0"/>
              <a:t>Paesi </a:t>
            </a:r>
            <a:r>
              <a:rPr lang="it-IT" sz="2400" b="1" dirty="0" err="1" smtClean="0"/>
              <a:t>partners</a:t>
            </a:r>
            <a:r>
              <a:rPr lang="it-IT" sz="2400" b="1" dirty="0" smtClean="0"/>
              <a:t>: </a:t>
            </a:r>
          </a:p>
          <a:p>
            <a:pPr algn="ctr">
              <a:buNone/>
            </a:pPr>
            <a:r>
              <a:rPr lang="it-IT" sz="2400" b="1" dirty="0" smtClean="0"/>
              <a:t>Romania (Coordinatore)</a:t>
            </a:r>
          </a:p>
          <a:p>
            <a:pPr algn="ctr">
              <a:buNone/>
            </a:pPr>
            <a:r>
              <a:rPr lang="it-IT" sz="2400" b="1" dirty="0" smtClean="0"/>
              <a:t>Italia</a:t>
            </a:r>
          </a:p>
          <a:p>
            <a:pPr algn="ctr">
              <a:buNone/>
            </a:pPr>
            <a:r>
              <a:rPr lang="it-IT" sz="2400" b="1" dirty="0" smtClean="0"/>
              <a:t>Germania</a:t>
            </a:r>
          </a:p>
          <a:p>
            <a:pPr algn="ctr">
              <a:buNone/>
            </a:pPr>
            <a:r>
              <a:rPr lang="it-IT" sz="2400" b="1" dirty="0" smtClean="0"/>
              <a:t>Cipro</a:t>
            </a:r>
          </a:p>
          <a:p>
            <a:pPr algn="ctr">
              <a:buNone/>
            </a:pPr>
            <a:r>
              <a:rPr lang="it-IT" sz="2400" b="1" dirty="0" smtClean="0"/>
              <a:t>Polonia</a:t>
            </a:r>
          </a:p>
          <a:p>
            <a:pPr algn="ctr">
              <a:buNone/>
            </a:pPr>
            <a:r>
              <a:rPr lang="it-IT" sz="2400" b="1" dirty="0" smtClean="0"/>
              <a:t>Regno Unito</a:t>
            </a:r>
          </a:p>
          <a:p>
            <a:pPr algn="ctr">
              <a:buNone/>
            </a:pPr>
            <a:r>
              <a:rPr lang="it-IT" sz="2400" b="1" dirty="0" smtClean="0"/>
              <a:t>Portogallo</a:t>
            </a:r>
          </a:p>
          <a:p>
            <a:endParaRPr lang="it-IT" dirty="0"/>
          </a:p>
        </p:txBody>
      </p:sp>
      <p:pic>
        <p:nvPicPr>
          <p:cNvPr id="1026" name="Picture 2" descr="C:\Users\Rita\Downloads\logo_with_no_backgrou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82" y="500042"/>
            <a:ext cx="1363153" cy="1285884"/>
          </a:xfrm>
          <a:prstGeom prst="rect">
            <a:avLst/>
          </a:prstGeom>
          <a:noFill/>
        </p:spPr>
      </p:pic>
      <p:pic>
        <p:nvPicPr>
          <p:cNvPr id="2050" name="Picture 2" descr="C:\Users\Rita\Desktop\The place whhere we live\0 logos &amp; disclaimer\EU flag-Erasmus+_vect_P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85860"/>
            <a:ext cx="1571636" cy="448860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3286116" y="1428736"/>
            <a:ext cx="20717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000" b="1" dirty="0" smtClean="0"/>
              <a:t>2015 –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500174"/>
            <a:ext cx="9144000" cy="535782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it-IT" sz="1600" dirty="0" smtClean="0"/>
              <a:t> </a:t>
            </a:r>
            <a:r>
              <a:rPr lang="it-IT" sz="2000" b="1" dirty="0" smtClean="0"/>
              <a:t>Tema del progetto</a:t>
            </a:r>
          </a:p>
          <a:p>
            <a:pPr algn="ctr">
              <a:buNone/>
            </a:pPr>
            <a:r>
              <a:rPr lang="it-IT" sz="1600" dirty="0" smtClean="0"/>
              <a:t>Condivisione delle diversità culturali dei vari paesi partner in una Europa globalizzata</a:t>
            </a:r>
          </a:p>
          <a:p>
            <a:pPr algn="ctr">
              <a:buNone/>
            </a:pPr>
            <a:r>
              <a:rPr lang="it-IT" sz="2000" b="1" dirty="0" smtClean="0"/>
              <a:t>Lingua del Progetto</a:t>
            </a:r>
          </a:p>
          <a:p>
            <a:pPr algn="ctr">
              <a:buNone/>
            </a:pPr>
            <a:r>
              <a:rPr lang="it-IT" sz="1600" dirty="0" smtClean="0"/>
              <a:t>Inglese</a:t>
            </a:r>
          </a:p>
          <a:p>
            <a:pPr algn="ctr">
              <a:buNone/>
            </a:pPr>
            <a:r>
              <a:rPr lang="it-IT" sz="2000" b="1" dirty="0" smtClean="0"/>
              <a:t>Obiettivi</a:t>
            </a:r>
            <a:endParaRPr lang="en-US" sz="1600" dirty="0" smtClean="0"/>
          </a:p>
          <a:p>
            <a:pPr algn="ctr">
              <a:buNone/>
            </a:pPr>
            <a:r>
              <a:rPr lang="en-US" sz="1600" dirty="0" err="1" smtClean="0"/>
              <a:t>Sviluppare</a:t>
            </a:r>
            <a:r>
              <a:rPr lang="en-US" sz="1600" dirty="0" smtClean="0"/>
              <a:t> </a:t>
            </a:r>
            <a:r>
              <a:rPr lang="en-US" sz="1600" dirty="0" err="1" smtClean="0"/>
              <a:t>di</a:t>
            </a:r>
            <a:r>
              <a:rPr lang="en-US" sz="1600" dirty="0" smtClean="0"/>
              <a:t> </a:t>
            </a:r>
            <a:r>
              <a:rPr lang="en-US" sz="1600" dirty="0" err="1" smtClean="0"/>
              <a:t>abilità</a:t>
            </a:r>
            <a:r>
              <a:rPr lang="en-US" sz="1600" dirty="0" smtClean="0"/>
              <a:t>  </a:t>
            </a:r>
            <a:r>
              <a:rPr lang="en-US" sz="1600" dirty="0" err="1" smtClean="0"/>
              <a:t>trasversali</a:t>
            </a:r>
            <a:r>
              <a:rPr lang="en-US" sz="1600" dirty="0" smtClean="0"/>
              <a:t> </a:t>
            </a:r>
            <a:r>
              <a:rPr lang="en-US" sz="1600" dirty="0" err="1" smtClean="0"/>
              <a:t>di</a:t>
            </a:r>
            <a:r>
              <a:rPr lang="en-US" sz="1600" dirty="0" smtClean="0"/>
              <a:t> base </a:t>
            </a:r>
            <a:r>
              <a:rPr lang="en-US" sz="1600" dirty="0" err="1" smtClean="0"/>
              <a:t>utilizzando</a:t>
            </a:r>
            <a:r>
              <a:rPr lang="en-US" sz="1600" dirty="0" smtClean="0"/>
              <a:t> </a:t>
            </a:r>
            <a:r>
              <a:rPr lang="en-US" sz="1600" dirty="0" err="1" smtClean="0"/>
              <a:t>metodi</a:t>
            </a:r>
            <a:r>
              <a:rPr lang="en-US" sz="1600" dirty="0" smtClean="0"/>
              <a:t> </a:t>
            </a:r>
            <a:r>
              <a:rPr lang="en-US" sz="1600" dirty="0" err="1" smtClean="0"/>
              <a:t>innovativi</a:t>
            </a:r>
            <a:endParaRPr lang="en-US" sz="1600" dirty="0" smtClean="0"/>
          </a:p>
          <a:p>
            <a:pPr algn="ctr">
              <a:buNone/>
            </a:pPr>
            <a:r>
              <a:rPr lang="en-US" sz="1600" dirty="0" err="1" smtClean="0"/>
              <a:t>Competenze</a:t>
            </a:r>
            <a:r>
              <a:rPr lang="en-US" sz="1600" dirty="0" smtClean="0"/>
              <a:t> </a:t>
            </a:r>
            <a:r>
              <a:rPr lang="en-US" sz="1600" dirty="0" err="1" smtClean="0"/>
              <a:t>digitali</a:t>
            </a:r>
            <a:r>
              <a:rPr lang="en-US" sz="1600" dirty="0" smtClean="0"/>
              <a:t> e </a:t>
            </a:r>
            <a:r>
              <a:rPr lang="en-US" sz="1600" dirty="0" err="1" smtClean="0"/>
              <a:t>competenze</a:t>
            </a:r>
            <a:r>
              <a:rPr lang="en-US" sz="1600" dirty="0" smtClean="0"/>
              <a:t> </a:t>
            </a:r>
            <a:r>
              <a:rPr lang="en-US" sz="1600" dirty="0" err="1" smtClean="0"/>
              <a:t>linguistiche</a:t>
            </a:r>
            <a:endParaRPr lang="en-US" sz="1600" dirty="0" smtClean="0"/>
          </a:p>
          <a:p>
            <a:pPr algn="ctr">
              <a:buNone/>
            </a:pPr>
            <a:r>
              <a:rPr lang="en-US" sz="1600" dirty="0" err="1" smtClean="0"/>
              <a:t>Promuovere</a:t>
            </a:r>
            <a:r>
              <a:rPr lang="en-US" sz="1600" dirty="0" smtClean="0"/>
              <a:t>  la </a:t>
            </a:r>
            <a:r>
              <a:rPr lang="en-US" sz="1600" dirty="0" err="1" smtClean="0"/>
              <a:t>partecipazione</a:t>
            </a:r>
            <a:r>
              <a:rPr lang="en-US" sz="1600" dirty="0" smtClean="0"/>
              <a:t> e la </a:t>
            </a:r>
            <a:r>
              <a:rPr lang="en-US" sz="1600" dirty="0" err="1" smtClean="0"/>
              <a:t>cittadinanza</a:t>
            </a:r>
            <a:r>
              <a:rPr lang="en-US" sz="1600" dirty="0" smtClean="0"/>
              <a:t> </a:t>
            </a:r>
            <a:r>
              <a:rPr lang="en-US" sz="1600" dirty="0" err="1" smtClean="0"/>
              <a:t>attiva</a:t>
            </a:r>
            <a:r>
              <a:rPr lang="en-US" sz="1600" dirty="0" smtClean="0"/>
              <a:t> </a:t>
            </a:r>
            <a:r>
              <a:rPr lang="en-US" sz="1600" dirty="0" err="1" smtClean="0"/>
              <a:t>dei</a:t>
            </a:r>
            <a:r>
              <a:rPr lang="en-US" sz="1600" dirty="0" smtClean="0"/>
              <a:t> </a:t>
            </a:r>
            <a:r>
              <a:rPr lang="en-US" sz="1600" dirty="0" err="1" smtClean="0"/>
              <a:t>giovani</a:t>
            </a:r>
            <a:endParaRPr lang="en-US" sz="1600" dirty="0" smtClean="0"/>
          </a:p>
          <a:p>
            <a:pPr algn="ctr">
              <a:buNone/>
            </a:pPr>
            <a:r>
              <a:rPr lang="en-US" sz="1600" dirty="0" err="1" smtClean="0"/>
              <a:t>Sostenere</a:t>
            </a:r>
            <a:r>
              <a:rPr lang="en-US" sz="1600" dirty="0" smtClean="0"/>
              <a:t> le </a:t>
            </a:r>
            <a:r>
              <a:rPr lang="en-US" sz="1600" dirty="0" err="1" smtClean="0"/>
              <a:t>scuole</a:t>
            </a:r>
            <a:r>
              <a:rPr lang="en-US" sz="1600" dirty="0" smtClean="0"/>
              <a:t> </a:t>
            </a:r>
            <a:r>
              <a:rPr lang="en-US" sz="1600" dirty="0" err="1" smtClean="0"/>
              <a:t>nell’azione</a:t>
            </a:r>
            <a:r>
              <a:rPr lang="en-US" sz="1600" dirty="0" smtClean="0"/>
              <a:t> </a:t>
            </a:r>
            <a:r>
              <a:rPr lang="en-US" sz="1600" dirty="0" err="1" smtClean="0"/>
              <a:t>di</a:t>
            </a:r>
            <a:r>
              <a:rPr lang="en-US" sz="1600" dirty="0" smtClean="0"/>
              <a:t> </a:t>
            </a:r>
            <a:r>
              <a:rPr lang="en-US" sz="1600" dirty="0" err="1" smtClean="0"/>
              <a:t>contrasto</a:t>
            </a:r>
            <a:r>
              <a:rPr lang="en-US" sz="1600" dirty="0" smtClean="0"/>
              <a:t> </a:t>
            </a:r>
            <a:r>
              <a:rPr lang="en-US" sz="1600" dirty="0" err="1" smtClean="0"/>
              <a:t>dell’abbandono</a:t>
            </a:r>
            <a:r>
              <a:rPr lang="en-US" sz="1600" dirty="0" smtClean="0"/>
              <a:t> </a:t>
            </a:r>
            <a:r>
              <a:rPr lang="en-US" sz="1600" dirty="0" err="1" smtClean="0"/>
              <a:t>scolastico</a:t>
            </a:r>
            <a:r>
              <a:rPr lang="en-US" sz="1600" dirty="0" smtClean="0"/>
              <a:t> </a:t>
            </a:r>
            <a:r>
              <a:rPr lang="en-US" sz="1600" dirty="0" err="1" smtClean="0"/>
              <a:t>coinvolgendo</a:t>
            </a:r>
            <a:r>
              <a:rPr lang="en-US" sz="1600" dirty="0" smtClean="0"/>
              <a:t> </a:t>
            </a:r>
            <a:r>
              <a:rPr lang="en-US" sz="1600" dirty="0" err="1" smtClean="0"/>
              <a:t>gli</a:t>
            </a:r>
            <a:r>
              <a:rPr lang="en-US" sz="1600" dirty="0" smtClean="0"/>
              <a:t> </a:t>
            </a:r>
            <a:r>
              <a:rPr lang="en-US" sz="1600" dirty="0" err="1" smtClean="0"/>
              <a:t>studenti</a:t>
            </a:r>
            <a:r>
              <a:rPr lang="en-US" sz="1600" dirty="0" smtClean="0"/>
              <a:t> </a:t>
            </a:r>
            <a:r>
              <a:rPr lang="en-US" sz="1600" dirty="0" err="1" smtClean="0"/>
              <a:t>svantaggiati</a:t>
            </a:r>
            <a:endParaRPr lang="en-US" sz="1600" dirty="0" smtClean="0"/>
          </a:p>
          <a:p>
            <a:pPr algn="ctr">
              <a:buNone/>
            </a:pPr>
            <a:r>
              <a:rPr lang="en-US" sz="2000" b="1" dirty="0" err="1" smtClean="0"/>
              <a:t>Persone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Coinvolte</a:t>
            </a:r>
            <a:endParaRPr lang="en-US" sz="2000" b="1" dirty="0" smtClean="0"/>
          </a:p>
          <a:p>
            <a:pPr algn="ctr">
              <a:buNone/>
            </a:pPr>
            <a:r>
              <a:rPr lang="en-US" sz="1600" dirty="0" err="1" smtClean="0"/>
              <a:t>Insegnanti</a:t>
            </a:r>
            <a:r>
              <a:rPr lang="en-US" sz="1600" dirty="0" smtClean="0"/>
              <a:t> e </a:t>
            </a:r>
            <a:r>
              <a:rPr lang="en-US" sz="1600" dirty="0" err="1" smtClean="0"/>
              <a:t>Studenti</a:t>
            </a:r>
            <a:r>
              <a:rPr lang="en-US" sz="1600" dirty="0" smtClean="0"/>
              <a:t> (</a:t>
            </a:r>
            <a:r>
              <a:rPr lang="en-US" sz="1600" dirty="0" err="1" smtClean="0"/>
              <a:t>mobilità</a:t>
            </a:r>
            <a:r>
              <a:rPr lang="en-US" sz="1600" dirty="0" smtClean="0"/>
              <a:t>), </a:t>
            </a:r>
            <a:r>
              <a:rPr lang="en-US" sz="1600" dirty="0" err="1" smtClean="0"/>
              <a:t>Personale</a:t>
            </a:r>
            <a:r>
              <a:rPr lang="en-US" sz="1600" dirty="0" smtClean="0"/>
              <a:t> </a:t>
            </a:r>
            <a:r>
              <a:rPr lang="en-US" sz="1600" dirty="0" err="1" smtClean="0"/>
              <a:t>della</a:t>
            </a:r>
            <a:r>
              <a:rPr lang="en-US" sz="1600" dirty="0" smtClean="0"/>
              <a:t> </a:t>
            </a:r>
            <a:r>
              <a:rPr lang="en-US" sz="1600" dirty="0" err="1" smtClean="0"/>
              <a:t>scuola</a:t>
            </a:r>
            <a:r>
              <a:rPr lang="en-US" sz="1600" dirty="0" smtClean="0"/>
              <a:t> (</a:t>
            </a:r>
            <a:r>
              <a:rPr lang="en-US" sz="1600" dirty="0" err="1" smtClean="0"/>
              <a:t>implementazione</a:t>
            </a:r>
            <a:r>
              <a:rPr lang="en-US" sz="1600" dirty="0" smtClean="0"/>
              <a:t> e management) </a:t>
            </a:r>
          </a:p>
          <a:p>
            <a:pPr algn="ctr">
              <a:buNone/>
            </a:pPr>
            <a:r>
              <a:rPr lang="en-US" sz="2000" b="1" dirty="0" err="1" smtClean="0"/>
              <a:t>Attività</a:t>
            </a:r>
            <a:endParaRPr lang="en-US" sz="2000" b="1" dirty="0" smtClean="0"/>
          </a:p>
          <a:p>
            <a:pPr algn="ctr">
              <a:buNone/>
            </a:pPr>
            <a:r>
              <a:rPr lang="en-US" sz="1600" dirty="0" err="1" smtClean="0"/>
              <a:t>Insegnanti</a:t>
            </a:r>
            <a:r>
              <a:rPr lang="en-US" sz="1600" dirty="0" smtClean="0"/>
              <a:t> :</a:t>
            </a:r>
            <a:r>
              <a:rPr lang="en-US" sz="1600" dirty="0" err="1" smtClean="0"/>
              <a:t>condivisione</a:t>
            </a:r>
            <a:r>
              <a:rPr lang="en-US" sz="1600" dirty="0" smtClean="0"/>
              <a:t> </a:t>
            </a:r>
            <a:r>
              <a:rPr lang="en-US" sz="1600" dirty="0" err="1" smtClean="0"/>
              <a:t>di</a:t>
            </a:r>
            <a:r>
              <a:rPr lang="en-US" sz="1600" dirty="0" smtClean="0"/>
              <a:t> </a:t>
            </a:r>
            <a:r>
              <a:rPr lang="en-US" sz="1600" dirty="0" err="1" smtClean="0"/>
              <a:t>stili</a:t>
            </a:r>
            <a:r>
              <a:rPr lang="en-US" sz="1600" dirty="0" smtClean="0"/>
              <a:t> </a:t>
            </a:r>
            <a:r>
              <a:rPr lang="en-US" sz="1600" dirty="0" err="1" smtClean="0"/>
              <a:t>di</a:t>
            </a:r>
            <a:r>
              <a:rPr lang="en-US" sz="1600" dirty="0" smtClean="0"/>
              <a:t> </a:t>
            </a:r>
            <a:r>
              <a:rPr lang="en-US" sz="1600" dirty="0" err="1" smtClean="0"/>
              <a:t>insegnamenti</a:t>
            </a:r>
            <a:r>
              <a:rPr lang="en-US" sz="1600" dirty="0" smtClean="0"/>
              <a:t>, </a:t>
            </a:r>
            <a:r>
              <a:rPr lang="en-US" sz="1600" dirty="0" err="1" smtClean="0"/>
              <a:t>lezioni</a:t>
            </a:r>
            <a:r>
              <a:rPr lang="en-US" sz="1600" dirty="0" smtClean="0"/>
              <a:t> </a:t>
            </a:r>
            <a:r>
              <a:rPr lang="en-US" sz="1600" dirty="0" err="1" smtClean="0"/>
              <a:t>nelle</a:t>
            </a:r>
            <a:r>
              <a:rPr lang="en-US" sz="1600" dirty="0" smtClean="0"/>
              <a:t> </a:t>
            </a:r>
            <a:r>
              <a:rPr lang="en-US" sz="1600" dirty="0" err="1" smtClean="0"/>
              <a:t>scuole</a:t>
            </a:r>
            <a:r>
              <a:rPr lang="en-US" sz="1600" dirty="0" smtClean="0"/>
              <a:t> partners, workshop sui </a:t>
            </a:r>
            <a:r>
              <a:rPr lang="en-US" sz="1600" dirty="0" err="1" smtClean="0"/>
              <a:t>sistemi</a:t>
            </a:r>
            <a:r>
              <a:rPr lang="en-US" sz="1600" dirty="0" smtClean="0"/>
              <a:t> </a:t>
            </a:r>
            <a:r>
              <a:rPr lang="en-US" sz="1600" dirty="0" err="1" smtClean="0"/>
              <a:t>educativi</a:t>
            </a:r>
            <a:endParaRPr lang="en-US" sz="1600" dirty="0" smtClean="0"/>
          </a:p>
          <a:p>
            <a:pPr algn="ctr">
              <a:buNone/>
            </a:pPr>
            <a:r>
              <a:rPr lang="en-US" sz="1600" dirty="0" err="1" smtClean="0"/>
              <a:t>Studenti</a:t>
            </a:r>
            <a:r>
              <a:rPr lang="en-US" sz="1600" dirty="0" smtClean="0"/>
              <a:t>: workshop </a:t>
            </a:r>
            <a:r>
              <a:rPr lang="en-US" sz="1600" dirty="0" err="1" smtClean="0"/>
              <a:t>sul</a:t>
            </a:r>
            <a:r>
              <a:rPr lang="en-US" sz="1600" dirty="0" smtClean="0"/>
              <a:t> </a:t>
            </a:r>
            <a:r>
              <a:rPr lang="en-US" sz="1600" dirty="0" err="1" smtClean="0"/>
              <a:t>tema</a:t>
            </a:r>
            <a:r>
              <a:rPr lang="en-US" sz="1600" dirty="0" smtClean="0"/>
              <a:t> del </a:t>
            </a:r>
            <a:r>
              <a:rPr lang="en-US" sz="1600" dirty="0" err="1" smtClean="0"/>
              <a:t>progetto</a:t>
            </a:r>
            <a:r>
              <a:rPr lang="en-US" sz="1600" dirty="0" smtClean="0"/>
              <a:t>, </a:t>
            </a:r>
            <a:r>
              <a:rPr lang="en-US" sz="1600" dirty="0" err="1" smtClean="0"/>
              <a:t>visite</a:t>
            </a:r>
            <a:r>
              <a:rPr lang="en-US" sz="1600" dirty="0" smtClean="0"/>
              <a:t> </a:t>
            </a:r>
            <a:r>
              <a:rPr lang="en-US" sz="1600" dirty="0" err="1" smtClean="0"/>
              <a:t>dei</a:t>
            </a:r>
            <a:r>
              <a:rPr lang="en-US" sz="1600" dirty="0" smtClean="0"/>
              <a:t> </a:t>
            </a:r>
            <a:r>
              <a:rPr lang="en-US" sz="1600" dirty="0" err="1" smtClean="0"/>
              <a:t>luoghi</a:t>
            </a:r>
            <a:r>
              <a:rPr lang="en-US" sz="1600" dirty="0" smtClean="0"/>
              <a:t> </a:t>
            </a:r>
            <a:r>
              <a:rPr lang="en-US" sz="1600" dirty="0" err="1" smtClean="0"/>
              <a:t>più</a:t>
            </a:r>
            <a:r>
              <a:rPr lang="en-US" sz="1600" dirty="0" smtClean="0"/>
              <a:t> </a:t>
            </a:r>
            <a:r>
              <a:rPr lang="en-US" sz="1600" dirty="0" err="1" smtClean="0"/>
              <a:t>significativi</a:t>
            </a:r>
            <a:r>
              <a:rPr lang="en-US" sz="1600" dirty="0" smtClean="0"/>
              <a:t> </a:t>
            </a:r>
            <a:r>
              <a:rPr lang="en-US" sz="1600" dirty="0" err="1" smtClean="0"/>
              <a:t>dei</a:t>
            </a:r>
            <a:r>
              <a:rPr lang="en-US" sz="1600" dirty="0" smtClean="0"/>
              <a:t> </a:t>
            </a:r>
            <a:r>
              <a:rPr lang="en-US" sz="1600" dirty="0" err="1" smtClean="0"/>
              <a:t>paesi</a:t>
            </a:r>
            <a:r>
              <a:rPr lang="en-US" sz="1600" dirty="0" smtClean="0"/>
              <a:t> </a:t>
            </a:r>
            <a:r>
              <a:rPr lang="en-US" sz="1600" dirty="0" err="1" smtClean="0"/>
              <a:t>coinvolti</a:t>
            </a:r>
            <a:endParaRPr lang="en-US" sz="1600" dirty="0" smtClean="0"/>
          </a:p>
        </p:txBody>
      </p:sp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place</a:t>
            </a:r>
            <a:r>
              <a:rPr lang="it-IT" dirty="0" smtClean="0"/>
              <a:t> </a:t>
            </a:r>
            <a:r>
              <a:rPr lang="it-IT" dirty="0" err="1" smtClean="0"/>
              <a:t>where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live</a:t>
            </a:r>
            <a:endParaRPr lang="it-IT" dirty="0"/>
          </a:p>
        </p:txBody>
      </p:sp>
      <p:pic>
        <p:nvPicPr>
          <p:cNvPr id="9" name="Picture 2" descr="C:\Users\Rita\Downloads\logo_with_no_backgrou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214290"/>
            <a:ext cx="1363153" cy="1285884"/>
          </a:xfrm>
          <a:prstGeom prst="rect">
            <a:avLst/>
          </a:prstGeom>
          <a:noFill/>
        </p:spPr>
      </p:pic>
      <p:pic>
        <p:nvPicPr>
          <p:cNvPr id="10" name="Picture 2" descr="C:\Users\Rita\Desktop\The place whhere we live\0 logos &amp; disclaimer\EU flag-Erasmus+_vect_P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85728"/>
            <a:ext cx="1571636" cy="4488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857356" y="1714488"/>
            <a:ext cx="533671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MOBILITA’ </a:t>
            </a:r>
          </a:p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TRANSNAZIONALI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place</a:t>
            </a:r>
            <a:r>
              <a:rPr lang="it-IT" dirty="0" smtClean="0"/>
              <a:t> </a:t>
            </a:r>
            <a:r>
              <a:rPr lang="it-IT" dirty="0" err="1" smtClean="0"/>
              <a:t>where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live</a:t>
            </a:r>
            <a:endParaRPr lang="it-IT" dirty="0"/>
          </a:p>
        </p:txBody>
      </p:sp>
      <p:pic>
        <p:nvPicPr>
          <p:cNvPr id="4" name="Picture 2" descr="C:\Users\Rita\Downloads\logo_with_no_backgrou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82" y="500042"/>
            <a:ext cx="1363153" cy="1285884"/>
          </a:xfrm>
          <a:prstGeom prst="rect">
            <a:avLst/>
          </a:prstGeom>
          <a:noFill/>
        </p:spPr>
      </p:pic>
      <p:pic>
        <p:nvPicPr>
          <p:cNvPr id="5" name="Picture 2" descr="C:\Users\Rita\Desktop\The place whhere we live\0 logos &amp; disclaimer\EU flag-Erasmus+_vect_P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85860"/>
            <a:ext cx="1571636" cy="44886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3786190"/>
            <a:ext cx="2928958" cy="279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86766" cy="164307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Romania (Bucarest)</a:t>
            </a:r>
            <a:br>
              <a:rPr lang="it-IT" dirty="0" smtClean="0"/>
            </a:br>
            <a:r>
              <a:rPr lang="it-IT" sz="3600" dirty="0" smtClean="0"/>
              <a:t>Scuole </a:t>
            </a:r>
            <a:r>
              <a:rPr lang="it-IT" sz="3600" dirty="0" err="1" smtClean="0"/>
              <a:t>partners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flipH="1">
            <a:off x="357158" y="3214686"/>
            <a:ext cx="2500330" cy="333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tangolo 4"/>
          <p:cNvSpPr/>
          <p:nvPr/>
        </p:nvSpPr>
        <p:spPr>
          <a:xfrm>
            <a:off x="2286000" y="1571612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b="1" dirty="0" smtClean="0"/>
          </a:p>
          <a:p>
            <a:endParaRPr lang="it-IT" b="1" dirty="0" smtClean="0"/>
          </a:p>
          <a:p>
            <a:endParaRPr lang="it-IT" b="1" dirty="0" smtClean="0"/>
          </a:p>
          <a:p>
            <a:r>
              <a:rPr lang="it-IT" b="1" dirty="0" smtClean="0"/>
              <a:t>Incontro dei coordinatori del progetto (TPM) </a:t>
            </a:r>
          </a:p>
          <a:p>
            <a:r>
              <a:rPr lang="it-IT" b="1" dirty="0" smtClean="0"/>
              <a:t> 5-8 novembre 2015</a:t>
            </a:r>
            <a:endParaRPr lang="it-IT" dirty="0"/>
          </a:p>
        </p:txBody>
      </p:sp>
      <p:pic>
        <p:nvPicPr>
          <p:cNvPr id="2053" name="Picture 5" descr="C:\Users\Rita\Desktop\The place whhere we live\0 logos &amp; disclaimer\logo_pantelimo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786444" y="1500174"/>
            <a:ext cx="857257" cy="772603"/>
          </a:xfrm>
          <a:prstGeom prst="rect">
            <a:avLst/>
          </a:prstGeom>
          <a:noFill/>
        </p:spPr>
      </p:pic>
      <p:pic>
        <p:nvPicPr>
          <p:cNvPr id="2054" name="Picture 6" descr="C:\Users\Rita\Desktop\The place whhere we live\LOGOS\logo_Romania_SCOALA 92 BUCUREST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5830" y="1500174"/>
            <a:ext cx="859046" cy="484178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714348" y="1428736"/>
            <a:ext cx="71465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 smtClean="0"/>
          </a:p>
          <a:p>
            <a:r>
              <a:rPr lang="it-IT" dirty="0" smtClean="0"/>
              <a:t>SCOALA GIMNAZIALA NR. 92</a:t>
            </a:r>
          </a:p>
          <a:p>
            <a:r>
              <a:rPr lang="it-IT" dirty="0" smtClean="0"/>
              <a:t>LICEUL TEHNOLOGIC "SFANTUL PANTELIMON"</a:t>
            </a:r>
            <a:endParaRPr lang="it-IT" dirty="0"/>
          </a:p>
        </p:txBody>
      </p:sp>
      <p:pic>
        <p:nvPicPr>
          <p:cNvPr id="2056" name="Picture 8" descr="https://lh3.googleusercontent.com/-LiyQxn1Gv0A/VjuGEkNl8HI/AAAAAAAAC-M/n24hX4PkX4s/s640/blogger-image-114851072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3857628"/>
            <a:ext cx="1875224" cy="2500298"/>
          </a:xfrm>
          <a:prstGeom prst="rect">
            <a:avLst/>
          </a:prstGeom>
          <a:noFill/>
        </p:spPr>
      </p:pic>
      <p:pic>
        <p:nvPicPr>
          <p:cNvPr id="2060" name="Picture 12" descr="https://lh3.googleusercontent.com/-zuDaS2ob_8Y/VjuGHAoGdII/AAAAAAAAC-s/eYBDFn_Kfc0/s640/blogger-image-81381538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6446" y="4214818"/>
            <a:ext cx="3047979" cy="2285984"/>
          </a:xfrm>
          <a:prstGeom prst="rect">
            <a:avLst/>
          </a:prstGeom>
          <a:noFill/>
        </p:spPr>
      </p:pic>
      <p:pic>
        <p:nvPicPr>
          <p:cNvPr id="2062" name="Picture 14" descr="https://lh3.googleusercontent.com/-U-m79nubWKg/VjzfsnYMOQI/AAAAAAAADBQ/LENDapmFx50/s640/blogger-image-136142331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86446" y="2857496"/>
            <a:ext cx="3071834" cy="1156738"/>
          </a:xfrm>
          <a:prstGeom prst="rect">
            <a:avLst/>
          </a:prstGeom>
          <a:noFill/>
        </p:spPr>
      </p:pic>
      <p:pic>
        <p:nvPicPr>
          <p:cNvPr id="12" name="Picture 2" descr="C:\Users\Rita\Downloads\logo_with_no_backgroun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142852"/>
            <a:ext cx="1363153" cy="1285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Cipro (</a:t>
            </a:r>
            <a:r>
              <a:rPr lang="it-IT" dirty="0" err="1" smtClean="0"/>
              <a:t>Limassol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it-IT" sz="2400" b="1" dirty="0" smtClean="0"/>
              <a:t>Scuole </a:t>
            </a:r>
            <a:r>
              <a:rPr lang="it-IT" sz="2400" b="1" dirty="0" err="1" smtClean="0"/>
              <a:t>partners</a:t>
            </a:r>
            <a:endParaRPr lang="it-IT" sz="2400" b="1" dirty="0" smtClean="0"/>
          </a:p>
          <a:p>
            <a:pPr algn="ctr">
              <a:buNone/>
            </a:pPr>
            <a:r>
              <a:rPr lang="it-IT" sz="2400" b="1" dirty="0" smtClean="0"/>
              <a:t>PASCAL </a:t>
            </a:r>
            <a:r>
              <a:rPr lang="it-IT" sz="2400" b="1" dirty="0" err="1" smtClean="0"/>
              <a:t>Greek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School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Lemesos</a:t>
            </a:r>
            <a:r>
              <a:rPr lang="it-IT" sz="2400" b="1" dirty="0" smtClean="0"/>
              <a:t/>
            </a:r>
            <a:br>
              <a:rPr lang="it-IT" sz="2400" b="1" dirty="0" smtClean="0"/>
            </a:br>
            <a:r>
              <a:rPr lang="it-IT" sz="2400" b="1" dirty="0" smtClean="0"/>
              <a:t>PASCAL English </a:t>
            </a:r>
            <a:r>
              <a:rPr lang="it-IT" sz="2400" b="1" dirty="0" err="1" smtClean="0"/>
              <a:t>School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Lemesos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1600" b="1" dirty="0" smtClean="0">
                <a:hlinkClick r:id="rId2"/>
              </a:rPr>
              <a:t>22 -28 novembre 2015</a:t>
            </a:r>
            <a:endParaRPr lang="it-IT" sz="1600" b="1" dirty="0" smtClean="0"/>
          </a:p>
          <a:p>
            <a:r>
              <a:rPr lang="it-IT" sz="2000" b="1" dirty="0" smtClean="0"/>
              <a:t>Prima mobilità TLA con 5 studenti 2 insegnanti</a:t>
            </a:r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endParaRPr lang="it-IT" dirty="0"/>
          </a:p>
        </p:txBody>
      </p:sp>
      <p:pic>
        <p:nvPicPr>
          <p:cNvPr id="6" name="Immagine 5" descr="20151123_1423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5140" y="5072074"/>
            <a:ext cx="2158987" cy="1619240"/>
          </a:xfrm>
          <a:prstGeom prst="rect">
            <a:avLst/>
          </a:prstGeom>
        </p:spPr>
      </p:pic>
      <p:pic>
        <p:nvPicPr>
          <p:cNvPr id="7" name="Immagine 6" descr="20151123_1500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500430" y="3857628"/>
            <a:ext cx="2571768" cy="1928826"/>
          </a:xfrm>
          <a:prstGeom prst="rect">
            <a:avLst/>
          </a:prstGeom>
        </p:spPr>
      </p:pic>
      <p:pic>
        <p:nvPicPr>
          <p:cNvPr id="8" name="Immagine 7" descr="cypr (127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3143248"/>
            <a:ext cx="2607423" cy="1738282"/>
          </a:xfrm>
          <a:prstGeom prst="rect">
            <a:avLst/>
          </a:prstGeom>
        </p:spPr>
      </p:pic>
      <p:pic>
        <p:nvPicPr>
          <p:cNvPr id="1029" name="Picture 5" descr="https://lh3.googleusercontent.com/-n_djjGdELOs/VlNd6KByVrI/AAAAAAAADL4/RM6p_u4P4hA/s640/blogger-image--3128423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4857736"/>
            <a:ext cx="2428892" cy="1821669"/>
          </a:xfrm>
          <a:prstGeom prst="rect">
            <a:avLst/>
          </a:prstGeom>
          <a:noFill/>
        </p:spPr>
      </p:pic>
      <p:pic>
        <p:nvPicPr>
          <p:cNvPr id="1031" name="Picture 7" descr="https://lh3.googleusercontent.com/-VQdNaEOvgRg/VlNds6enSRI/AAAAAAAADKI/xhKAYPYyZWw/s640/blogger-image-9721064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500438"/>
            <a:ext cx="1928826" cy="1446619"/>
          </a:xfrm>
          <a:prstGeom prst="rect">
            <a:avLst/>
          </a:prstGeom>
          <a:noFill/>
        </p:spPr>
      </p:pic>
      <p:pic>
        <p:nvPicPr>
          <p:cNvPr id="12" name="Immagine 11" descr="PES_1 lemeso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15206" y="2285992"/>
            <a:ext cx="1481326" cy="523302"/>
          </a:xfrm>
          <a:prstGeom prst="rect">
            <a:avLst/>
          </a:prstGeom>
        </p:spPr>
      </p:pic>
      <p:pic>
        <p:nvPicPr>
          <p:cNvPr id="13" name="Immagine 12" descr="ESP_1 lemeso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15206" y="1714488"/>
            <a:ext cx="1479800" cy="532112"/>
          </a:xfrm>
          <a:prstGeom prst="rect">
            <a:avLst/>
          </a:prstGeom>
        </p:spPr>
      </p:pic>
      <p:pic>
        <p:nvPicPr>
          <p:cNvPr id="11" name="Picture 2" descr="C:\Users\Rita\Downloads\logo_with_no_background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596" y="214290"/>
            <a:ext cx="1363153" cy="1285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dirty="0" smtClean="0"/>
              <a:t>Germania (</a:t>
            </a:r>
            <a:r>
              <a:rPr lang="it-IT" sz="2400" b="1" dirty="0" err="1" smtClean="0"/>
              <a:t>Muehleim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an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der</a:t>
            </a:r>
            <a:r>
              <a:rPr lang="it-IT" sz="2400" b="1" dirty="0" smtClean="0"/>
              <a:t> Ruhr )</a:t>
            </a:r>
            <a:endParaRPr lang="it-IT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it-IT" b="1" dirty="0" smtClean="0"/>
              <a:t>Scuola partner</a:t>
            </a:r>
          </a:p>
          <a:p>
            <a:pPr algn="ctr">
              <a:buNone/>
            </a:pPr>
            <a:r>
              <a:rPr lang="it-IT" sz="1600" b="1" cap="all" dirty="0" err="1" smtClean="0"/>
              <a:t>Städtische</a:t>
            </a:r>
            <a:r>
              <a:rPr lang="it-IT" sz="1600" b="1" cap="all" dirty="0" smtClean="0"/>
              <a:t> </a:t>
            </a:r>
            <a:r>
              <a:rPr lang="it-IT" sz="1600" b="1" cap="all" dirty="0" err="1" smtClean="0"/>
              <a:t>Realschule</a:t>
            </a:r>
            <a:r>
              <a:rPr lang="it-IT" sz="1600" b="1" cap="all" dirty="0" smtClean="0"/>
              <a:t> </a:t>
            </a:r>
            <a:r>
              <a:rPr lang="it-IT" sz="1600" b="1" cap="all" dirty="0" err="1" smtClean="0"/>
              <a:t>Broich</a:t>
            </a:r>
            <a:r>
              <a:rPr lang="it-IT" b="1" cap="all" dirty="0" smtClean="0"/>
              <a:t/>
            </a:r>
            <a:br>
              <a:rPr lang="it-IT" b="1" cap="all" dirty="0" smtClean="0"/>
            </a:br>
            <a:r>
              <a:rPr lang="it-IT" sz="1800" b="1" cap="all" dirty="0" smtClean="0"/>
              <a:t>SECONDA MOBILITÀ CON 5 STUDENTI E 2 INSEGNANTI (TLA e TTL)</a:t>
            </a:r>
          </a:p>
          <a:p>
            <a:pPr>
              <a:buNone/>
            </a:pPr>
            <a:r>
              <a:rPr lang="it-IT" sz="1800" b="1" cap="all" dirty="0" smtClean="0"/>
              <a:t>17/04-23/04 /2016</a:t>
            </a:r>
          </a:p>
          <a:p>
            <a:pPr>
              <a:buNone/>
            </a:pP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4" name="Immagine 3" descr="logo_German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826" y="1714488"/>
            <a:ext cx="2143140" cy="428628"/>
          </a:xfrm>
          <a:prstGeom prst="rect">
            <a:avLst/>
          </a:prstGeom>
        </p:spPr>
      </p:pic>
      <p:pic>
        <p:nvPicPr>
          <p:cNvPr id="5" name="Immagine 4" descr="20160420_1357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5000636"/>
            <a:ext cx="2793988" cy="1571618"/>
          </a:xfrm>
          <a:prstGeom prst="rect">
            <a:avLst/>
          </a:prstGeom>
        </p:spPr>
      </p:pic>
      <p:pic>
        <p:nvPicPr>
          <p:cNvPr id="7" name="Immagine 6" descr="20160423_1432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571868" y="3036054"/>
            <a:ext cx="2857520" cy="1607355"/>
          </a:xfrm>
          <a:prstGeom prst="rect">
            <a:avLst/>
          </a:prstGeom>
        </p:spPr>
      </p:pic>
      <p:pic>
        <p:nvPicPr>
          <p:cNvPr id="8" name="Immagine 7" descr="German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056931" y="4664923"/>
            <a:ext cx="2570154" cy="1445712"/>
          </a:xfrm>
          <a:prstGeom prst="rect">
            <a:avLst/>
          </a:prstGeom>
        </p:spPr>
      </p:pic>
      <p:pic>
        <p:nvPicPr>
          <p:cNvPr id="10" name="Immagine 9" descr="IMG-20160417-WA00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3429000"/>
            <a:ext cx="2095483" cy="1571612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29454" y="4000504"/>
            <a:ext cx="1962587" cy="207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C:\Users\Rita\Downloads\logo_with_no_backgroun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571480"/>
            <a:ext cx="1363153" cy="1285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Portogallo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972072"/>
          </a:xfrm>
        </p:spPr>
        <p:txBody>
          <a:bodyPr/>
          <a:lstStyle/>
          <a:p>
            <a:pPr algn="ctr">
              <a:buNone/>
            </a:pPr>
            <a:r>
              <a:rPr lang="it-IT" sz="2000" b="1" dirty="0" smtClean="0"/>
              <a:t>Scuola partner</a:t>
            </a:r>
          </a:p>
          <a:p>
            <a:pPr algn="ctr">
              <a:buNone/>
            </a:pPr>
            <a:r>
              <a:rPr lang="pt-BR" sz="2000" b="1" dirty="0" smtClean="0"/>
              <a:t>Agrupamento de Escolas de Canedo</a:t>
            </a:r>
            <a:endParaRPr lang="it-IT" sz="2000" dirty="0" smtClean="0"/>
          </a:p>
          <a:p>
            <a:pPr algn="ctr">
              <a:buNone/>
            </a:pPr>
            <a:r>
              <a:rPr lang="it-IT" sz="2000" b="1" cap="all" dirty="0" smtClean="0"/>
              <a:t/>
            </a:r>
            <a:br>
              <a:rPr lang="it-IT" sz="2000" b="1" cap="all" dirty="0" smtClean="0"/>
            </a:br>
            <a:r>
              <a:rPr lang="it-IT" sz="2000" b="1" cap="all" dirty="0" smtClean="0"/>
              <a:t>terza MOBILITÀ CON 5 STUDENTI E 2 INSEGNANTI (TLA e TTL)</a:t>
            </a:r>
          </a:p>
          <a:p>
            <a:pPr>
              <a:buNone/>
            </a:pPr>
            <a:r>
              <a:rPr lang="it-IT" sz="2000" b="1" dirty="0" smtClean="0"/>
              <a:t>06-11/11 /2016</a:t>
            </a:r>
            <a:endParaRPr lang="it-IT" sz="2000" dirty="0" smtClean="0"/>
          </a:p>
          <a:p>
            <a:endParaRPr lang="it-IT" dirty="0"/>
          </a:p>
        </p:txBody>
      </p:sp>
      <p:pic>
        <p:nvPicPr>
          <p:cNvPr id="4" name="Picture 2" descr="C:\Users\Rita\Downloads\logo_with_no_backgrou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1363153" cy="1285884"/>
          </a:xfrm>
          <a:prstGeom prst="rect">
            <a:avLst/>
          </a:prstGeom>
          <a:noFill/>
        </p:spPr>
      </p:pic>
      <p:pic>
        <p:nvPicPr>
          <p:cNvPr id="5" name="Immagine 4" descr="C:\Users\Rita\Desktop\The place whhere we live\Meeting in Portugal photos by Italian students\20161106_0943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876"/>
            <a:ext cx="2627117" cy="147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 descr="Portugal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000760" y="5072074"/>
            <a:ext cx="2595581" cy="146001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3500438"/>
            <a:ext cx="1681253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magine 10" descr="Portug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6286511" y="3214686"/>
            <a:ext cx="2539947" cy="1428760"/>
          </a:xfrm>
          <a:prstGeom prst="rect">
            <a:avLst/>
          </a:prstGeom>
        </p:spPr>
      </p:pic>
      <p:pic>
        <p:nvPicPr>
          <p:cNvPr id="12" name="Immagine 11" descr="logo cor grand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58016" y="1714488"/>
            <a:ext cx="1723694" cy="702176"/>
          </a:xfrm>
          <a:prstGeom prst="rect">
            <a:avLst/>
          </a:prstGeom>
        </p:spPr>
      </p:pic>
      <p:sp>
        <p:nvSpPr>
          <p:cNvPr id="1029" name="AutoShape 5" descr="https://lh3.googleusercontent.com/1RfSTOJJylSGd0cDKA2j_dKOoamQSEzWk4C3CTuOsfhudOC8ATzrxzwkfzv5kbkQoDg9Bqqz_9D_UNtYEeTn7jkz9zfJVdlaS0J7YvDQR2H3AIXGULpIxVimRY1Iz3GEX7P2I91uWJwhpBm_B_sjv7VlFuyKUkV6G8zTfoAosEBEx4_ywDdZJyaTmxZvcQRrzc0wDGjGG638saYGvSfIA1WffqgM9y7ia8D93mFNZzOwW6hk5gPpwWfFFxCQt9Z2LCta20KQT07fq_rGtw0uI1zkAraZ_cv2KFPeUubjZJD5cz54wemFcmywoDnq_tR4Cacw8UDVWcGrfPELRmiVVzpVg_YefZEHbvIwLqeLHQXsQ_9XQPR1xVmVwcYH2rSOmawH-HUKchRc4uReLOSt0G8Fbms61sJ4uQu8FLux6jSKGVhEqJNv3mruiSXmI0GYSS3zjMtK8M3M6HkFzoc6qGbSFPM6heydan_QkYLpgc30r0ZMWtMtjXdQTQ199amF6MFba_1PfJAUHmINnjcfMqYef8xs3mEbZWdGSGQrVrtlmcNBbAhh_D3aeLMsAUXv9CGcs7ni9ftUMxR2rOVnfSE5BNuYyTkpLrHEGgxroA=w1177-h662-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36" y="4824522"/>
            <a:ext cx="2571768" cy="182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2" name="AutoShape 8" descr="https://lh3.googleusercontent.com/NmQV2zoosTGW5jiwrg_Bu6Zgyv6TyVHm8rY4NcDrWhvX5-roz2q2CljCPkNGWWrtQb1ZfjQ8zs2fnADnrVPwqWcWn7Qy1lvEr16cv9cUUaogS_50UJIS5psqoXJgCIBTpwUUtgcwwS98DIGxqtLOOdAp74gJonChizb70eAizzdqP34F-CD0vt-pCkFKtEXO826CUGayBREPaBLrXo6YKU_Z4RAKVXR3OX_ebcYzxncQn7BtyL_Mh_BKTpI38OD-JxppEUu3ZWXRtC29Fq9IzRum_WBzJde5872ueDFc1j4tHNeo3Tny17zv4aVLg-ITXKNVqFTJ0r4JA1OUUw58QGAQC3y94_jBT7KbXIIeoVu9cojIo5I_rb9YvPSkKVlJdmB4h8TQTt-pvZBNAvKfmYRUoYzTE-xoCwKBysSILntewksJarDpXCVqukMIeYLzTwm8zcUEkpgug2bSWzVRLRbEQ7q4PLXmDT3MX9x2jApusckYbB-biwR5nsdlrtR-vbCPSnrfgLYaZ8qZSVonnAph6_Zi1WSIvVHbuApC6Ke37M_ryIyK94KCc39W5Bso2X5daSaXFvtz9aYp4bl9tKD5xfyUD7tzwwpmLlsVeg=w373-h662-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4" name="AutoShape 10" descr="https://lh3.googleusercontent.com/NmQV2zoosTGW5jiwrg_Bu6Zgyv6TyVHm8rY4NcDrWhvX5-roz2q2CljCPkNGWWrtQb1ZfjQ8zs2fnADnrVPwqWcWn7Qy1lvEr16cv9cUUaogS_50UJIS5psqoXJgCIBTpwUUtgcwwS98DIGxqtLOOdAp74gJonChizb70eAizzdqP34F-CD0vt-pCkFKtEXO826CUGayBREPaBLrXo6YKU_Z4RAKVXR3OX_ebcYzxncQn7BtyL_Mh_BKTpI38OD-JxppEUu3ZWXRtC29Fq9IzRum_WBzJde5872ueDFc1j4tHNeo3Tny17zv4aVLg-ITXKNVqFTJ0r4JA1OUUw58QGAQC3y94_jBT7KbXIIeoVu9cojIo5I_rb9YvPSkKVlJdmB4h8TQTt-pvZBNAvKfmYRUoYzTE-xoCwKBysSILntewksJarDpXCVqukMIeYLzTwm8zcUEkpgug2bSWzVRLRbEQ7q4PLXmDT3MX9x2jApusckYbB-biwR5nsdlrtR-vbCPSnrfgLYaZ8qZSVonnAph6_Zi1WSIvVHbuApC6Ke37M_ryIyK94KCc39W5Bso2X5daSaXFvtz9aYp4bl9tKD5xfyUD7tzwwpmLlsVeg=w373-h662-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2976" y="4500570"/>
            <a:ext cx="1159484" cy="1938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00042"/>
            <a:ext cx="8229600" cy="1143008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Regno </a:t>
            </a:r>
            <a:r>
              <a:rPr lang="it-IT" sz="4000" dirty="0" smtClean="0"/>
              <a:t>Unito </a:t>
            </a:r>
            <a:r>
              <a:rPr lang="it-IT" sz="2200" b="1" dirty="0" smtClean="0"/>
              <a:t>(</a:t>
            </a:r>
            <a:r>
              <a:rPr lang="it-IT" sz="2200" b="1" dirty="0" err="1" smtClean="0"/>
              <a:t>Lytham</a:t>
            </a:r>
            <a:r>
              <a:rPr lang="it-IT" sz="2200" b="1" dirty="0" smtClean="0"/>
              <a:t> Saint </a:t>
            </a:r>
            <a:r>
              <a:rPr lang="it-IT" sz="2200" b="1" dirty="0" err="1" smtClean="0"/>
              <a:t>Annes</a:t>
            </a:r>
            <a:r>
              <a:rPr lang="it-IT" sz="2200" b="1" dirty="0" smtClean="0"/>
              <a:t>)</a:t>
            </a:r>
            <a:r>
              <a:rPr lang="it-IT" b="1" dirty="0" smtClean="0"/>
              <a:t/>
            </a:r>
            <a:br>
              <a:rPr lang="it-IT" b="1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pPr algn="ctr">
              <a:buNone/>
            </a:pPr>
            <a:r>
              <a:rPr lang="it-IT" b="1" dirty="0" smtClean="0"/>
              <a:t>Scuola partner</a:t>
            </a:r>
          </a:p>
          <a:p>
            <a:pPr algn="ctr">
              <a:buNone/>
            </a:pPr>
            <a:r>
              <a:rPr lang="en-US" sz="1800" b="1" i="1" cap="all" dirty="0" smtClean="0"/>
              <a:t>LSA Technology and Performing Arts College</a:t>
            </a:r>
            <a:r>
              <a:rPr lang="it-IT" b="1" cap="all" dirty="0" smtClean="0"/>
              <a:t/>
            </a:r>
            <a:br>
              <a:rPr lang="it-IT" b="1" cap="all" dirty="0" smtClean="0"/>
            </a:br>
            <a:r>
              <a:rPr lang="it-IT" sz="2000" b="1" cap="all" dirty="0" smtClean="0"/>
              <a:t>quarta MOBILITÀ CON 5 STUDENTI E 2 INSEGNANTI (TLA e TTL)</a:t>
            </a:r>
          </a:p>
          <a:p>
            <a:pPr>
              <a:buNone/>
            </a:pPr>
            <a:r>
              <a:rPr lang="it-IT" sz="2000" b="1" dirty="0" smtClean="0"/>
              <a:t>12-18/03/2017</a:t>
            </a:r>
          </a:p>
          <a:p>
            <a:pPr algn="ctr"/>
            <a:endParaRPr lang="it-IT" b="1" cap="all" dirty="0" smtClean="0"/>
          </a:p>
          <a:p>
            <a:endParaRPr lang="it-IT" dirty="0"/>
          </a:p>
        </p:txBody>
      </p:sp>
      <p:pic>
        <p:nvPicPr>
          <p:cNvPr id="6" name="Picture 2" descr="C:\Users\Rita\Downloads\logo_with_no_backgrou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1363153" cy="1285884"/>
          </a:xfrm>
          <a:prstGeom prst="rect">
            <a:avLst/>
          </a:prstGeom>
          <a:noFill/>
        </p:spPr>
      </p:pic>
      <p:pic>
        <p:nvPicPr>
          <p:cNvPr id="7" name="Immagine 6" descr="logo_U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43834" y="1500174"/>
            <a:ext cx="881068" cy="500066"/>
          </a:xfrm>
          <a:prstGeom prst="rect">
            <a:avLst/>
          </a:prstGeom>
        </p:spPr>
      </p:pic>
      <p:pic>
        <p:nvPicPr>
          <p:cNvPr id="9" name="Immagine 8" descr="England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454" y="3071810"/>
            <a:ext cx="1763265" cy="3133723"/>
          </a:xfrm>
          <a:prstGeom prst="rect">
            <a:avLst/>
          </a:prstGeom>
        </p:spPr>
      </p:pic>
      <p:pic>
        <p:nvPicPr>
          <p:cNvPr id="11" name="Immagine 10" descr="Engl 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3071810"/>
            <a:ext cx="4286280" cy="2409984"/>
          </a:xfrm>
          <a:prstGeom prst="rect">
            <a:avLst/>
          </a:prstGeom>
        </p:spPr>
      </p:pic>
      <p:pic>
        <p:nvPicPr>
          <p:cNvPr id="12" name="Immagine 11" descr="Engl 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0694" y="3071810"/>
            <a:ext cx="1281108" cy="2276821"/>
          </a:xfrm>
          <a:prstGeom prst="rect">
            <a:avLst/>
          </a:prstGeom>
        </p:spPr>
      </p:pic>
      <p:pic>
        <p:nvPicPr>
          <p:cNvPr id="13" name="Immagine 12" descr="Engl 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43240" y="4929198"/>
            <a:ext cx="3174308" cy="1784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575</Words>
  <Application>Microsoft Office PowerPoint</Application>
  <PresentationFormat>Presentazione su schermo (4:3)</PresentationFormat>
  <Paragraphs>148</Paragraphs>
  <Slides>19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Tema di Office</vt:lpstr>
      <vt:lpstr>Giornata di  formazione-disseminazione</vt:lpstr>
      <vt:lpstr>The place where we live</vt:lpstr>
      <vt:lpstr>The place where we live</vt:lpstr>
      <vt:lpstr>The place where we live</vt:lpstr>
      <vt:lpstr>Romania (Bucarest) Scuole partners </vt:lpstr>
      <vt:lpstr>Cipro (Limassol)</vt:lpstr>
      <vt:lpstr>Germania (Muehleim an der Ruhr )</vt:lpstr>
      <vt:lpstr>Portogallo</vt:lpstr>
      <vt:lpstr>Regno Unito (Lytham Saint Annes) </vt:lpstr>
      <vt:lpstr>Polonia (Varsavia)</vt:lpstr>
      <vt:lpstr>Italia (Como)</vt:lpstr>
      <vt:lpstr>youth@home-in.europe</vt:lpstr>
      <vt:lpstr>youth@home-in.europe</vt:lpstr>
      <vt:lpstr>youth@home-in.europe</vt:lpstr>
      <vt:lpstr>Germania (Muehleim an der Ruhr )</vt:lpstr>
      <vt:lpstr>Grecia (Salonicco )</vt:lpstr>
      <vt:lpstr>Norvegia (Hitra)</vt:lpstr>
      <vt:lpstr>Risultati e prodotti dei progetti </vt:lpstr>
      <vt:lpstr>Diapositiva 19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Giornata di  formazione-disseminazione</dc:title>
  <dc:creator>Rita Lopiano</dc:creator>
  <cp:lastModifiedBy>Rita Lopiano</cp:lastModifiedBy>
  <cp:revision>125</cp:revision>
  <dcterms:created xsi:type="dcterms:W3CDTF">2018-10-06T15:29:08Z</dcterms:created>
  <dcterms:modified xsi:type="dcterms:W3CDTF">2019-01-15T19:36:59Z</dcterms:modified>
</cp:coreProperties>
</file>