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media/image7.jpeg" ContentType="image/jpeg"/>
  <Override PartName="/ppt/media/image1.png" ContentType="image/png"/>
  <Override PartName="/ppt/media/image2.png" ContentType="image/png"/>
  <Override PartName="/ppt/media/image3.png" ContentType="image/png"/>
  <Override PartName="/ppt/media/image6.jpeg" ContentType="image/jpeg"/>
  <Override PartName="/ppt/media/image4.png" ContentType="image/png"/>
  <Override PartName="/ppt/media/image5.jpeg" ContentType="image/jpeg"/>
  <Override PartName="/ppt/media/image8.jpeg" ContentType="image/jpeg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sldIdLst>
    <p:sldId id="256" r:id="rId4"/>
    <p:sldId id="257" r:id="rId5"/>
    <p:sldId id="258" r:id="rId6"/>
    <p:sldId id="259" r:id="rId7"/>
    <p:sldId id="260" r:id="rId8"/>
    <p:sldId id="261" r:id="rId9"/>
  </p:sldIdLst>
  <p:sldSz cx="9144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Relationship Id="rId3" Type="http://schemas.openxmlformats.org/officeDocument/2006/relationships/image" Target="../media/image4.png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s-E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 b="0"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 b="0"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s-E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3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4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s-E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 b="0"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7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 b="0"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38" name="" descr=""/>
          <p:cNvPicPr/>
          <p:nvPr/>
        </p:nvPicPr>
        <p:blipFill>
          <a:blip r:embed="rId2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  <p:pic>
        <p:nvPicPr>
          <p:cNvPr id="39" name="" descr=""/>
          <p:cNvPicPr/>
          <p:nvPr/>
        </p:nvPicPr>
        <p:blipFill>
          <a:blip r:embed="rId3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s-E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s-E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 b="0"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s-E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 b="0"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 b="0"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s-E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s-E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6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 b="0"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s-E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s-E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 b="0"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s-E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4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 b="0"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s-E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 b="0"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7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 b="0"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s-E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1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2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s-E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 b="0"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5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 b="0"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76" name="" descr=""/>
          <p:cNvPicPr/>
          <p:nvPr/>
        </p:nvPicPr>
        <p:blipFill>
          <a:blip r:embed="rId2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  <p:pic>
        <p:nvPicPr>
          <p:cNvPr id="77" name="" descr=""/>
          <p:cNvPicPr/>
          <p:nvPr/>
        </p:nvPicPr>
        <p:blipFill>
          <a:blip r:embed="rId3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s-E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 b="0"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s-E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 b="0"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 b="0"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s-E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s-E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 b="0"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s-E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 b="0"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s-E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6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 b="0"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CustomShape 1" hidden="1"/>
          <p:cNvSpPr/>
          <p:nvPr/>
        </p:nvSpPr>
        <p:spPr>
          <a:xfrm>
            <a:off x="-2520" y="5050800"/>
            <a:ext cx="3573360" cy="1806480"/>
          </a:xfrm>
          <a:custGeom>
            <a:avLst/>
            <a:gdLst/>
            <a:ahLst/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" name="CustomShape 2" hidden="1"/>
          <p:cNvSpPr/>
          <p:nvPr/>
        </p:nvSpPr>
        <p:spPr>
          <a:xfrm>
            <a:off x="-2520" y="5051160"/>
            <a:ext cx="9145800" cy="1806120"/>
          </a:xfrm>
          <a:custGeom>
            <a:avLst/>
            <a:gdLst/>
            <a:ahLst/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" name="CustomShape 3"/>
          <p:cNvSpPr/>
          <p:nvPr/>
        </p:nvSpPr>
        <p:spPr>
          <a:xfrm>
            <a:off x="0" y="2647800"/>
            <a:ext cx="3571200" cy="420948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" name="CustomShape 4"/>
          <p:cNvSpPr/>
          <p:nvPr/>
        </p:nvSpPr>
        <p:spPr>
          <a:xfrm>
            <a:off x="-2520" y="-1080"/>
            <a:ext cx="9145800" cy="6858360"/>
          </a:xfrm>
          <a:custGeom>
            <a:avLst/>
            <a:gdLst/>
            <a:ahLst/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" name="PlaceHolder 5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400" cy="5479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s-E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" name="PlaceHolder 6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Pulse para editar el formato de esquema del texto</a:t>
            </a:r>
            <a:endParaRPr b="0"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864000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E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Segundo nivel del esquema</a:t>
            </a:r>
            <a:endParaRPr b="0" lang="es-E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2" marL="1296000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Tercer nivel del esquema</a:t>
            </a:r>
            <a:endParaRPr b="0" lang="es-E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3" marL="1728000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E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Cuarto nivel del esquema</a:t>
            </a:r>
            <a:endParaRPr b="0" lang="es-E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4" marL="2160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Quinto nivel del esquema</a:t>
            </a:r>
            <a:endParaRPr b="0" lang="es-E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5" marL="2592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Sexto nivel del esquema</a:t>
            </a:r>
            <a:endParaRPr b="0" lang="es-E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6" marL="3024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Séptimo nivel del esquema</a:t>
            </a:r>
            <a:endParaRPr b="0" lang="es-E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CustomShape 1"/>
          <p:cNvSpPr/>
          <p:nvPr/>
        </p:nvSpPr>
        <p:spPr>
          <a:xfrm>
            <a:off x="-2520" y="5050800"/>
            <a:ext cx="3573360" cy="1806480"/>
          </a:xfrm>
          <a:custGeom>
            <a:avLst/>
            <a:gdLst/>
            <a:ahLst/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1" name="CustomShape 2"/>
          <p:cNvSpPr/>
          <p:nvPr/>
        </p:nvSpPr>
        <p:spPr>
          <a:xfrm>
            <a:off x="-2520" y="5051160"/>
            <a:ext cx="9145800" cy="1806120"/>
          </a:xfrm>
          <a:custGeom>
            <a:avLst/>
            <a:gdLst/>
            <a:ahLst/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2" name="PlaceHolder 3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b="0" lang="es-ES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Pulse para editar el formato del texto de título</a:t>
            </a:r>
            <a:endParaRPr b="0" lang="es-E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3" name="PlaceHolder 4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Pulse para editar el formato de esquema del texto</a:t>
            </a:r>
            <a:endParaRPr b="0"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864000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E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Segundo nivel del esquema</a:t>
            </a:r>
            <a:endParaRPr b="0" lang="es-E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2" marL="1296000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Tercer nivel del esquema</a:t>
            </a:r>
            <a:endParaRPr b="0" lang="es-E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3" marL="1728000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E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Cuarto nivel del esquema</a:t>
            </a:r>
            <a:endParaRPr b="0" lang="es-E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4" marL="2160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Quinto nivel del esquema</a:t>
            </a:r>
            <a:endParaRPr b="0" lang="es-E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5" marL="2592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Sexto nivel del esquema</a:t>
            </a:r>
            <a:endParaRPr b="0" lang="es-E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6" marL="3024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Séptimo nivel del esquema</a:t>
            </a:r>
            <a:endParaRPr b="0" lang="es-E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5.jpeg"/><Relationship Id="rId2" Type="http://schemas.openxmlformats.org/officeDocument/2006/relationships/slideLayout" Target="../slideLayouts/slideLayout3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6.jpeg"/><Relationship Id="rId2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7.jpeg"/><Relationship Id="rId2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8.jpeg"/><Relationship Id="rId2" Type="http://schemas.openxmlformats.org/officeDocument/2006/relationships/slideLayout" Target="../slideLayouts/slideLayout1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CustomShape 1"/>
          <p:cNvSpPr/>
          <p:nvPr/>
        </p:nvSpPr>
        <p:spPr>
          <a:xfrm>
            <a:off x="755640" y="260640"/>
            <a:ext cx="7771680" cy="14691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9000" anchor="b"/>
          <a:p>
            <a:pPr algn="ctr">
              <a:lnSpc>
                <a:spcPct val="100000"/>
              </a:lnSpc>
            </a:pPr>
            <a:r>
              <a:rPr b="0" lang="es-ES" sz="7200" spc="-1" strike="noStrike" cap="all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Baskerville Old Face"/>
              </a:rPr>
              <a:t>THE ALBUFERA</a:t>
            </a:r>
            <a:endParaRPr b="0" lang="es-E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79" name="6 Imagen" descr=""/>
          <p:cNvPicPr/>
          <p:nvPr/>
        </p:nvPicPr>
        <p:blipFill>
          <a:blip r:embed="rId1"/>
          <a:stretch/>
        </p:blipFill>
        <p:spPr>
          <a:xfrm>
            <a:off x="1355760" y="1700640"/>
            <a:ext cx="6299640" cy="472428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1" dur="indefinite" restart="never" nodeType="tmRoot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CustomShape 1"/>
          <p:cNvSpPr/>
          <p:nvPr/>
        </p:nvSpPr>
        <p:spPr>
          <a:xfrm>
            <a:off x="822960" y="365760"/>
            <a:ext cx="7520400" cy="547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>
              <a:lnSpc>
                <a:spcPct val="100000"/>
              </a:lnSpc>
            </a:pPr>
            <a:r>
              <a:rPr b="0" lang="es-ES" sz="3600" spc="-1" strike="noStrike" cap="all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Franklin Gothic Medium"/>
              </a:rPr>
              <a:t>What’s that?</a:t>
            </a:r>
            <a:endParaRPr b="0" lang="es-E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1" name="CustomShape 2"/>
          <p:cNvSpPr/>
          <p:nvPr/>
        </p:nvSpPr>
        <p:spPr>
          <a:xfrm>
            <a:off x="822960" y="1100520"/>
            <a:ext cx="7520400" cy="3579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marL="343080" indent="-34236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1" lang="es-E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L’Albufera is a natural park in Valencia.</a:t>
            </a:r>
            <a:endParaRPr b="0" lang="es-E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360">
              <a:lnSpc>
                <a:spcPct val="150000"/>
              </a:lnSpc>
              <a:buClr>
                <a:srgbClr val="000000"/>
              </a:buClr>
              <a:buFont typeface="Arial"/>
              <a:buChar char="•"/>
            </a:pPr>
            <a:r>
              <a:rPr b="1" lang="es-E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It has got many species, both wildlife and vegetation</a:t>
            </a:r>
            <a:endParaRPr b="0" lang="es-E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343080" indent="-342360">
              <a:lnSpc>
                <a:spcPct val="100000"/>
              </a:lnSpc>
              <a:buClr>
                <a:srgbClr val="f96a1b"/>
              </a:buClr>
              <a:buFont typeface="Arial"/>
              <a:buChar char="•"/>
            </a:pPr>
            <a:r>
              <a:rPr b="1" lang="es-E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The traditional activities performed in the Park are hunting, fishing and agriculture</a:t>
            </a:r>
            <a:r>
              <a:rPr b="0" lang="es-E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.</a:t>
            </a:r>
            <a:endParaRPr b="0" lang="es-E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es-E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es-E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360">
              <a:lnSpc>
                <a:spcPct val="100000"/>
              </a:lnSpc>
            </a:pPr>
            <a:endParaRPr b="0" lang="es-E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82" name="3 Imagen" descr=""/>
          <p:cNvPicPr/>
          <p:nvPr/>
        </p:nvPicPr>
        <p:blipFill>
          <a:blip r:embed="rId1"/>
          <a:stretch/>
        </p:blipFill>
        <p:spPr>
          <a:xfrm>
            <a:off x="2160000" y="2997720"/>
            <a:ext cx="5147280" cy="386028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3" dur="indefinite" restart="never" nodeType="tmRoot">
          <p:childTnLst>
            <p:seq>
              <p:cTn id="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CustomShape 1"/>
          <p:cNvSpPr/>
          <p:nvPr/>
        </p:nvSpPr>
        <p:spPr>
          <a:xfrm>
            <a:off x="822960" y="365760"/>
            <a:ext cx="7520400" cy="547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>
              <a:lnSpc>
                <a:spcPct val="100000"/>
              </a:lnSpc>
            </a:pPr>
            <a:r>
              <a:rPr b="0" lang="es-ES" sz="3600" spc="-1" strike="noStrike" cap="all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Franklin Gothic Medium"/>
              </a:rPr>
              <a:t>features</a:t>
            </a:r>
            <a:endParaRPr b="0" lang="es-E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4" name="CustomShape 2"/>
          <p:cNvSpPr/>
          <p:nvPr/>
        </p:nvSpPr>
        <p:spPr>
          <a:xfrm>
            <a:off x="822960" y="1100520"/>
            <a:ext cx="7520400" cy="3579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marL="343080" indent="-34236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1" lang="es-E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It is located about 10 km in the south of the city of Valencia, Spain.</a:t>
            </a:r>
            <a:endParaRPr b="0" lang="es-E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360">
              <a:lnSpc>
                <a:spcPct val="150000"/>
              </a:lnSpc>
              <a:buClr>
                <a:srgbClr val="000000"/>
              </a:buClr>
              <a:buFont typeface="Arial"/>
              <a:buChar char="•"/>
            </a:pPr>
            <a:r>
              <a:rPr b="1" lang="es-E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It has got 21,120 hectares.</a:t>
            </a:r>
            <a:endParaRPr b="0" lang="es-E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360">
              <a:lnSpc>
                <a:spcPct val="150000"/>
              </a:lnSpc>
              <a:buClr>
                <a:srgbClr val="000000"/>
              </a:buClr>
              <a:buFont typeface="Arial"/>
              <a:buChar char="•"/>
            </a:pPr>
            <a:r>
              <a:rPr b="1" lang="es-E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It has an average depth of 1 meter.</a:t>
            </a:r>
            <a:endParaRPr b="0" lang="es-E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360">
              <a:lnSpc>
                <a:spcPct val="150000"/>
              </a:lnSpc>
              <a:buClr>
                <a:srgbClr val="000000"/>
              </a:buClr>
              <a:buFont typeface="Arial"/>
              <a:buChar char="•"/>
            </a:pPr>
            <a:r>
              <a:rPr b="1" lang="es-E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It has  an extension of 23.94 km2.</a:t>
            </a:r>
            <a:endParaRPr b="0" lang="es-E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360">
              <a:lnSpc>
                <a:spcPct val="150000"/>
              </a:lnSpc>
              <a:buClr>
                <a:srgbClr val="000000"/>
              </a:buClr>
              <a:buFont typeface="Arial"/>
              <a:buChar char="•"/>
            </a:pPr>
            <a:r>
              <a:rPr b="1" lang="es-E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 </a:t>
            </a:r>
            <a:r>
              <a:rPr b="1" lang="es-E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It is surrounded by 223 km2 of rice fields.</a:t>
            </a:r>
            <a:endParaRPr b="0" lang="es-E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50000"/>
              </a:lnSpc>
            </a:pPr>
            <a:endParaRPr b="0" lang="es-E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5" dur="indefinite" restart="never" nodeType="tmRoot">
          <p:childTnLst>
            <p:seq>
              <p:cTn id="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CustomShape 1"/>
          <p:cNvSpPr/>
          <p:nvPr/>
        </p:nvSpPr>
        <p:spPr>
          <a:xfrm>
            <a:off x="822960" y="365760"/>
            <a:ext cx="7520400" cy="547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>
              <a:lnSpc>
                <a:spcPct val="100000"/>
              </a:lnSpc>
            </a:pPr>
            <a:r>
              <a:rPr b="0" lang="es-ES" sz="3600" spc="-1" strike="noStrike" cap="all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Franklin Gothic Medium"/>
              </a:rPr>
              <a:t>Wildlife</a:t>
            </a:r>
            <a:endParaRPr b="0" lang="es-E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6" name="CustomShape 2"/>
          <p:cNvSpPr/>
          <p:nvPr/>
        </p:nvSpPr>
        <p:spPr>
          <a:xfrm>
            <a:off x="822960" y="1100520"/>
            <a:ext cx="7520400" cy="3579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50000"/>
              </a:lnSpc>
            </a:pPr>
            <a:r>
              <a:rPr b="1" lang="es-E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It has great diversity of animals in their environment like the samarugo, the Spanish toothcarp and the duck , and the most typical fish of the Park are the sea bass and eels, among others.</a:t>
            </a:r>
            <a:endParaRPr b="0" lang="es-E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360">
              <a:lnSpc>
                <a:spcPct val="100000"/>
              </a:lnSpc>
            </a:pPr>
            <a:endParaRPr b="0" lang="es-E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87" name="Picture 2" descr=""/>
          <p:cNvPicPr/>
          <p:nvPr/>
        </p:nvPicPr>
        <p:blipFill>
          <a:blip r:embed="rId1"/>
          <a:srcRect l="0" t="0" r="0" b="11237"/>
          <a:stretch/>
        </p:blipFill>
        <p:spPr>
          <a:xfrm>
            <a:off x="1331640" y="2842560"/>
            <a:ext cx="6666840" cy="401544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7" dur="indefinite" restart="never" nodeType="tmRoot">
          <p:childTnLst>
            <p:seq>
              <p:cTn id="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CustomShape 1"/>
          <p:cNvSpPr/>
          <p:nvPr/>
        </p:nvSpPr>
        <p:spPr>
          <a:xfrm>
            <a:off x="822960" y="365760"/>
            <a:ext cx="7520400" cy="547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>
              <a:lnSpc>
                <a:spcPct val="100000"/>
              </a:lnSpc>
            </a:pPr>
            <a:r>
              <a:rPr b="0" lang="es-ES" sz="3600" spc="-1" strike="noStrike" cap="all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Franklin Gothic Medium"/>
              </a:rPr>
              <a:t>vegetation</a:t>
            </a:r>
            <a:endParaRPr b="0" lang="es-E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9" name="CustomShape 2"/>
          <p:cNvSpPr/>
          <p:nvPr/>
        </p:nvSpPr>
        <p:spPr>
          <a:xfrm>
            <a:off x="822960" y="1100520"/>
            <a:ext cx="7520400" cy="3579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50000"/>
              </a:lnSpc>
            </a:pPr>
            <a:r>
              <a:rPr b="1" lang="es-E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The plants that live here are adapted to the high salt concentrations, for example, the salt grass and Barilla.</a:t>
            </a:r>
            <a:endParaRPr b="0" lang="es-E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50000"/>
              </a:lnSpc>
            </a:pPr>
            <a:r>
              <a:rPr b="1" lang="es-E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It has got many great fields of rice. You can also see cattails, reeds and mansiegas.</a:t>
            </a:r>
            <a:endParaRPr b="0" lang="es-E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50000"/>
              </a:lnSpc>
            </a:pPr>
            <a:endParaRPr b="0" lang="es-E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50000"/>
              </a:lnSpc>
            </a:pPr>
            <a:endParaRPr b="0" lang="es-E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es-E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90" name="3 Imagen" descr=""/>
          <p:cNvPicPr/>
          <p:nvPr/>
        </p:nvPicPr>
        <p:blipFill>
          <a:blip r:embed="rId1"/>
          <a:stretch/>
        </p:blipFill>
        <p:spPr>
          <a:xfrm>
            <a:off x="2195640" y="3321000"/>
            <a:ext cx="4716360" cy="353700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9" dur="indefinite" restart="never" nodeType="tmRoot">
          <p:childTnLst>
            <p:seq>
              <p:cTn id="1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CustomShape 1"/>
          <p:cNvSpPr/>
          <p:nvPr/>
        </p:nvSpPr>
        <p:spPr>
          <a:xfrm>
            <a:off x="822960" y="1100520"/>
            <a:ext cx="7520400" cy="3579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50000"/>
              </a:lnSpc>
            </a:pPr>
            <a:r>
              <a:rPr b="1" lang="es-E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And that's all, I hope that you liked and enjoyed it. Thank you for everything.</a:t>
            </a:r>
            <a:endParaRPr b="0" lang="es-E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50000"/>
              </a:lnSpc>
            </a:pPr>
            <a:endParaRPr b="0" lang="es-E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50000"/>
              </a:lnSpc>
            </a:pPr>
            <a:r>
              <a:rPr b="1" lang="es-E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Anna Cuadra, Spain.</a:t>
            </a:r>
            <a:endParaRPr b="0" lang="es-E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50000"/>
              </a:lnSpc>
            </a:pPr>
            <a:endParaRPr b="0" lang="es-E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11" dur="indefinite" restart="never" nodeType="tmRoot">
          <p:childTnLst>
            <p:seq>
              <p:cTn id="1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649</TotalTime>
  <Application>LibreOffice/5.2.1.2$Windows_x86 LibreOffice_project/31dd62db80d4e60af04904455ec9c9219178d620</Application>
  <Words>200</Words>
  <Paragraphs>21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2016-11-13T10:54:00Z</dcterms:created>
  <dc:creator>Anna Cuadra</dc:creator>
  <dc:description/>
  <dc:language>es-ES</dc:language>
  <cp:lastModifiedBy/>
  <dcterms:modified xsi:type="dcterms:W3CDTF">2017-01-16T22:50:34Z</dcterms:modified>
  <cp:revision>14</cp:revision>
  <dc:subject/>
  <dc:title>THE ALBUFERA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14.0000</vt:lpwstr>
  </property>
  <property fmtid="{D5CDD505-2E9C-101B-9397-08002B2CF9AE}" pid="3" name="HiddenSlides">
    <vt:i4>0</vt:i4>
  </property>
  <property fmtid="{D5CDD505-2E9C-101B-9397-08002B2CF9AE}" pid="4" name="HyperlinksChanged">
    <vt:bool>0</vt:bool>
  </property>
  <property fmtid="{D5CDD505-2E9C-101B-9397-08002B2CF9AE}" pid="5" name="LinksUpToDate">
    <vt:bool>0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Presentación en pantalla (4:3)</vt:lpwstr>
  </property>
  <property fmtid="{D5CDD505-2E9C-101B-9397-08002B2CF9AE}" pid="9" name="ScaleCrop">
    <vt:bool>0</vt:bool>
  </property>
  <property fmtid="{D5CDD505-2E9C-101B-9397-08002B2CF9AE}" pid="10" name="ShareDoc">
    <vt:bool>0</vt:bool>
  </property>
  <property fmtid="{D5CDD505-2E9C-101B-9397-08002B2CF9AE}" pid="11" name="Slides">
    <vt:i4>6</vt:i4>
  </property>
</Properties>
</file>