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7.jpeg" ContentType="image/jpeg"/>
  <Override PartName="/ppt/media/image1.png" ContentType="image/png"/>
  <Override PartName="/ppt/media/image2.png" ContentType="image/png"/>
  <Override PartName="/ppt/media/image9.jpeg" ContentType="image/jpeg"/>
  <Override PartName="/ppt/media/image3.png" ContentType="image/png"/>
  <Override PartName="/ppt/media/image6.jpeg" ContentType="image/jpeg"/>
  <Override PartName="/ppt/media/image4.png" ContentType="image/png"/>
  <Override PartName="/ppt/media/image5.jpeg" ContentType="image/jpeg"/>
  <Override PartName="/ppt/media/image8.jpeg" ContentType="image/jpeg"/>
  <Override PartName="/ppt/media/image10.png" ContentType="image/png"/>
  <Override PartName="/ppt/media/image11.jpeg" ContentType="image/jpe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 las notas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&lt;cabecera&gt;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&lt;fecha/hora&gt;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&lt;pie de página&gt;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35DC2B07-6A02-4393-B332-CA9F99A560AD}" type="slidenum"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&lt;número&gt;</a:t>
            </a:fld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7F561988-02C5-4FEB-B993-044F3AFF2336}" type="slidenum">
              <a:rPr b="0" lang="es-E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&lt;número&gt;</a:t>
            </a:fld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39920" cy="304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1869480"/>
            <a:ext cx="4039920" cy="304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1971360" cy="304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2527560" y="1535040"/>
            <a:ext cx="1971360" cy="304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2527560" y="1869480"/>
            <a:ext cx="1971360" cy="304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1869480"/>
            <a:ext cx="1971360" cy="304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39920" cy="639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39920" cy="639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076480" y="1535040"/>
            <a:ext cx="801360" cy="6393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076480" y="1535040"/>
            <a:ext cx="801360" cy="6393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457200" y="1398960"/>
            <a:ext cx="4039920" cy="911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39920" cy="639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1971360" cy="639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2527560" y="1535040"/>
            <a:ext cx="1971360" cy="639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1971360" cy="304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57200" y="1869480"/>
            <a:ext cx="1971360" cy="304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2527560" y="1535040"/>
            <a:ext cx="1971360" cy="639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398960"/>
            <a:ext cx="4039920" cy="911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1971360" cy="639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2527560" y="1535040"/>
            <a:ext cx="1971360" cy="304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2527560" y="1869480"/>
            <a:ext cx="1971360" cy="304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1971360" cy="304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2527560" y="1535040"/>
            <a:ext cx="1971360" cy="304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1869480"/>
            <a:ext cx="4039920" cy="304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39920" cy="304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200" y="1869480"/>
            <a:ext cx="4039920" cy="304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1971360" cy="304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2527560" y="1535040"/>
            <a:ext cx="1971360" cy="304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2527560" y="1869480"/>
            <a:ext cx="1971360" cy="304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457200" y="1869480"/>
            <a:ext cx="1971360" cy="304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39920" cy="639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39920" cy="639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9" name="" descr=""/>
          <p:cNvPicPr/>
          <p:nvPr/>
        </p:nvPicPr>
        <p:blipFill>
          <a:blip r:embed="rId2"/>
          <a:stretch/>
        </p:blipFill>
        <p:spPr>
          <a:xfrm>
            <a:off x="2076480" y="1535040"/>
            <a:ext cx="801360" cy="639360"/>
          </a:xfrm>
          <a:prstGeom prst="rect">
            <a:avLst/>
          </a:prstGeom>
          <a:ln>
            <a:noFill/>
          </a:ln>
        </p:spPr>
      </p:pic>
      <p:pic>
        <p:nvPicPr>
          <p:cNvPr id="80" name="" descr=""/>
          <p:cNvPicPr/>
          <p:nvPr/>
        </p:nvPicPr>
        <p:blipFill>
          <a:blip r:embed="rId3"/>
          <a:stretch/>
        </p:blipFill>
        <p:spPr>
          <a:xfrm>
            <a:off x="2076480" y="1535040"/>
            <a:ext cx="801360" cy="6393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39920" cy="639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1971360" cy="639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2527560" y="1535040"/>
            <a:ext cx="1971360" cy="639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1971360" cy="304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1869480"/>
            <a:ext cx="1971360" cy="304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2527560" y="1535040"/>
            <a:ext cx="1971360" cy="639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1971360" cy="639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2527560" y="1535040"/>
            <a:ext cx="1971360" cy="304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2527560" y="1869480"/>
            <a:ext cx="1971360" cy="304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1971360" cy="304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2527560" y="1535040"/>
            <a:ext cx="1971360" cy="304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1869480"/>
            <a:ext cx="4039920" cy="304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 para editar título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Pulse para editar el formato de esquema del texto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nivel del esquema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Tercer nivel del esquema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Cuarto nivel del esquema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nivel del esquema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Sexto nivel del esquema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Séptimo nivel del esquemaHaga clic para modificar el estilo de texto del patrón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nivel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Tercer nivel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Cuarto nivel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nivel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68990218-A197-45FA-BCFA-1A15CCC0236F}" type="datetime">
              <a:rPr b="0" lang="es-E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10/01/17</a:t>
            </a:fld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162762DC-207B-4BB7-BC41-C9FB54924E8D}" type="slidenum">
              <a:rPr b="0" lang="es-E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&lt;número&gt;</a:t>
            </a:fld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 para editar título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39920" cy="639360"/>
          </a:xfrm>
          <a:prstGeom prst="rect">
            <a:avLst/>
          </a:prstGeom>
        </p:spPr>
        <p:txBody>
          <a:bodyPr anchor="b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Pulse para editar el formato de esquema del texto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nivel del esquema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Tercer nivel del esquema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Cuarto nivel del esquema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nivel del esquema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Sexto nivel del esquema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Séptimo nivel del esquemaHaga clic para modificar el estilo de texto del patrón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57200" y="2174760"/>
            <a:ext cx="4039920" cy="395100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Pulse para editar el formato de esquema del texto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nivel del esquema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Tercer nivel del esquema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Cuarto nivel del esquema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nivel del esquema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Sexto nivel del esquema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Séptimo nivel del esquemaHaga clic para modificar el estilo de texto del patrón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nivel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Tercer nivel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Cuarto nivel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nivel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4645080" y="1535040"/>
            <a:ext cx="4041360" cy="639360"/>
          </a:xfrm>
          <a:prstGeom prst="rect">
            <a:avLst/>
          </a:prstGeom>
        </p:spPr>
        <p:txBody>
          <a:bodyPr anchor="b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Pulse para editar el formato de esquema del texto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nivel del esquema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Tercer nivel del esquema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Cuarto nivel del esquema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nivel del esquema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Sexto nivel del esquema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Séptimo nivel del esquemaHaga clic para modificar el estilo de texto del patrón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645080" y="2174760"/>
            <a:ext cx="4041360" cy="395100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Pulse para editar el formato de esquema del texto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nivel del esquema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Tercer nivel del esquema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Cuarto nivel del esquema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nivel del esquema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Sexto nivel del esquema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Séptimo nivel del esquemaHaga clic para modificar el estilo de texto del patrón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nivel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Tercer nivel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Cuarto nivel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nivel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707F381C-95B9-40C2-AD25-71F97F1CFCA2}" type="datetime">
              <a:rPr b="0" lang="es-E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10/01/17</a:t>
            </a:fld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6" name="PlaceHolder 8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DF656B41-0B1B-4357-A57D-55B6BCA78F8A}" type="slidenum">
              <a:rPr b="0" lang="es-E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&lt;número&gt;</a:t>
            </a:fld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jpeg"/><Relationship Id="rId3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jpeg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ALBUFERA LAKE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87" name="Marcador de contenido 6" descr=""/>
          <p:cNvPicPr/>
          <p:nvPr/>
        </p:nvPicPr>
        <p:blipFill>
          <a:blip r:embed="rId1"/>
          <a:srcRect l="-10371" t="0" r="-10371" b="0"/>
          <a:stretch/>
        </p:blipFill>
        <p:spPr>
          <a:xfrm>
            <a:off x="369360" y="1600200"/>
            <a:ext cx="8229240" cy="45255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5619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6000" spc="-1" strike="noStrike">
                <a:solidFill>
                  <a:srgbClr val="2ab5b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What’s it?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457200" y="254016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It’s a freshwater lake on the coast of the Valencian Community. It has got an area of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21.120 hectares and a great variety of fauna and flora.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449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6000" spc="-1" strike="noStrike">
                <a:solidFill>
                  <a:srgbClr val="2ab5b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Fauna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457200" y="196668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There is a big variety of fish, so let’s highlight a few, the Spanish toothcarp and the European eel: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</a:t>
            </a:r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Spanish toothcarp, or in Valencian “fartet”, is a fish that is in danger of extinction. Its risk of extinction is one of the most serious of any Iberian vertebrate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</a:t>
            </a:r>
            <a:r>
              <a:rPr b="1" lang="en-US" sz="3029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</a:t>
            </a:r>
            <a:r>
              <a:rPr b="0" lang="en-US" sz="281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European Eel is a kind of eel that can reach a length of 1,5m in exceptional cases, but they are normally around 60–80 cm. 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1140480"/>
            <a:ext cx="4039920" cy="6177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en-US" sz="3150" spc="-1" strike="noStrike">
                <a:solidFill>
                  <a:srgbClr val="2ab5b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Spanish Toothcarp: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5102280" y="1140480"/>
            <a:ext cx="4041360" cy="6177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en-US" sz="3000" spc="-1" strike="noStrike">
                <a:solidFill>
                  <a:srgbClr val="2ab5b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European Eel: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94" name="Marcador de contenido 14" descr=""/>
          <p:cNvPicPr/>
          <p:nvPr/>
        </p:nvPicPr>
        <p:blipFill>
          <a:blip r:embed="rId1"/>
          <a:srcRect l="0" t="-35640" r="0" b="-35640"/>
          <a:stretch/>
        </p:blipFill>
        <p:spPr>
          <a:xfrm>
            <a:off x="4645080" y="1449720"/>
            <a:ext cx="4041360" cy="4586040"/>
          </a:xfrm>
          <a:prstGeom prst="rect">
            <a:avLst/>
          </a:prstGeom>
          <a:ln>
            <a:noFill/>
          </a:ln>
        </p:spPr>
      </p:pic>
      <p:pic>
        <p:nvPicPr>
          <p:cNvPr id="95" name="Marcador de contenido 13" descr=""/>
          <p:cNvPicPr/>
          <p:nvPr/>
        </p:nvPicPr>
        <p:blipFill>
          <a:blip r:embed="rId2"/>
          <a:srcRect l="0" t="-22928" r="0" b="-22928"/>
          <a:stretch/>
        </p:blipFill>
        <p:spPr>
          <a:xfrm>
            <a:off x="457200" y="1775520"/>
            <a:ext cx="4039920" cy="3951000"/>
          </a:xfrm>
          <a:prstGeom prst="rect">
            <a:avLst/>
          </a:prstGeom>
          <a:ln>
            <a:noFill/>
          </a:ln>
        </p:spPr>
      </p:pic>
      <p:sp>
        <p:nvSpPr>
          <p:cNvPr id="96" name="CustomShape 3"/>
          <p:cNvSpPr/>
          <p:nvPr/>
        </p:nvSpPr>
        <p:spPr>
          <a:xfrm>
            <a:off x="1015920" y="6036120"/>
            <a:ext cx="5850360" cy="22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s-ES" sz="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http://www.mediterranea.org/cae/divulgac/peces/fartet.htm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CustomShape 4"/>
          <p:cNvSpPr/>
          <p:nvPr/>
        </p:nvSpPr>
        <p:spPr>
          <a:xfrm>
            <a:off x="5413320" y="6036120"/>
            <a:ext cx="2345040" cy="22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s-ES" sz="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https://es.wikipedia.org/wiki/Anguilla_anguilla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6000" spc="-1" strike="noStrike">
                <a:solidFill>
                  <a:srgbClr val="2ab5b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Flora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flora of the Albufera can be separated in three groups: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</a:t>
            </a:r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Coastal dunes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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here we can highlight typical species like European beachgrass and Morning Glory.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</a:t>
            </a:r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Salt marshes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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here we can find plants adapted to the salt, for exemple, the small cordgrass.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</a:t>
            </a:r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Schrubland and Mediterranian forest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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this is formed by trees and bushes like the Pine tree and Rosemary.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604800" y="7304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en-US" sz="3000" spc="-1" strike="noStrike">
                <a:solidFill>
                  <a:srgbClr val="2ab5b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European beachgrass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5397840" y="73044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en-US" sz="3050" spc="-1" strike="noStrike">
                <a:solidFill>
                  <a:srgbClr val="2ab5b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Small cordgrass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02" name="Marcador de contenido 12" descr=""/>
          <p:cNvPicPr/>
          <p:nvPr/>
        </p:nvPicPr>
        <p:blipFill>
          <a:blip r:embed="rId1"/>
          <a:srcRect l="-11614" t="0" r="-11614" b="0"/>
          <a:stretch/>
        </p:blipFill>
        <p:spPr>
          <a:xfrm>
            <a:off x="4645080" y="1752480"/>
            <a:ext cx="4041360" cy="4373280"/>
          </a:xfrm>
          <a:prstGeom prst="rect">
            <a:avLst/>
          </a:prstGeom>
          <a:ln>
            <a:noFill/>
          </a:ln>
        </p:spPr>
      </p:pic>
      <p:pic>
        <p:nvPicPr>
          <p:cNvPr id="103" name="Marcador de contenido 14" descr=""/>
          <p:cNvPicPr/>
          <p:nvPr/>
        </p:nvPicPr>
        <p:blipFill>
          <a:blip r:embed="rId2"/>
          <a:srcRect l="0" t="-23204" r="0" b="-23204"/>
          <a:stretch/>
        </p:blipFill>
        <p:spPr>
          <a:xfrm>
            <a:off x="457200" y="1111680"/>
            <a:ext cx="4039920" cy="3951000"/>
          </a:xfrm>
          <a:prstGeom prst="rect">
            <a:avLst/>
          </a:prstGeom>
          <a:ln>
            <a:noFill/>
          </a:ln>
        </p:spPr>
      </p:pic>
      <p:sp>
        <p:nvSpPr>
          <p:cNvPr id="104" name="CustomShape 3"/>
          <p:cNvSpPr/>
          <p:nvPr/>
        </p:nvSpPr>
        <p:spPr>
          <a:xfrm>
            <a:off x="987120" y="6218640"/>
            <a:ext cx="403992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s-ES" sz="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https://www.fws.gov/refuge/Humboldt_Bay/wildlife_and_habitat/InvasiveSpeciesManagement.html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CustomShape 4"/>
          <p:cNvSpPr/>
          <p:nvPr/>
        </p:nvSpPr>
        <p:spPr>
          <a:xfrm>
            <a:off x="5397840" y="6403320"/>
            <a:ext cx="4571640" cy="22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s-ES" sz="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http://gallery.nen.gov.uk/asset668650_1445-.html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1850760" y="75312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en-US" sz="3050" spc="-1" strike="noStrike">
                <a:solidFill>
                  <a:srgbClr val="2ab5b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Pine tree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07" name="Marcador de contenido 6" descr=""/>
          <p:cNvPicPr/>
          <p:nvPr/>
        </p:nvPicPr>
        <p:blipFill>
          <a:blip r:embed="rId1"/>
          <a:srcRect l="-20880" t="0" r="-20880" b="0"/>
          <a:stretch/>
        </p:blipFill>
        <p:spPr>
          <a:xfrm>
            <a:off x="457200" y="1854360"/>
            <a:ext cx="4039920" cy="4271760"/>
          </a:xfrm>
          <a:prstGeom prst="rect">
            <a:avLst/>
          </a:prstGeom>
          <a:ln>
            <a:noFill/>
          </a:ln>
        </p:spPr>
      </p:pic>
      <p:sp>
        <p:nvSpPr>
          <p:cNvPr id="108" name="TextShape 2"/>
          <p:cNvSpPr txBox="1"/>
          <p:nvPr/>
        </p:nvSpPr>
        <p:spPr>
          <a:xfrm>
            <a:off x="5891040" y="75312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en-US" sz="3050" spc="-1" strike="noStrike">
                <a:solidFill>
                  <a:srgbClr val="2ab5b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Rosemary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09" name="Marcador de contenido 7" descr=""/>
          <p:cNvPicPr/>
          <p:nvPr/>
        </p:nvPicPr>
        <p:blipFill>
          <a:blip r:embed="rId2"/>
          <a:srcRect l="-13066" t="0" r="-13066" b="0"/>
          <a:stretch/>
        </p:blipFill>
        <p:spPr>
          <a:xfrm>
            <a:off x="4645080" y="1854360"/>
            <a:ext cx="4041360" cy="42717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Application>LibreOffice/5.2.1.2$Windows_x86 LibreOffice_project/31dd62db80d4e60af04904455ec9c9219178d620</Application>
  <Words>265</Words>
  <Paragraphs>31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2016-11-17T16:50:52Z</dcterms:created>
  <dc:creator>Miguel Ángel Querecuto González</dc:creator>
  <dc:description/>
  <dc:language>es-ES</dc:language>
  <cp:lastModifiedBy/>
  <dcterms:modified xsi:type="dcterms:W3CDTF">2017-01-10T09:15:20Z</dcterms:modified>
  <cp:revision>4</cp:revision>
  <dc:subject/>
  <dc:title>THE ALBUFERA LAKE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Presentación en pantalla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7</vt:i4>
  </property>
</Properties>
</file>