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484789" y="1206500"/>
            <a:ext cx="5465911" cy="72771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556500" y="2933700"/>
            <a:ext cx="3987346" cy="5308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Westerwald - forest in our region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787399" y="469196"/>
            <a:ext cx="11430001" cy="1270001"/>
          </a:xfrm>
          <a:prstGeom prst="rect">
            <a:avLst/>
          </a:prstGeom>
        </p:spPr>
        <p:txBody>
          <a:bodyPr/>
          <a:lstStyle/>
          <a:p>
            <a:pPr/>
            <a:r>
              <a:t>Spruce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787400" y="1995206"/>
            <a:ext cx="11430000" cy="7453600"/>
          </a:xfrm>
          <a:prstGeom prst="rect">
            <a:avLst/>
          </a:prstGeom>
        </p:spPr>
        <p:txBody>
          <a:bodyPr/>
          <a:lstStyle/>
          <a:p>
            <a:pPr marL="437444" indent="-437444" algn="l">
              <a:buSzPct val="100000"/>
              <a:buChar char="•"/>
            </a:pPr>
            <a:r>
              <a:t>Spruce trees have needles instead of leaves.</a:t>
            </a:r>
          </a:p>
          <a:p>
            <a:pPr marL="437444" indent="-437444" algn="l">
              <a:buSzPct val="100000"/>
              <a:buChar char="•"/>
            </a:pPr>
            <a:r>
              <a:t>They produce cones.</a:t>
            </a:r>
          </a:p>
          <a:p>
            <a:pPr marL="437444" indent="-437444" algn="l">
              <a:buSzPct val="100000"/>
              <a:buChar char="•"/>
            </a:pPr>
            <a:r>
              <a:t>Lots of people use spruce trees as Christmas trees.</a:t>
            </a:r>
          </a:p>
          <a:p>
            <a:pPr marL="437444" indent="-437444" algn="l">
              <a:buSzPct val="100000"/>
              <a:buChar char="•"/>
            </a:pPr>
            <a:r>
              <a:t>Squirrels can often be found in spruce trees.</a:t>
            </a:r>
          </a:p>
        </p:txBody>
      </p:sp>
      <p:pic>
        <p:nvPicPr>
          <p:cNvPr id="160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5645" y="4754233"/>
            <a:ext cx="3587205" cy="4460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Pine</a:t>
            </a:r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9112" y="933825"/>
            <a:ext cx="4406576" cy="6057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787399" y="591915"/>
            <a:ext cx="11430001" cy="1270001"/>
          </a:xfrm>
          <a:prstGeom prst="rect">
            <a:avLst/>
          </a:prstGeom>
        </p:spPr>
        <p:txBody>
          <a:bodyPr/>
          <a:lstStyle/>
          <a:p>
            <a:pPr/>
            <a:r>
              <a:t>Pine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787400" y="1995206"/>
            <a:ext cx="11430000" cy="7453600"/>
          </a:xfrm>
          <a:prstGeom prst="rect">
            <a:avLst/>
          </a:prstGeom>
        </p:spPr>
        <p:txBody>
          <a:bodyPr/>
          <a:lstStyle/>
          <a:p>
            <a:pPr marL="437444" indent="-437444" algn="l">
              <a:buSzPct val="100000"/>
              <a:buChar char="•"/>
            </a:pPr>
            <a:r>
              <a:t>Pine trees live for a very long time.</a:t>
            </a:r>
          </a:p>
          <a:p>
            <a:pPr marL="437444" indent="-437444" algn="l">
              <a:buSzPct val="100000"/>
              <a:buChar char="•"/>
            </a:pPr>
            <a:r>
              <a:t>Cones also grow on pine trees.</a:t>
            </a:r>
          </a:p>
          <a:p>
            <a:pPr marL="437444" indent="-437444" algn="l">
              <a:buSzPct val="100000"/>
              <a:buChar char="•"/>
            </a:pPr>
            <a:r>
              <a:t>They have needles instead of leaves, like spruce trees.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Larch</a:t>
            </a:r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5605" y="943983"/>
            <a:ext cx="4533589" cy="6036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787400" y="423175"/>
            <a:ext cx="11430000" cy="1270001"/>
          </a:xfrm>
          <a:prstGeom prst="rect">
            <a:avLst/>
          </a:prstGeom>
        </p:spPr>
        <p:txBody>
          <a:bodyPr/>
          <a:lstStyle/>
          <a:p>
            <a:pPr/>
            <a:r>
              <a:t>Larch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787400" y="1826459"/>
            <a:ext cx="11430000" cy="7254177"/>
          </a:xfrm>
          <a:prstGeom prst="rect">
            <a:avLst/>
          </a:prstGeom>
        </p:spPr>
        <p:txBody>
          <a:bodyPr/>
          <a:lstStyle/>
          <a:p>
            <a:pPr marL="437444" indent="-437444" algn="l">
              <a:buSzPct val="100000"/>
              <a:buChar char="•"/>
            </a:pPr>
            <a:r>
              <a:t>Larch trees also have needles and no leaves.</a:t>
            </a:r>
          </a:p>
          <a:p>
            <a:pPr marL="437444" indent="-437444" algn="l">
              <a:buSzPct val="100000"/>
              <a:buChar char="•"/>
            </a:pPr>
            <a:r>
              <a:t>In Autumn, the needles turn orange and in Winter they fall off.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910120" y="484537"/>
            <a:ext cx="11430001" cy="1270001"/>
          </a:xfrm>
          <a:prstGeom prst="rect">
            <a:avLst/>
          </a:prstGeom>
        </p:spPr>
        <p:txBody>
          <a:bodyPr/>
          <a:lstStyle/>
          <a:p>
            <a:pPr/>
            <a:r>
              <a:t>Forests in our region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787400" y="2041226"/>
            <a:ext cx="11430000" cy="7407579"/>
          </a:xfrm>
          <a:prstGeom prst="rect">
            <a:avLst/>
          </a:prstGeom>
        </p:spPr>
        <p:txBody>
          <a:bodyPr/>
          <a:lstStyle/>
          <a:p>
            <a:pPr marL="437444" indent="-437444" algn="l">
              <a:buSzPct val="100000"/>
              <a:buChar char="•"/>
            </a:pPr>
            <a:r>
              <a:t>Our forest is called the Westerwald. It is in Rhineland Palatinate.</a:t>
            </a:r>
          </a:p>
          <a:p>
            <a:pPr marL="437444" indent="-437444" algn="l">
              <a:buSzPct val="100000"/>
              <a:buChar char="•"/>
            </a:pPr>
            <a:r>
              <a:t>It is a mixed forest.</a:t>
            </a:r>
          </a:p>
          <a:p>
            <a:pPr marL="437444" indent="-437444" algn="l">
              <a:buSzPct val="100000"/>
              <a:buChar char="•"/>
            </a:pPr>
            <a:r>
              <a:t>This means there are trees with leaves and trees with needles.</a:t>
            </a:r>
          </a:p>
        </p:txBody>
      </p:sp>
      <p:pic>
        <p:nvPicPr>
          <p:cNvPr id="124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8284" y="5547827"/>
            <a:ext cx="40640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0208" y="5580303"/>
            <a:ext cx="4479251" cy="2983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787400" y="438517"/>
            <a:ext cx="11430000" cy="1270001"/>
          </a:xfrm>
          <a:prstGeom prst="rect">
            <a:avLst/>
          </a:prstGeom>
        </p:spPr>
        <p:txBody>
          <a:bodyPr/>
          <a:lstStyle/>
          <a:p>
            <a:pPr/>
            <a:r>
              <a:t>Trees in Germany</a:t>
            </a:r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649338" y="2010545"/>
            <a:ext cx="11430000" cy="1041401"/>
          </a:xfrm>
          <a:prstGeom prst="rect">
            <a:avLst/>
          </a:prstGeom>
        </p:spPr>
        <p:txBody>
          <a:bodyPr/>
          <a:lstStyle>
            <a:lvl1pPr defTabSz="554990">
              <a:defRPr sz="3800"/>
            </a:lvl1pPr>
          </a:lstStyle>
          <a:p>
            <a:pPr/>
            <a:r>
              <a:t>The most common trees with leaves are oak and beech.</a:t>
            </a:r>
          </a:p>
        </p:txBody>
      </p:sp>
      <p:pic>
        <p:nvPicPr>
          <p:cNvPr id="129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0230" y="3962464"/>
            <a:ext cx="5560666" cy="417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04D58C-927F-488F-A1BB-7BABF56A844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7197" y="3002144"/>
            <a:ext cx="4857050" cy="6091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Oak</a:t>
            </a:r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4" name="0904D58C-927F-488F-A1BB-7BABF56A844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3875" y="916829"/>
            <a:ext cx="4857050" cy="6091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787400" y="745321"/>
            <a:ext cx="11430000" cy="1116599"/>
          </a:xfrm>
          <a:prstGeom prst="rect">
            <a:avLst/>
          </a:prstGeom>
        </p:spPr>
        <p:txBody>
          <a:bodyPr/>
          <a:lstStyle>
            <a:lvl1pPr defTabSz="525779">
              <a:defRPr sz="7019">
                <a:effectLst>
                  <a:outerShdw sx="100000" sy="100000" kx="0" ky="0" algn="b" rotWithShape="0" blurRad="57150" dist="11430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Oak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787400" y="1749763"/>
            <a:ext cx="11430000" cy="7407579"/>
          </a:xfrm>
          <a:prstGeom prst="rect">
            <a:avLst/>
          </a:prstGeom>
        </p:spPr>
        <p:txBody>
          <a:bodyPr/>
          <a:lstStyle/>
          <a:p>
            <a:pPr marL="437444" indent="-437444" algn="l">
              <a:buSzPct val="100000"/>
              <a:buChar char="•"/>
            </a:pPr>
            <a:r>
              <a:t>Acorns grow on oak trees.</a:t>
            </a:r>
          </a:p>
          <a:p>
            <a:pPr marL="437444" indent="-437444" algn="l">
              <a:buSzPct val="100000"/>
              <a:buChar char="•"/>
            </a:pPr>
            <a:r>
              <a:t>They are often found in the forest in our region.</a:t>
            </a:r>
          </a:p>
          <a:p>
            <a:pPr marL="437444" indent="-437444" algn="l">
              <a:buSzPct val="100000"/>
              <a:buChar char="•"/>
            </a:pPr>
            <a:r>
              <a:t>Oak trees lose their leaves in Autumn.</a:t>
            </a:r>
          </a:p>
        </p:txBody>
      </p:sp>
      <p:pic>
        <p:nvPicPr>
          <p:cNvPr id="138" name="68BC1151-0477-4D74-9704-700D0F3C825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4499" y="4816132"/>
            <a:ext cx="4398540" cy="3298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E46BCFE9-C416-44C2-BE26-D6385B95B54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7880" y="4811254"/>
            <a:ext cx="4982454" cy="3308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Beech</a:t>
            </a:r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4738" y="1249153"/>
            <a:ext cx="7235324" cy="5426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787400" y="453856"/>
            <a:ext cx="11430000" cy="1270001"/>
          </a:xfrm>
          <a:prstGeom prst="rect">
            <a:avLst/>
          </a:prstGeom>
        </p:spPr>
        <p:txBody>
          <a:bodyPr/>
          <a:lstStyle/>
          <a:p>
            <a:pPr/>
            <a:r>
              <a:t>Beech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787400" y="1811122"/>
            <a:ext cx="11430000" cy="7637683"/>
          </a:xfrm>
          <a:prstGeom prst="rect">
            <a:avLst/>
          </a:prstGeom>
        </p:spPr>
        <p:txBody>
          <a:bodyPr/>
          <a:lstStyle/>
          <a:p>
            <a:pPr marL="437444" indent="-437444" algn="l">
              <a:buSzPct val="100000"/>
              <a:buChar char="•"/>
            </a:pPr>
            <a:r>
              <a:t>Beech trees grow very high branches.</a:t>
            </a:r>
          </a:p>
          <a:p>
            <a:pPr marL="437444" indent="-437444" algn="l">
              <a:buSzPct val="100000"/>
              <a:buChar char="•"/>
            </a:pPr>
            <a:r>
              <a:t>Lots of people use beech wood to burn on the fire.</a:t>
            </a:r>
          </a:p>
          <a:p>
            <a:pPr marL="437444" indent="-437444" algn="l">
              <a:buSzPct val="100000"/>
              <a:buChar char="•"/>
            </a:pPr>
            <a:r>
              <a:t>The beech tree is the most common tree with leaves in Germany.</a:t>
            </a:r>
          </a:p>
          <a:p>
            <a:pPr marL="437444" indent="-437444" algn="l">
              <a:buSzPct val="100000"/>
              <a:buChar char="•"/>
            </a:pPr>
            <a:r>
              <a:t>15% of trees in German forests are beech trees.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787399" y="591916"/>
            <a:ext cx="11430001" cy="1270001"/>
          </a:xfrm>
          <a:prstGeom prst="rect">
            <a:avLst/>
          </a:prstGeom>
        </p:spPr>
        <p:txBody>
          <a:bodyPr/>
          <a:lstStyle/>
          <a:p>
            <a:pPr/>
            <a:r>
              <a:t>Trees in Germany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787400" y="1979870"/>
            <a:ext cx="11430000" cy="7468940"/>
          </a:xfrm>
          <a:prstGeom prst="rect">
            <a:avLst/>
          </a:prstGeom>
        </p:spPr>
        <p:txBody>
          <a:bodyPr/>
          <a:lstStyle/>
          <a:p>
            <a:pPr/>
            <a:r>
              <a:t>The most common trees with needles are Spruce, Pine and Larch.</a:t>
            </a:r>
          </a:p>
        </p:txBody>
      </p:sp>
      <p:pic>
        <p:nvPicPr>
          <p:cNvPr id="150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161" y="3774688"/>
            <a:ext cx="3645870" cy="5046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5885" y="3814600"/>
            <a:ext cx="3613030" cy="4966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95769" y="3864583"/>
            <a:ext cx="3654606" cy="4866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Spruce</a:t>
            </a:r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6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2868" y="1028791"/>
            <a:ext cx="4239064" cy="5867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