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7" r:id="rId12"/>
    <p:sldId id="266" r:id="rId1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92" autoAdjust="0"/>
  </p:normalViewPr>
  <p:slideViewPr>
    <p:cSldViewPr snapToGrid="0">
      <p:cViewPr varScale="1">
        <p:scale>
          <a:sx n="104" d="100"/>
          <a:sy n="104" d="100"/>
        </p:scale>
        <p:origin x="144"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06723048-2B3F-4C1B-A5B3-AD2CFF374051}" type="datetimeFigureOut">
              <a:rPr lang="el-GR" smtClean="0"/>
              <a:t>13/3/2016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34AFB05-307A-4E30-904E-6F5FF7196445}" type="slidenum">
              <a:rPr lang="el-GR" smtClean="0"/>
              <a:t>‹#›</a:t>
            </a:fld>
            <a:endParaRPr lang="el-GR"/>
          </a:p>
        </p:txBody>
      </p:sp>
    </p:spTree>
    <p:extLst>
      <p:ext uri="{BB962C8B-B14F-4D97-AF65-F5344CB8AC3E}">
        <p14:creationId xmlns:p14="http://schemas.microsoft.com/office/powerpoint/2010/main" val="1590142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6723048-2B3F-4C1B-A5B3-AD2CFF374051}" type="datetimeFigureOut">
              <a:rPr lang="el-GR" smtClean="0"/>
              <a:t>13/3/2016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34AFB05-307A-4E30-904E-6F5FF7196445}" type="slidenum">
              <a:rPr lang="el-GR" smtClean="0"/>
              <a:t>‹#›</a:t>
            </a:fld>
            <a:endParaRPr lang="el-GR"/>
          </a:p>
        </p:txBody>
      </p:sp>
    </p:spTree>
    <p:extLst>
      <p:ext uri="{BB962C8B-B14F-4D97-AF65-F5344CB8AC3E}">
        <p14:creationId xmlns:p14="http://schemas.microsoft.com/office/powerpoint/2010/main" val="2025767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6723048-2B3F-4C1B-A5B3-AD2CFF374051}" type="datetimeFigureOut">
              <a:rPr lang="el-GR" smtClean="0"/>
              <a:t>13/3/2016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34AFB05-307A-4E30-904E-6F5FF7196445}" type="slidenum">
              <a:rPr lang="el-GR" smtClean="0"/>
              <a:t>‹#›</a:t>
            </a:fld>
            <a:endParaRPr lang="el-GR"/>
          </a:p>
        </p:txBody>
      </p:sp>
    </p:spTree>
    <p:extLst>
      <p:ext uri="{BB962C8B-B14F-4D97-AF65-F5344CB8AC3E}">
        <p14:creationId xmlns:p14="http://schemas.microsoft.com/office/powerpoint/2010/main" val="748522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6723048-2B3F-4C1B-A5B3-AD2CFF374051}" type="datetimeFigureOut">
              <a:rPr lang="el-GR" smtClean="0"/>
              <a:t>13/3/2016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34AFB05-307A-4E30-904E-6F5FF7196445}" type="slidenum">
              <a:rPr lang="el-GR" smtClean="0"/>
              <a:t>‹#›</a:t>
            </a:fld>
            <a:endParaRPr lang="el-GR"/>
          </a:p>
        </p:txBody>
      </p:sp>
    </p:spTree>
    <p:extLst>
      <p:ext uri="{BB962C8B-B14F-4D97-AF65-F5344CB8AC3E}">
        <p14:creationId xmlns:p14="http://schemas.microsoft.com/office/powerpoint/2010/main" val="3823355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06723048-2B3F-4C1B-A5B3-AD2CFF374051}" type="datetimeFigureOut">
              <a:rPr lang="el-GR" smtClean="0"/>
              <a:t>13/3/2016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34AFB05-307A-4E30-904E-6F5FF7196445}" type="slidenum">
              <a:rPr lang="el-GR" smtClean="0"/>
              <a:t>‹#›</a:t>
            </a:fld>
            <a:endParaRPr lang="el-GR"/>
          </a:p>
        </p:txBody>
      </p:sp>
    </p:spTree>
    <p:extLst>
      <p:ext uri="{BB962C8B-B14F-4D97-AF65-F5344CB8AC3E}">
        <p14:creationId xmlns:p14="http://schemas.microsoft.com/office/powerpoint/2010/main" val="747696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06723048-2B3F-4C1B-A5B3-AD2CFF374051}" type="datetimeFigureOut">
              <a:rPr lang="el-GR" smtClean="0"/>
              <a:t>13/3/2016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34AFB05-307A-4E30-904E-6F5FF7196445}" type="slidenum">
              <a:rPr lang="el-GR" smtClean="0"/>
              <a:t>‹#›</a:t>
            </a:fld>
            <a:endParaRPr lang="el-GR"/>
          </a:p>
        </p:txBody>
      </p:sp>
    </p:spTree>
    <p:extLst>
      <p:ext uri="{BB962C8B-B14F-4D97-AF65-F5344CB8AC3E}">
        <p14:creationId xmlns:p14="http://schemas.microsoft.com/office/powerpoint/2010/main" val="3173861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06723048-2B3F-4C1B-A5B3-AD2CFF374051}" type="datetimeFigureOut">
              <a:rPr lang="el-GR" smtClean="0"/>
              <a:t>13/3/2016</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A34AFB05-307A-4E30-904E-6F5FF7196445}" type="slidenum">
              <a:rPr lang="el-GR" smtClean="0"/>
              <a:t>‹#›</a:t>
            </a:fld>
            <a:endParaRPr lang="el-GR"/>
          </a:p>
        </p:txBody>
      </p:sp>
    </p:spTree>
    <p:extLst>
      <p:ext uri="{BB962C8B-B14F-4D97-AF65-F5344CB8AC3E}">
        <p14:creationId xmlns:p14="http://schemas.microsoft.com/office/powerpoint/2010/main" val="3580538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6723048-2B3F-4C1B-A5B3-AD2CFF374051}" type="datetimeFigureOut">
              <a:rPr lang="el-GR" smtClean="0"/>
              <a:t>13/3/2016</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A34AFB05-307A-4E30-904E-6F5FF7196445}" type="slidenum">
              <a:rPr lang="el-GR" smtClean="0"/>
              <a:t>‹#›</a:t>
            </a:fld>
            <a:endParaRPr lang="el-GR"/>
          </a:p>
        </p:txBody>
      </p:sp>
    </p:spTree>
    <p:extLst>
      <p:ext uri="{BB962C8B-B14F-4D97-AF65-F5344CB8AC3E}">
        <p14:creationId xmlns:p14="http://schemas.microsoft.com/office/powerpoint/2010/main" val="4220953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6723048-2B3F-4C1B-A5B3-AD2CFF374051}" type="datetimeFigureOut">
              <a:rPr lang="el-GR" smtClean="0"/>
              <a:t>13/3/2016</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A34AFB05-307A-4E30-904E-6F5FF7196445}" type="slidenum">
              <a:rPr lang="el-GR" smtClean="0"/>
              <a:t>‹#›</a:t>
            </a:fld>
            <a:endParaRPr lang="el-GR"/>
          </a:p>
        </p:txBody>
      </p:sp>
    </p:spTree>
    <p:extLst>
      <p:ext uri="{BB962C8B-B14F-4D97-AF65-F5344CB8AC3E}">
        <p14:creationId xmlns:p14="http://schemas.microsoft.com/office/powerpoint/2010/main" val="562150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6723048-2B3F-4C1B-A5B3-AD2CFF374051}" type="datetimeFigureOut">
              <a:rPr lang="el-GR" smtClean="0"/>
              <a:t>13/3/2016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34AFB05-307A-4E30-904E-6F5FF7196445}" type="slidenum">
              <a:rPr lang="el-GR" smtClean="0"/>
              <a:t>‹#›</a:t>
            </a:fld>
            <a:endParaRPr lang="el-GR"/>
          </a:p>
        </p:txBody>
      </p:sp>
    </p:spTree>
    <p:extLst>
      <p:ext uri="{BB962C8B-B14F-4D97-AF65-F5344CB8AC3E}">
        <p14:creationId xmlns:p14="http://schemas.microsoft.com/office/powerpoint/2010/main" val="3075185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6723048-2B3F-4C1B-A5B3-AD2CFF374051}" type="datetimeFigureOut">
              <a:rPr lang="el-GR" smtClean="0"/>
              <a:t>13/3/2016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34AFB05-307A-4E30-904E-6F5FF7196445}" type="slidenum">
              <a:rPr lang="el-GR" smtClean="0"/>
              <a:t>‹#›</a:t>
            </a:fld>
            <a:endParaRPr lang="el-GR"/>
          </a:p>
        </p:txBody>
      </p:sp>
    </p:spTree>
    <p:extLst>
      <p:ext uri="{BB962C8B-B14F-4D97-AF65-F5344CB8AC3E}">
        <p14:creationId xmlns:p14="http://schemas.microsoft.com/office/powerpoint/2010/main" val="2732659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723048-2B3F-4C1B-A5B3-AD2CFF374051}" type="datetimeFigureOut">
              <a:rPr lang="el-GR" smtClean="0"/>
              <a:t>13/3/2016</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4AFB05-307A-4E30-904E-6F5FF7196445}" type="slidenum">
              <a:rPr lang="el-GR" smtClean="0"/>
              <a:t>‹#›</a:t>
            </a:fld>
            <a:endParaRPr lang="el-GR"/>
          </a:p>
        </p:txBody>
      </p:sp>
    </p:spTree>
    <p:extLst>
      <p:ext uri="{BB962C8B-B14F-4D97-AF65-F5344CB8AC3E}">
        <p14:creationId xmlns:p14="http://schemas.microsoft.com/office/powerpoint/2010/main" val="1950395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image" Target="../media/image24.jpg"/><Relationship Id="rId1" Type="http://schemas.openxmlformats.org/officeDocument/2006/relationships/slideLayout" Target="../slideLayouts/slideLayout7.xml"/><Relationship Id="rId5" Type="http://schemas.openxmlformats.org/officeDocument/2006/relationships/image" Target="../media/image27.jpg"/><Relationship Id="rId4" Type="http://schemas.openxmlformats.org/officeDocument/2006/relationships/image" Target="../media/image26.jpg"/></Relationships>
</file>

<file path=ppt/slides/_rels/slide12.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hyperlink" Target="https://www.youtube.com/watch?v=pSujHbm-rG8"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 Id="rId4" Type="http://schemas.openxmlformats.org/officeDocument/2006/relationships/image" Target="../media/image12.jpg"/></Relationships>
</file>

<file path=ppt/slides/_rels/slide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7.xml"/><Relationship Id="rId4" Type="http://schemas.openxmlformats.org/officeDocument/2006/relationships/image" Target="../media/image17.jpg"/></Relationships>
</file>

<file path=ppt/slides/_rels/slide7.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lgConfetti">
          <a:fgClr>
            <a:schemeClr val="accent1"/>
          </a:fgClr>
          <a:bgClr>
            <a:schemeClr val="bg1"/>
          </a:bgClr>
        </a:patt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n-GB" dirty="0" smtClean="0">
                <a:solidFill>
                  <a:srgbClr val="FFFF00"/>
                </a:solidFill>
              </a:rPr>
              <a:t>Greek </a:t>
            </a:r>
            <a:r>
              <a:rPr lang="en-GB" dirty="0" err="1" smtClean="0">
                <a:solidFill>
                  <a:srgbClr val="FF0000"/>
                </a:solidFill>
              </a:rPr>
              <a:t>Carnaval</a:t>
            </a:r>
            <a:endParaRPr lang="el-GR" dirty="0">
              <a:solidFill>
                <a:srgbClr val="FF0000"/>
              </a:solidFill>
            </a:endParaRPr>
          </a:p>
        </p:txBody>
      </p:sp>
      <p:sp>
        <p:nvSpPr>
          <p:cNvPr id="3" name="Υπότιτλος 2"/>
          <p:cNvSpPr>
            <a:spLocks noGrp="1"/>
          </p:cNvSpPr>
          <p:nvPr>
            <p:ph type="subTitle" idx="1"/>
          </p:nvPr>
        </p:nvSpPr>
        <p:spPr/>
        <p:txBody>
          <a:bodyPr/>
          <a:lstStyle/>
          <a:p>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596740">
            <a:off x="1076540" y="1165267"/>
            <a:ext cx="2600325" cy="1762125"/>
          </a:xfrm>
          <a:prstGeom prst="rect">
            <a:avLst/>
          </a:prstGeom>
        </p:spPr>
      </p:pic>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839059">
            <a:off x="9524542" y="2182973"/>
            <a:ext cx="1847850" cy="2466975"/>
          </a:xfrm>
          <a:prstGeom prst="rect">
            <a:avLst/>
          </a:prstGeom>
        </p:spPr>
      </p:pic>
      <p:pic>
        <p:nvPicPr>
          <p:cNvPr id="6" name="Εικόνα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9612056">
            <a:off x="1202599" y="4391025"/>
            <a:ext cx="2419350" cy="1860777"/>
          </a:xfrm>
          <a:prstGeom prst="rect">
            <a:avLst/>
          </a:prstGeom>
        </p:spPr>
      </p:pic>
      <p:pic>
        <p:nvPicPr>
          <p:cNvPr id="7" name="Εικόνα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423041">
            <a:off x="7423168" y="5048309"/>
            <a:ext cx="1656695" cy="1324496"/>
          </a:xfrm>
          <a:prstGeom prst="rect">
            <a:avLst/>
          </a:prstGeom>
        </p:spPr>
      </p:pic>
      <p:pic>
        <p:nvPicPr>
          <p:cNvPr id="8" name="Εικόνα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46556" y="195864"/>
            <a:ext cx="2219325" cy="2381250"/>
          </a:xfrm>
          <a:prstGeom prst="rect">
            <a:avLst/>
          </a:prstGeom>
        </p:spPr>
      </p:pic>
    </p:spTree>
    <p:extLst>
      <p:ext uri="{BB962C8B-B14F-4D97-AF65-F5344CB8AC3E}">
        <p14:creationId xmlns:p14="http://schemas.microsoft.com/office/powerpoint/2010/main" val="398120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70">
          <a:fgClr>
            <a:srgbClr val="FFC000"/>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868218" y="424873"/>
            <a:ext cx="10510982" cy="707886"/>
          </a:xfrm>
          <a:prstGeom prst="rect">
            <a:avLst/>
          </a:prstGeom>
          <a:noFill/>
        </p:spPr>
        <p:txBody>
          <a:bodyPr wrap="square" rtlCol="0">
            <a:spAutoFit/>
          </a:bodyPr>
          <a:lstStyle/>
          <a:p>
            <a:r>
              <a:rPr lang="en-GB" sz="2000" dirty="0" smtClean="0">
                <a:latin typeface="Comic Sans MS" panose="030F0702030302020204" pitchFamily="66" charset="0"/>
              </a:rPr>
              <a:t>This Monday (The Clean Monday is called in Greece) begins the Lent (40 days to Easter). Mrs Lent, in our local tradition  is presented like this:</a:t>
            </a:r>
            <a:endParaRPr lang="el-GR" sz="2000" dirty="0">
              <a:latin typeface="Comic Sans MS" panose="030F0702030302020204" pitchFamily="66" charset="0"/>
            </a:endParaRPr>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295" y="1305214"/>
            <a:ext cx="3614904" cy="4904509"/>
          </a:xfrm>
          <a:prstGeom prst="rect">
            <a:avLst/>
          </a:prstGeom>
        </p:spPr>
      </p:pic>
      <p:sp>
        <p:nvSpPr>
          <p:cNvPr id="4" name="TextBox 3"/>
          <p:cNvSpPr txBox="1"/>
          <p:nvPr/>
        </p:nvSpPr>
        <p:spPr>
          <a:xfrm>
            <a:off x="4017673" y="2718377"/>
            <a:ext cx="3168218" cy="2893100"/>
          </a:xfrm>
          <a:prstGeom prst="rect">
            <a:avLst/>
          </a:prstGeom>
          <a:noFill/>
        </p:spPr>
        <p:txBody>
          <a:bodyPr wrap="square" rtlCol="0">
            <a:spAutoFit/>
          </a:bodyPr>
          <a:lstStyle/>
          <a:p>
            <a:pPr algn="just"/>
            <a:r>
              <a:rPr lang="en-GB" sz="1600" dirty="0" smtClean="0">
                <a:latin typeface="Comic Sans MS" panose="030F0702030302020204" pitchFamily="66" charset="0"/>
              </a:rPr>
              <a:t>A woman with 7 legs (seven weeks till Easter). Every Friday we fold a leg. Her hands are crossed because she is praying. She has no mouth because she must not eat food that comes from animals so her body will be clean to get the Holy Communion. She has no ears in order not to hear bad words!</a:t>
            </a:r>
            <a:endParaRPr lang="el-GR" sz="1600" dirty="0">
              <a:latin typeface="Comic Sans MS" panose="030F0702030302020204" pitchFamily="66" charset="0"/>
            </a:endParaRPr>
          </a:p>
        </p:txBody>
      </p:sp>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4436" y="1682748"/>
            <a:ext cx="3879273" cy="5022851"/>
          </a:xfrm>
          <a:prstGeom prst="rect">
            <a:avLst/>
          </a:prstGeom>
        </p:spPr>
      </p:pic>
    </p:spTree>
    <p:extLst>
      <p:ext uri="{BB962C8B-B14F-4D97-AF65-F5344CB8AC3E}">
        <p14:creationId xmlns:p14="http://schemas.microsoft.com/office/powerpoint/2010/main" val="262428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30">
          <a:fgClr>
            <a:srgbClr val="FFFF00"/>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877455" y="775855"/>
            <a:ext cx="9014690" cy="1200329"/>
          </a:xfrm>
          <a:prstGeom prst="rect">
            <a:avLst/>
          </a:prstGeom>
          <a:noFill/>
        </p:spPr>
        <p:txBody>
          <a:bodyPr wrap="square" rtlCol="0">
            <a:spAutoFit/>
          </a:bodyPr>
          <a:lstStyle/>
          <a:p>
            <a:r>
              <a:rPr lang="en-GB" dirty="0" smtClean="0"/>
              <a:t>From “Clean Monday” till Easter we must not eat food that contains blood (meat, fish, </a:t>
            </a:r>
            <a:r>
              <a:rPr lang="en-GB" dirty="0" err="1" smtClean="0"/>
              <a:t>etc</a:t>
            </a:r>
            <a:r>
              <a:rPr lang="en-GB" dirty="0" smtClean="0"/>
              <a:t>) or comes from the animals (milk, butter, eggs, </a:t>
            </a:r>
            <a:r>
              <a:rPr lang="en-GB" dirty="0" err="1" smtClean="0"/>
              <a:t>etc</a:t>
            </a:r>
            <a:r>
              <a:rPr lang="en-GB" dirty="0" smtClean="0"/>
              <a:t>). The reason is that we must purify our bodies in order to have the Holy Communion before Easter. Only very religious people can follow this kind of diet (which is very healthy indeed because it is based on the Mediterranean diet).</a:t>
            </a:r>
            <a:endParaRPr lang="el-GR" dirty="0"/>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99132"/>
            <a:ext cx="2937163" cy="2457595"/>
          </a:xfrm>
          <a:prstGeom prst="rect">
            <a:avLst/>
          </a:prstGeom>
        </p:spPr>
      </p:pic>
      <p:sp>
        <p:nvSpPr>
          <p:cNvPr id="4" name="TextBox 3"/>
          <p:cNvSpPr txBox="1"/>
          <p:nvPr/>
        </p:nvSpPr>
        <p:spPr>
          <a:xfrm>
            <a:off x="7462982" y="2805133"/>
            <a:ext cx="3278909" cy="646331"/>
          </a:xfrm>
          <a:prstGeom prst="rect">
            <a:avLst/>
          </a:prstGeom>
          <a:noFill/>
        </p:spPr>
        <p:txBody>
          <a:bodyPr wrap="square" rtlCol="0">
            <a:spAutoFit/>
          </a:bodyPr>
          <a:lstStyle/>
          <a:p>
            <a:r>
              <a:rPr lang="en-GB" dirty="0" smtClean="0"/>
              <a:t>These are some of the foods that we must eat during the Lent. </a:t>
            </a:r>
            <a:endParaRPr lang="el-GR" dirty="0"/>
          </a:p>
        </p:txBody>
      </p:sp>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7825" y="4756727"/>
            <a:ext cx="2466975" cy="1847850"/>
          </a:xfrm>
          <a:prstGeom prst="rect">
            <a:avLst/>
          </a:prstGeom>
        </p:spPr>
      </p:pic>
      <p:pic>
        <p:nvPicPr>
          <p:cNvPr id="6" name="Εικόνα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58240" y="2585171"/>
            <a:ext cx="2619375" cy="1743075"/>
          </a:xfrm>
          <a:prstGeom prst="rect">
            <a:avLst/>
          </a:prstGeom>
        </p:spPr>
      </p:pic>
      <p:pic>
        <p:nvPicPr>
          <p:cNvPr id="7" name="Εικόνα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01345" y="4742078"/>
            <a:ext cx="2590800" cy="1762125"/>
          </a:xfrm>
          <a:prstGeom prst="rect">
            <a:avLst/>
          </a:prstGeom>
        </p:spPr>
      </p:pic>
    </p:spTree>
    <p:extLst>
      <p:ext uri="{BB962C8B-B14F-4D97-AF65-F5344CB8AC3E}">
        <p14:creationId xmlns:p14="http://schemas.microsoft.com/office/powerpoint/2010/main" val="8586391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narVert">
          <a:fgClr>
            <a:schemeClr val="accent1"/>
          </a:fgClr>
          <a:bgClr>
            <a:schemeClr val="bg1"/>
          </a:bgClr>
        </a:pattFill>
        <a:effectLst/>
      </p:bgPr>
    </p:bg>
    <p:spTree>
      <p:nvGrpSpPr>
        <p:cNvPr id="1" name=""/>
        <p:cNvGrpSpPr/>
        <p:nvPr/>
      </p:nvGrpSpPr>
      <p:grpSpPr>
        <a:xfrm>
          <a:off x="0" y="0"/>
          <a:ext cx="0" cy="0"/>
          <a:chOff x="0" y="0"/>
          <a:chExt cx="0" cy="0"/>
        </a:xfrm>
      </p:grpSpPr>
      <p:pic>
        <p:nvPicPr>
          <p:cNvPr id="2" name="Εικόνα 1">
            <a:hlinkClick r:id="rId2" highlightClick="1"/>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0764" y="980209"/>
            <a:ext cx="6890328" cy="3942772"/>
          </a:xfrm>
          <a:prstGeom prst="rect">
            <a:avLst/>
          </a:prstGeom>
        </p:spPr>
      </p:pic>
      <p:sp>
        <p:nvSpPr>
          <p:cNvPr id="3" name="TextBox 2"/>
          <p:cNvSpPr txBox="1"/>
          <p:nvPr/>
        </p:nvSpPr>
        <p:spPr>
          <a:xfrm>
            <a:off x="628072" y="5200073"/>
            <a:ext cx="10908146" cy="1446550"/>
          </a:xfrm>
          <a:prstGeom prst="rect">
            <a:avLst/>
          </a:prstGeom>
          <a:noFill/>
        </p:spPr>
        <p:txBody>
          <a:bodyPr wrap="square" rtlCol="0">
            <a:spAutoFit/>
          </a:bodyPr>
          <a:lstStyle/>
          <a:p>
            <a:pPr algn="ctr"/>
            <a:r>
              <a:rPr lang="en-GB" sz="4400" dirty="0" smtClean="0">
                <a:latin typeface="Comic Sans MS" panose="030F0702030302020204" pitchFamily="66" charset="0"/>
              </a:rPr>
              <a:t>Have a nice Easter!!!!!!!!!!</a:t>
            </a:r>
          </a:p>
          <a:p>
            <a:pPr algn="ctr"/>
            <a:r>
              <a:rPr lang="el-GR" sz="4400" dirty="0" smtClean="0">
                <a:latin typeface="Comic Sans MS" panose="030F0702030302020204" pitchFamily="66" charset="0"/>
              </a:rPr>
              <a:t>Καλή Σαρακοστή!!!</a:t>
            </a:r>
            <a:endParaRPr lang="el-GR" sz="4400" dirty="0">
              <a:latin typeface="Comic Sans MS" panose="030F0702030302020204" pitchFamily="66" charset="0"/>
            </a:endParaRPr>
          </a:p>
        </p:txBody>
      </p:sp>
      <p:sp>
        <p:nvSpPr>
          <p:cNvPr id="4" name="TextBox 3"/>
          <p:cNvSpPr txBox="1"/>
          <p:nvPr/>
        </p:nvSpPr>
        <p:spPr>
          <a:xfrm>
            <a:off x="9642764" y="1459345"/>
            <a:ext cx="2050472" cy="369332"/>
          </a:xfrm>
          <a:prstGeom prst="rect">
            <a:avLst/>
          </a:prstGeom>
          <a:noFill/>
        </p:spPr>
        <p:txBody>
          <a:bodyPr wrap="square" rtlCol="0">
            <a:spAutoFit/>
          </a:bodyPr>
          <a:lstStyle/>
          <a:p>
            <a:r>
              <a:rPr lang="en-GB" dirty="0" smtClean="0"/>
              <a:t>Click on the image!</a:t>
            </a:r>
            <a:endParaRPr lang="el-GR" dirty="0"/>
          </a:p>
        </p:txBody>
      </p:sp>
    </p:spTree>
    <p:extLst>
      <p:ext uri="{BB962C8B-B14F-4D97-AF65-F5344CB8AC3E}">
        <p14:creationId xmlns:p14="http://schemas.microsoft.com/office/powerpoint/2010/main" val="2247238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30">
          <a:fgClr>
            <a:srgbClr val="92D050"/>
          </a:fgClr>
          <a:bgClr>
            <a:schemeClr val="bg1"/>
          </a:bgClr>
        </a:patt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lstStyle/>
          <a:p>
            <a:pPr marL="0" indent="0">
              <a:buNone/>
            </a:pPr>
            <a:r>
              <a:rPr lang="en-GB" dirty="0" smtClean="0"/>
              <a:t>We find the origin  of the </a:t>
            </a:r>
            <a:r>
              <a:rPr lang="en-GB" dirty="0" err="1" smtClean="0"/>
              <a:t>carnaval</a:t>
            </a:r>
            <a:r>
              <a:rPr lang="en-GB" dirty="0" smtClean="0"/>
              <a:t> in the Ancient Greece. The </a:t>
            </a:r>
            <a:r>
              <a:rPr lang="en-GB" dirty="0" err="1" smtClean="0"/>
              <a:t>carnaval</a:t>
            </a:r>
            <a:r>
              <a:rPr lang="en-GB" dirty="0" smtClean="0"/>
              <a:t> masks are the evolution of the ancient masks that actors wore during the theatrical shows dedicated to </a:t>
            </a:r>
            <a:r>
              <a:rPr lang="en-GB" dirty="0" err="1" smtClean="0"/>
              <a:t>Dionisos</a:t>
            </a:r>
            <a:r>
              <a:rPr lang="en-GB" dirty="0" smtClean="0"/>
              <a:t>!</a:t>
            </a:r>
          </a:p>
          <a:p>
            <a:pPr marL="0" indent="0">
              <a:buNone/>
            </a:pPr>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726315"/>
            <a:ext cx="3772989" cy="2217285"/>
          </a:xfrm>
          <a:prstGeom prst="rect">
            <a:avLst/>
          </a:prstGeom>
        </p:spPr>
      </p:pic>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9074" y="3829458"/>
            <a:ext cx="3668485" cy="2347505"/>
          </a:xfrm>
          <a:prstGeom prst="rect">
            <a:avLst/>
          </a:prstGeom>
        </p:spPr>
      </p:pic>
    </p:spTree>
    <p:extLst>
      <p:ext uri="{BB962C8B-B14F-4D97-AF65-F5344CB8AC3E}">
        <p14:creationId xmlns:p14="http://schemas.microsoft.com/office/powerpoint/2010/main" val="181974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613954" y="679269"/>
            <a:ext cx="10175966" cy="1908215"/>
          </a:xfrm>
          <a:prstGeom prst="rect">
            <a:avLst/>
          </a:prstGeom>
          <a:noFill/>
        </p:spPr>
        <p:txBody>
          <a:bodyPr wrap="square" rtlCol="0">
            <a:spAutoFit/>
          </a:bodyPr>
          <a:lstStyle/>
          <a:p>
            <a:r>
              <a:rPr lang="en-GB" sz="2000" dirty="0" err="1" smtClean="0">
                <a:latin typeface="Comic Sans MS" panose="030F0702030302020204" pitchFamily="66" charset="0"/>
              </a:rPr>
              <a:t>Dionisos</a:t>
            </a:r>
            <a:r>
              <a:rPr lang="en-GB" sz="2000" dirty="0" smtClean="0">
                <a:latin typeface="Comic Sans MS" panose="030F0702030302020204" pitchFamily="66" charset="0"/>
              </a:rPr>
              <a:t> was the god of the </a:t>
            </a:r>
            <a:r>
              <a:rPr lang="en-GB" sz="2000" dirty="0" err="1" smtClean="0">
                <a:latin typeface="Comic Sans MS" panose="030F0702030302020204" pitchFamily="66" charset="0"/>
              </a:rPr>
              <a:t>wine,and</a:t>
            </a:r>
            <a:r>
              <a:rPr lang="en-GB" sz="2000" dirty="0" smtClean="0">
                <a:latin typeface="Comic Sans MS" panose="030F0702030302020204" pitchFamily="66" charset="0"/>
              </a:rPr>
              <a:t> the feast. During the events dedicated to him, people used to wear twigs of vine on their head, dance, drink a lot of wine, sing funny songs and paint their faces with the dregs of the wine. </a:t>
            </a:r>
          </a:p>
          <a:p>
            <a:r>
              <a:rPr lang="en-GB" sz="2000" dirty="0" smtClean="0">
                <a:latin typeface="Comic Sans MS" panose="030F0702030302020204" pitchFamily="66" charset="0"/>
              </a:rPr>
              <a:t>Since then till today in the days of carnival people wear masks, feast, drink a lot, dance, sing funny  songs and paint its face! </a:t>
            </a:r>
          </a:p>
          <a:p>
            <a:endParaRPr lang="el-GR" dirty="0"/>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4405" y="2744560"/>
            <a:ext cx="3302726" cy="2545897"/>
          </a:xfrm>
          <a:prstGeom prst="rect">
            <a:avLst/>
          </a:prstGeom>
        </p:spPr>
      </p:pic>
      <p:pic>
        <p:nvPicPr>
          <p:cNvPr id="6" name="Εικόνα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3935" y="2270079"/>
            <a:ext cx="3795985" cy="3229384"/>
          </a:xfrm>
          <a:prstGeom prst="rect">
            <a:avLst/>
          </a:prstGeom>
        </p:spPr>
      </p:pic>
      <p:sp>
        <p:nvSpPr>
          <p:cNvPr id="7" name="TextBox 6"/>
          <p:cNvSpPr txBox="1"/>
          <p:nvPr/>
        </p:nvSpPr>
        <p:spPr>
          <a:xfrm>
            <a:off x="444137" y="5904411"/>
            <a:ext cx="8281852" cy="400110"/>
          </a:xfrm>
          <a:prstGeom prst="rect">
            <a:avLst/>
          </a:prstGeom>
          <a:noFill/>
        </p:spPr>
        <p:txBody>
          <a:bodyPr wrap="square" rtlCol="0">
            <a:spAutoFit/>
          </a:bodyPr>
          <a:lstStyle/>
          <a:p>
            <a:r>
              <a:rPr lang="en-GB" sz="2000" dirty="0" err="1" smtClean="0">
                <a:latin typeface="Comic Sans MS" panose="030F0702030302020204" pitchFamily="66" charset="0"/>
              </a:rPr>
              <a:t>Carnaval</a:t>
            </a:r>
            <a:r>
              <a:rPr lang="en-GB" sz="2000" dirty="0" smtClean="0">
                <a:latin typeface="Comic Sans MS" panose="030F0702030302020204" pitchFamily="66" charset="0"/>
              </a:rPr>
              <a:t> is the season of joy in the middle of the winter!!!!</a:t>
            </a:r>
            <a:endParaRPr lang="el-GR" sz="2000" dirty="0">
              <a:latin typeface="Comic Sans MS" panose="030F0702030302020204" pitchFamily="66" charset="0"/>
            </a:endParaRPr>
          </a:p>
        </p:txBody>
      </p:sp>
    </p:spTree>
    <p:extLst>
      <p:ext uri="{BB962C8B-B14F-4D97-AF65-F5344CB8AC3E}">
        <p14:creationId xmlns:p14="http://schemas.microsoft.com/office/powerpoint/2010/main" val="3176312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ltDnDiag">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431074" y="483326"/>
            <a:ext cx="11011989" cy="1015663"/>
          </a:xfrm>
          <a:prstGeom prst="rect">
            <a:avLst/>
          </a:prstGeom>
          <a:noFill/>
        </p:spPr>
        <p:txBody>
          <a:bodyPr wrap="square" rtlCol="0">
            <a:spAutoFit/>
          </a:bodyPr>
          <a:lstStyle/>
          <a:p>
            <a:r>
              <a:rPr lang="en-GB" sz="2000" dirty="0" err="1" smtClean="0">
                <a:latin typeface="Comic Sans MS" panose="030F0702030302020204" pitchFamily="66" charset="0"/>
              </a:rPr>
              <a:t>Carnaval</a:t>
            </a:r>
            <a:r>
              <a:rPr lang="en-GB" sz="2000" dirty="0" smtClean="0">
                <a:latin typeface="Comic Sans MS" panose="030F0702030302020204" pitchFamily="66" charset="0"/>
              </a:rPr>
              <a:t> lasts three weeks. The Thursday of the second week is called “</a:t>
            </a:r>
            <a:r>
              <a:rPr lang="en-GB" sz="2000" dirty="0" err="1" smtClean="0">
                <a:latin typeface="Comic Sans MS" panose="030F0702030302020204" pitchFamily="66" charset="0"/>
              </a:rPr>
              <a:t>Tsiknopempti</a:t>
            </a:r>
            <a:r>
              <a:rPr lang="en-GB" sz="2000" dirty="0" smtClean="0">
                <a:latin typeface="Comic Sans MS" panose="030F0702030302020204" pitchFamily="66" charset="0"/>
              </a:rPr>
              <a:t>”, a Thursday that smells grilled meat. People dress </a:t>
            </a:r>
            <a:r>
              <a:rPr lang="en-GB" sz="2000" dirty="0" err="1" smtClean="0">
                <a:latin typeface="Comic Sans MS" panose="030F0702030302020204" pitchFamily="66" charset="0"/>
              </a:rPr>
              <a:t>up,get</a:t>
            </a:r>
            <a:r>
              <a:rPr lang="en-GB" sz="2000" dirty="0" smtClean="0">
                <a:latin typeface="Comic Sans MS" panose="030F0702030302020204" pitchFamily="66" charset="0"/>
              </a:rPr>
              <a:t> out in the taverns and dance, drink, sing and eat grilled meat! </a:t>
            </a:r>
            <a:endParaRPr lang="el-GR" sz="2000" dirty="0">
              <a:latin typeface="Comic Sans MS" panose="030F0702030302020204" pitchFamily="66" charset="0"/>
            </a:endParaRPr>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4380" y="3255916"/>
            <a:ext cx="4462191" cy="3314701"/>
          </a:xfrm>
          <a:prstGeom prst="rect">
            <a:avLst/>
          </a:prstGeom>
        </p:spPr>
      </p:pic>
      <p:pic>
        <p:nvPicPr>
          <p:cNvPr id="4" name="Εικόνα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3164" y="1747237"/>
            <a:ext cx="3406276" cy="2485073"/>
          </a:xfrm>
          <a:prstGeom prst="rect">
            <a:avLst/>
          </a:prstGeom>
          <a:pattFill prst="pct40">
            <a:fgClr>
              <a:schemeClr val="accent1"/>
            </a:fgClr>
            <a:bgClr>
              <a:schemeClr val="bg1"/>
            </a:bgClr>
          </a:pattFill>
        </p:spPr>
      </p:pic>
      <p:pic>
        <p:nvPicPr>
          <p:cNvPr id="5" name="Εικόνα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61964" y="4480558"/>
            <a:ext cx="3441109" cy="2272938"/>
          </a:xfrm>
          <a:prstGeom prst="rect">
            <a:avLst/>
          </a:prstGeom>
        </p:spPr>
      </p:pic>
    </p:spTree>
    <p:extLst>
      <p:ext uri="{BB962C8B-B14F-4D97-AF65-F5344CB8AC3E}">
        <p14:creationId xmlns:p14="http://schemas.microsoft.com/office/powerpoint/2010/main" val="4135610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692331" y="653143"/>
            <a:ext cx="10045338" cy="1015663"/>
          </a:xfrm>
          <a:prstGeom prst="rect">
            <a:avLst/>
          </a:prstGeom>
          <a:noFill/>
        </p:spPr>
        <p:txBody>
          <a:bodyPr wrap="square" rtlCol="0">
            <a:spAutoFit/>
          </a:bodyPr>
          <a:lstStyle/>
          <a:p>
            <a:r>
              <a:rPr lang="en-GB" sz="2000" dirty="0" smtClean="0">
                <a:latin typeface="Comic Sans MS" panose="030F0702030302020204" pitchFamily="66" charset="0"/>
              </a:rPr>
              <a:t>The most spectacular events happen in the last Sunday of </a:t>
            </a:r>
            <a:r>
              <a:rPr lang="en-GB" sz="2000" dirty="0" err="1" smtClean="0">
                <a:latin typeface="Comic Sans MS" panose="030F0702030302020204" pitchFamily="66" charset="0"/>
              </a:rPr>
              <a:t>Carnaval</a:t>
            </a:r>
            <a:r>
              <a:rPr lang="en-GB" sz="2000" dirty="0" smtClean="0">
                <a:latin typeface="Comic Sans MS" panose="030F0702030302020204" pitchFamily="66" charset="0"/>
              </a:rPr>
              <a:t>.</a:t>
            </a:r>
          </a:p>
          <a:p>
            <a:r>
              <a:rPr lang="en-GB" sz="2000" dirty="0" smtClean="0">
                <a:latin typeface="Comic Sans MS" panose="030F0702030302020204" pitchFamily="66" charset="0"/>
              </a:rPr>
              <a:t>There are p</a:t>
            </a:r>
            <a:r>
              <a:rPr lang="en-GB" sz="2000" dirty="0" smtClean="0">
                <a:latin typeface="Comic Sans MS" panose="030F0702030302020204" pitchFamily="66" charset="0"/>
              </a:rPr>
              <a:t>arades </a:t>
            </a:r>
            <a:r>
              <a:rPr lang="en-GB" sz="2000" dirty="0" smtClean="0">
                <a:latin typeface="Comic Sans MS" panose="030F0702030302020204" pitchFamily="66" charset="0"/>
              </a:rPr>
              <a:t>in many cities of </a:t>
            </a:r>
            <a:r>
              <a:rPr lang="en-GB" sz="2000" dirty="0" smtClean="0">
                <a:latin typeface="Comic Sans MS" panose="030F0702030302020204" pitchFamily="66" charset="0"/>
              </a:rPr>
              <a:t>Greece</a:t>
            </a:r>
            <a:r>
              <a:rPr lang="en-GB" sz="2000" dirty="0">
                <a:latin typeface="Comic Sans MS" panose="030F0702030302020204" pitchFamily="66" charset="0"/>
              </a:rPr>
              <a:t>.</a:t>
            </a:r>
            <a:endParaRPr lang="en-GB" sz="2000" dirty="0" smtClean="0">
              <a:latin typeface="Comic Sans MS" panose="030F0702030302020204" pitchFamily="66" charset="0"/>
            </a:endParaRPr>
          </a:p>
          <a:p>
            <a:r>
              <a:rPr lang="en-GB" sz="2000" dirty="0" smtClean="0">
                <a:latin typeface="Comic Sans MS" panose="030F0702030302020204" pitchFamily="66" charset="0"/>
              </a:rPr>
              <a:t>  </a:t>
            </a:r>
            <a:endParaRPr lang="el-GR" sz="2000" dirty="0">
              <a:latin typeface="Comic Sans MS" panose="030F0702030302020204" pitchFamily="66" charset="0"/>
            </a:endParaRPr>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138" y="2093186"/>
            <a:ext cx="5434148" cy="4399054"/>
          </a:xfrm>
          <a:prstGeom prst="rect">
            <a:avLst/>
          </a:prstGeom>
        </p:spPr>
      </p:pic>
      <p:pic>
        <p:nvPicPr>
          <p:cNvPr id="4" name="Εικόνα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7109" y="1668805"/>
            <a:ext cx="5695405" cy="4823435"/>
          </a:xfrm>
          <a:prstGeom prst="rect">
            <a:avLst/>
          </a:prstGeom>
        </p:spPr>
      </p:pic>
    </p:spTree>
    <p:extLst>
      <p:ext uri="{BB962C8B-B14F-4D97-AF65-F5344CB8AC3E}">
        <p14:creationId xmlns:p14="http://schemas.microsoft.com/office/powerpoint/2010/main" val="1554016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30">
          <a:fgClr>
            <a:srgbClr val="FFC000"/>
          </a:fgClr>
          <a:bgClr>
            <a:schemeClr val="bg1"/>
          </a:bgClr>
        </a:pattFill>
        <a:effectLst/>
      </p:bgPr>
    </p:bg>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535" y="233635"/>
            <a:ext cx="6857728" cy="3358651"/>
          </a:xfrm>
          <a:prstGeom prst="rect">
            <a:avLst/>
          </a:prstGeom>
        </p:spPr>
      </p:pic>
      <p:pic>
        <p:nvPicPr>
          <p:cNvPr id="3" name="Εικόνα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0332" y="770707"/>
            <a:ext cx="4863737" cy="5042263"/>
          </a:xfrm>
          <a:prstGeom prst="rect">
            <a:avLst/>
          </a:prstGeom>
        </p:spPr>
      </p:pic>
      <p:pic>
        <p:nvPicPr>
          <p:cNvPr id="5" name="Εικόνα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6399" y="3664132"/>
            <a:ext cx="4946469" cy="3148147"/>
          </a:xfrm>
          <a:prstGeom prst="rect">
            <a:avLst/>
          </a:prstGeom>
        </p:spPr>
      </p:pic>
    </p:spTree>
    <p:extLst>
      <p:ext uri="{BB962C8B-B14F-4D97-AF65-F5344CB8AC3E}">
        <p14:creationId xmlns:p14="http://schemas.microsoft.com/office/powerpoint/2010/main" val="709107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divot">
          <a:fgClr>
            <a:srgbClr val="00B0F0"/>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535577" y="522514"/>
            <a:ext cx="10450286" cy="1015663"/>
          </a:xfrm>
          <a:prstGeom prst="rect">
            <a:avLst/>
          </a:prstGeom>
          <a:noFill/>
        </p:spPr>
        <p:txBody>
          <a:bodyPr wrap="square" rtlCol="0">
            <a:spAutoFit/>
          </a:bodyPr>
          <a:lstStyle/>
          <a:p>
            <a:r>
              <a:rPr lang="en-GB" sz="2000" dirty="0" smtClean="0">
                <a:latin typeface="Comic Sans MS" panose="030F0702030302020204" pitchFamily="66" charset="0"/>
              </a:rPr>
              <a:t>In </a:t>
            </a:r>
            <a:r>
              <a:rPr lang="en-GB" sz="2000" dirty="0" err="1" smtClean="0">
                <a:latin typeface="Comic Sans MS" panose="030F0702030302020204" pitchFamily="66" charset="0"/>
              </a:rPr>
              <a:t>Naussa</a:t>
            </a:r>
            <a:r>
              <a:rPr lang="en-GB" sz="2000" dirty="0" smtClean="0">
                <a:latin typeface="Comic Sans MS" panose="030F0702030302020204" pitchFamily="66" charset="0"/>
              </a:rPr>
              <a:t>, a city near Thessaloniki, takes place a custom that has its origins in  the years of Turkish occupation. Then, young boys dressed up in girls in order not to be taken away by the Turkish army!</a:t>
            </a:r>
            <a:endParaRPr lang="el-GR" sz="2000" dirty="0">
              <a:latin typeface="Comic Sans MS" panose="030F0702030302020204" pitchFamily="66" charset="0"/>
            </a:endParaRPr>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7912" y="1538176"/>
            <a:ext cx="7906431" cy="5224573"/>
          </a:xfrm>
          <a:prstGeom prst="rect">
            <a:avLst/>
          </a:prstGeom>
        </p:spPr>
      </p:pic>
    </p:spTree>
    <p:extLst>
      <p:ext uri="{BB962C8B-B14F-4D97-AF65-F5344CB8AC3E}">
        <p14:creationId xmlns:p14="http://schemas.microsoft.com/office/powerpoint/2010/main" val="1538546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pct30">
          <a:fgClr>
            <a:srgbClr val="FFC000"/>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587829" y="418011"/>
            <a:ext cx="10123714" cy="707886"/>
          </a:xfrm>
          <a:prstGeom prst="rect">
            <a:avLst/>
          </a:prstGeom>
          <a:noFill/>
        </p:spPr>
        <p:txBody>
          <a:bodyPr wrap="square" rtlCol="0">
            <a:spAutoFit/>
          </a:bodyPr>
          <a:lstStyle/>
          <a:p>
            <a:r>
              <a:rPr lang="en-GB" sz="2000" dirty="0" smtClean="0">
                <a:latin typeface="Comic Sans MS" panose="030F0702030302020204" pitchFamily="66" charset="0"/>
              </a:rPr>
              <a:t>T</a:t>
            </a:r>
            <a:r>
              <a:rPr lang="en-GB" sz="2000" dirty="0" smtClean="0">
                <a:latin typeface="Comic Sans MS" panose="030F0702030302020204" pitchFamily="66" charset="0"/>
              </a:rPr>
              <a:t>he </a:t>
            </a:r>
            <a:r>
              <a:rPr lang="en-GB" sz="2000" dirty="0" smtClean="0">
                <a:latin typeface="Comic Sans MS" panose="030F0702030302020204" pitchFamily="66" charset="0"/>
              </a:rPr>
              <a:t>burning of the “King of the </a:t>
            </a:r>
            <a:r>
              <a:rPr lang="en-GB" sz="2000" dirty="0" err="1" smtClean="0">
                <a:latin typeface="Comic Sans MS" panose="030F0702030302020204" pitchFamily="66" charset="0"/>
              </a:rPr>
              <a:t>Carnaval</a:t>
            </a:r>
            <a:r>
              <a:rPr lang="en-GB" sz="2000" dirty="0" smtClean="0">
                <a:latin typeface="Comic Sans MS" panose="030F0702030302020204" pitchFamily="66" charset="0"/>
              </a:rPr>
              <a:t>”, after the end of the  </a:t>
            </a:r>
            <a:r>
              <a:rPr lang="en-GB" sz="2000" dirty="0" smtClean="0">
                <a:latin typeface="Comic Sans MS" panose="030F0702030302020204" pitchFamily="66" charset="0"/>
              </a:rPr>
              <a:t>parades means the end of Carnival!</a:t>
            </a:r>
            <a:endParaRPr lang="el-GR" sz="2000" dirty="0">
              <a:latin typeface="Comic Sans MS" panose="030F0702030302020204" pitchFamily="66" charset="0"/>
            </a:endParaRPr>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217" y="1136470"/>
            <a:ext cx="9470571" cy="5172890"/>
          </a:xfrm>
          <a:prstGeom prst="rect">
            <a:avLst/>
          </a:prstGeom>
        </p:spPr>
      </p:pic>
    </p:spTree>
    <p:extLst>
      <p:ext uri="{BB962C8B-B14F-4D97-AF65-F5344CB8AC3E}">
        <p14:creationId xmlns:p14="http://schemas.microsoft.com/office/powerpoint/2010/main" val="3607263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80">
          <a:fgClr>
            <a:schemeClr val="accent5">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692727" y="461818"/>
            <a:ext cx="10252364" cy="707886"/>
          </a:xfrm>
          <a:prstGeom prst="rect">
            <a:avLst/>
          </a:prstGeom>
          <a:noFill/>
        </p:spPr>
        <p:txBody>
          <a:bodyPr wrap="square" rtlCol="0">
            <a:spAutoFit/>
          </a:bodyPr>
          <a:lstStyle/>
          <a:p>
            <a:r>
              <a:rPr lang="el-GR" sz="2000" dirty="0" smtClean="0">
                <a:latin typeface="Comic Sans MS" panose="030F0702030302020204" pitchFamily="66" charset="0"/>
              </a:rPr>
              <a:t>Τ</a:t>
            </a:r>
            <a:r>
              <a:rPr lang="en-GB" sz="2000" dirty="0" smtClean="0">
                <a:latin typeface="Comic Sans MS" panose="030F0702030302020204" pitchFamily="66" charset="0"/>
              </a:rPr>
              <a:t>he next Monday nobody works. Schools, shops, offices are closed. People can rest and the custom of Kite’s flying takes place!</a:t>
            </a:r>
            <a:endParaRPr lang="el-GR" sz="2000" dirty="0">
              <a:latin typeface="Comic Sans MS" panose="030F0702030302020204" pitchFamily="66" charset="0"/>
            </a:endParaRPr>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036" y="2032000"/>
            <a:ext cx="4426527" cy="4562763"/>
          </a:xfrm>
          <a:prstGeom prst="rect">
            <a:avLst/>
          </a:prstGeom>
        </p:spPr>
      </p:pic>
      <p:pic>
        <p:nvPicPr>
          <p:cNvPr id="4" name="Εικόνα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383420">
            <a:off x="7510173" y="2419494"/>
            <a:ext cx="4035282" cy="2632797"/>
          </a:xfrm>
          <a:prstGeom prst="rect">
            <a:avLst/>
          </a:prstGeom>
        </p:spPr>
      </p:pic>
    </p:spTree>
    <p:extLst>
      <p:ext uri="{BB962C8B-B14F-4D97-AF65-F5344CB8AC3E}">
        <p14:creationId xmlns:p14="http://schemas.microsoft.com/office/powerpoint/2010/main" val="2279803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486</Words>
  <Application>Microsoft Office PowerPoint</Application>
  <PresentationFormat>Ευρεία οθόνη</PresentationFormat>
  <Paragraphs>19</Paragraphs>
  <Slides>12</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12</vt:i4>
      </vt:variant>
    </vt:vector>
  </HeadingPairs>
  <TitlesOfParts>
    <vt:vector size="17" baseType="lpstr">
      <vt:lpstr>Arial</vt:lpstr>
      <vt:lpstr>Calibri</vt:lpstr>
      <vt:lpstr>Calibri Light</vt:lpstr>
      <vt:lpstr>Comic Sans MS</vt:lpstr>
      <vt:lpstr>Θέμα του Office</vt:lpstr>
      <vt:lpstr>Greek Carnaval</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Carnaval</dc:title>
  <dc:creator>κατερινα</dc:creator>
  <cp:lastModifiedBy>κατερινα</cp:lastModifiedBy>
  <cp:revision>17</cp:revision>
  <dcterms:created xsi:type="dcterms:W3CDTF">2016-03-12T17:27:20Z</dcterms:created>
  <dcterms:modified xsi:type="dcterms:W3CDTF">2016-03-13T18:21:03Z</dcterms:modified>
</cp:coreProperties>
</file>