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F344B02-A3CD-4D51-9D93-2F6ED2B4E141}" type="datetimeFigureOut">
              <a:rPr lang="el-GR" smtClean="0"/>
              <a:t>1/5/2016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86423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344B02-A3CD-4D51-9D93-2F6ED2B4E141}" type="datetimeFigureOut">
              <a:rPr lang="el-GR" smtClean="0"/>
              <a:t>1/5/2016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373845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344B02-A3CD-4D51-9D93-2F6ED2B4E141}" type="datetimeFigureOut">
              <a:rPr lang="el-GR" smtClean="0"/>
              <a:t>1/5/2016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392213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F344B02-A3CD-4D51-9D93-2F6ED2B4E141}" type="datetimeFigureOut">
              <a:rPr lang="el-GR" smtClean="0"/>
              <a:t>1/5/2016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26685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F344B02-A3CD-4D51-9D93-2F6ED2B4E141}" type="datetimeFigureOut">
              <a:rPr lang="el-GR" smtClean="0"/>
              <a:t>1/5/2016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123420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F344B02-A3CD-4D51-9D93-2F6ED2B4E141}" type="datetimeFigureOut">
              <a:rPr lang="el-GR" smtClean="0"/>
              <a:t>1/5/2016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81796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F344B02-A3CD-4D51-9D93-2F6ED2B4E141}" type="datetimeFigureOut">
              <a:rPr lang="el-GR" smtClean="0"/>
              <a:t>1/5/2016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321594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F344B02-A3CD-4D51-9D93-2F6ED2B4E141}" type="datetimeFigureOut">
              <a:rPr lang="el-GR" smtClean="0"/>
              <a:t>1/5/2016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840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F344B02-A3CD-4D51-9D93-2F6ED2B4E141}" type="datetimeFigureOut">
              <a:rPr lang="el-GR" smtClean="0"/>
              <a:t>1/5/2016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103581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F344B02-A3CD-4D51-9D93-2F6ED2B4E141}" type="datetimeFigureOut">
              <a:rPr lang="el-GR" smtClean="0"/>
              <a:t>1/5/2016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313585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F344B02-A3CD-4D51-9D93-2F6ED2B4E141}" type="datetimeFigureOut">
              <a:rPr lang="el-GR" smtClean="0"/>
              <a:t>1/5/2016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88BA96-BF36-4BBD-8D34-59AA02B3440E}" type="slidenum">
              <a:rPr lang="el-GR" smtClean="0"/>
              <a:t>‹#›</a:t>
            </a:fld>
            <a:endParaRPr lang="el-GR"/>
          </a:p>
        </p:txBody>
      </p:sp>
    </p:spTree>
    <p:extLst>
      <p:ext uri="{BB962C8B-B14F-4D97-AF65-F5344CB8AC3E}">
        <p14:creationId xmlns:p14="http://schemas.microsoft.com/office/powerpoint/2010/main" val="172665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44B02-A3CD-4D51-9D93-2F6ED2B4E141}" type="datetimeFigureOut">
              <a:rPr lang="el-GR" smtClean="0"/>
              <a:t>1/5/2016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8BA96-BF36-4BBD-8D34-59AA02B3440E}" type="slidenum">
              <a:rPr lang="el-GR" smtClean="0"/>
              <a:t>‹#›</a:t>
            </a:fld>
            <a:endParaRPr lang="el-GR"/>
          </a:p>
        </p:txBody>
      </p:sp>
    </p:spTree>
    <p:extLst>
      <p:ext uri="{BB962C8B-B14F-4D97-AF65-F5344CB8AC3E}">
        <p14:creationId xmlns:p14="http://schemas.microsoft.com/office/powerpoint/2010/main" val="353043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hyperlink" Target="https://www.youtube.com/watch?v=00QQrBLo2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image" Target="../media/image19.jpg"/><Relationship Id="rId7" Type="http://schemas.openxmlformats.org/officeDocument/2006/relationships/image" Target="../media/image22.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21.jpg"/><Relationship Id="rId5" Type="http://schemas.openxmlformats.org/officeDocument/2006/relationships/image" Target="../media/image20.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26.jpe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endParaRPr lang="el-GR" dirty="0">
              <a:ea typeface="Adobe Myungjo Std M" panose="02020600000000000000" pitchFamily="18" charset="-128"/>
            </a:endParaRPr>
          </a:p>
        </p:txBody>
      </p:sp>
      <p:sp>
        <p:nvSpPr>
          <p:cNvPr id="3" name="Υπότιτλος 2"/>
          <p:cNvSpPr>
            <a:spLocks noGrp="1"/>
          </p:cNvSpPr>
          <p:nvPr>
            <p:ph type="subTitle" idx="1"/>
          </p:nvPr>
        </p:nvSpPr>
        <p:spPr/>
        <p:txBody>
          <a:bodyPr/>
          <a:lstStyle/>
          <a:p>
            <a:endParaRPr lang="el-G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26" y="0"/>
            <a:ext cx="12192000" cy="6858000"/>
          </a:xfrm>
          <a:prstGeom prst="rect">
            <a:avLst/>
          </a:prstGeom>
        </p:spPr>
      </p:pic>
      <p:sp>
        <p:nvSpPr>
          <p:cNvPr id="7" name="TextBox 6"/>
          <p:cNvSpPr txBox="1"/>
          <p:nvPr/>
        </p:nvSpPr>
        <p:spPr>
          <a:xfrm>
            <a:off x="906163" y="436410"/>
            <a:ext cx="8863914" cy="2123658"/>
          </a:xfrm>
          <a:prstGeom prst="rect">
            <a:avLst/>
          </a:prstGeom>
          <a:noFill/>
        </p:spPr>
        <p:txBody>
          <a:bodyPr wrap="square" rtlCol="0">
            <a:spAutoFit/>
          </a:bodyPr>
          <a:lstStyle/>
          <a:p>
            <a:pPr algn="ctr"/>
            <a:r>
              <a:rPr lang="en-GB" sz="6600" b="1" dirty="0" smtClean="0">
                <a:solidFill>
                  <a:srgbClr val="FF0000"/>
                </a:solidFill>
                <a:latin typeface="Adobe Myungjo Std M" panose="02020600000000000000" pitchFamily="18" charset="-128"/>
                <a:ea typeface="Adobe Myungjo Std M" panose="02020600000000000000" pitchFamily="18" charset="-128"/>
              </a:rPr>
              <a:t>Greek Easter </a:t>
            </a:r>
          </a:p>
          <a:p>
            <a:pPr algn="ctr"/>
            <a:r>
              <a:rPr lang="en-GB" sz="6600" b="1" dirty="0" smtClean="0">
                <a:solidFill>
                  <a:srgbClr val="FF0000"/>
                </a:solidFill>
                <a:latin typeface="Adobe Myungjo Std M" panose="02020600000000000000" pitchFamily="18" charset="-128"/>
                <a:ea typeface="Adobe Myungjo Std M" panose="02020600000000000000" pitchFamily="18" charset="-128"/>
              </a:rPr>
              <a:t>(Pas</a:t>
            </a:r>
            <a:r>
              <a:rPr lang="en-GB" sz="6600" b="1" dirty="0">
                <a:solidFill>
                  <a:srgbClr val="FF0000"/>
                </a:solidFill>
                <a:latin typeface="Adobe Myungjo Std M" panose="02020600000000000000" pitchFamily="18" charset="-128"/>
                <a:ea typeface="Adobe Myungjo Std M" panose="02020600000000000000" pitchFamily="18" charset="-128"/>
              </a:rPr>
              <a:t>c</a:t>
            </a:r>
            <a:r>
              <a:rPr lang="en-GB" sz="6600" b="1" dirty="0" smtClean="0">
                <a:solidFill>
                  <a:srgbClr val="FF0000"/>
                </a:solidFill>
                <a:latin typeface="Adobe Myungjo Std M" panose="02020600000000000000" pitchFamily="18" charset="-128"/>
                <a:ea typeface="Adobe Myungjo Std M" panose="02020600000000000000" pitchFamily="18" charset="-128"/>
              </a:rPr>
              <a:t>ha)</a:t>
            </a:r>
            <a:endParaRPr lang="el-GR" sz="6600" b="1" dirty="0">
              <a:solidFill>
                <a:srgbClr val="FF0000"/>
              </a:solidFill>
              <a:ea typeface="Adobe Myungjo Std M" panose="02020600000000000000" pitchFamily="18" charset="-128"/>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92731">
            <a:off x="9073464" y="338439"/>
            <a:ext cx="2628900" cy="1733550"/>
          </a:xfrm>
          <a:prstGeom prst="rect">
            <a:avLst/>
          </a:prstGeom>
        </p:spPr>
      </p:pic>
      <p:pic>
        <p:nvPicPr>
          <p:cNvPr id="13" name="Εικόνα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478122">
            <a:off x="162948" y="1288629"/>
            <a:ext cx="2619375" cy="1743075"/>
          </a:xfrm>
          <a:prstGeom prst="rect">
            <a:avLst/>
          </a:prstGeom>
        </p:spPr>
      </p:pic>
      <p:pic>
        <p:nvPicPr>
          <p:cNvPr id="14" name="Εικόνα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401088">
            <a:off x="239148" y="4761913"/>
            <a:ext cx="2466975" cy="1847850"/>
          </a:xfrm>
          <a:prstGeom prst="rect">
            <a:avLst/>
          </a:prstGeom>
        </p:spPr>
      </p:pic>
      <p:pic>
        <p:nvPicPr>
          <p:cNvPr id="4" name="Εικόνα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39501" y="4901857"/>
            <a:ext cx="2151649" cy="1675663"/>
          </a:xfrm>
          <a:prstGeom prst="rect">
            <a:avLst/>
          </a:prstGeom>
        </p:spPr>
      </p:pic>
      <p:pic>
        <p:nvPicPr>
          <p:cNvPr id="6" name="Εικόνα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24936" y="2537013"/>
            <a:ext cx="2228362" cy="4098849"/>
          </a:xfrm>
          <a:prstGeom prst="rect">
            <a:avLst/>
          </a:prstGeom>
        </p:spPr>
      </p:pic>
      <p:pic>
        <p:nvPicPr>
          <p:cNvPr id="15" name="Εικόνα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437950">
            <a:off x="2589196" y="2907666"/>
            <a:ext cx="2385646" cy="1833953"/>
          </a:xfrm>
          <a:prstGeom prst="rect">
            <a:avLst/>
          </a:prstGeom>
        </p:spPr>
      </p:pic>
      <p:pic>
        <p:nvPicPr>
          <p:cNvPr id="16" name="Εικόνα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1083760">
            <a:off x="8076665" y="2651642"/>
            <a:ext cx="3344642" cy="1595591"/>
          </a:xfrm>
          <a:prstGeom prst="rect">
            <a:avLst/>
          </a:prstGeom>
        </p:spPr>
      </p:pic>
    </p:spTree>
    <p:extLst>
      <p:ext uri="{BB962C8B-B14F-4D97-AF65-F5344CB8AC3E}">
        <p14:creationId xmlns:p14="http://schemas.microsoft.com/office/powerpoint/2010/main" val="155453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332"/>
            <a:ext cx="12192000" cy="6973331"/>
          </a:xfrm>
          <a:prstGeom prst="rect">
            <a:avLst/>
          </a:prstGeom>
        </p:spPr>
      </p:pic>
      <p:sp>
        <p:nvSpPr>
          <p:cNvPr id="3" name="TextBox 2"/>
          <p:cNvSpPr txBox="1"/>
          <p:nvPr/>
        </p:nvSpPr>
        <p:spPr>
          <a:xfrm>
            <a:off x="790832" y="477795"/>
            <a:ext cx="10799806" cy="984885"/>
          </a:xfrm>
          <a:prstGeom prst="rect">
            <a:avLst/>
          </a:prstGeom>
          <a:noFill/>
        </p:spPr>
        <p:txBody>
          <a:bodyPr wrap="square" rtlCol="0">
            <a:spAutoFit/>
          </a:bodyPr>
          <a:lstStyle/>
          <a:p>
            <a:r>
              <a:rPr lang="en-GB" sz="1400" b="1" dirty="0" smtClean="0">
                <a:solidFill>
                  <a:srgbClr val="FF0000"/>
                </a:solidFill>
                <a:latin typeface="Adobe Myungjo Std M" panose="02020600000000000000" pitchFamily="18" charset="-128"/>
                <a:ea typeface="Adobe Myungjo Std M" panose="02020600000000000000" pitchFamily="18" charset="-128"/>
              </a:rPr>
              <a:t>In Greece Easter is the most important celebration. It  has a strong religious character </a:t>
            </a:r>
            <a:r>
              <a:rPr lang="en-GB" sz="1400" b="1" dirty="0" smtClean="0">
                <a:solidFill>
                  <a:srgbClr val="FF0000"/>
                </a:solidFill>
                <a:latin typeface="Adobe Myungjo Std M" panose="02020600000000000000" pitchFamily="18" charset="-128"/>
                <a:ea typeface="Adobe Myungjo Std M" panose="02020600000000000000" pitchFamily="18" charset="-128"/>
              </a:rPr>
              <a:t>an</a:t>
            </a:r>
            <a:r>
              <a:rPr lang="en-GB" sz="1400" b="1" dirty="0" smtClean="0">
                <a:solidFill>
                  <a:srgbClr val="FF0000"/>
                </a:solidFill>
                <a:latin typeface="Adobe Myungjo Std M" panose="02020600000000000000" pitchFamily="18" charset="-128"/>
                <a:ea typeface="Adobe Myungjo Std M" panose="02020600000000000000" pitchFamily="18" charset="-128"/>
              </a:rPr>
              <a:t>d touches</a:t>
            </a:r>
            <a:r>
              <a:rPr lang="en-GB" sz="1400" b="1" dirty="0" smtClean="0">
                <a:solidFill>
                  <a:srgbClr val="FF0000"/>
                </a:solidFill>
                <a:latin typeface="Adobe Myungjo Std M" panose="02020600000000000000" pitchFamily="18" charset="-128"/>
                <a:ea typeface="Adobe Myungjo Std M" panose="02020600000000000000" pitchFamily="18" charset="-128"/>
              </a:rPr>
              <a:t> </a:t>
            </a:r>
            <a:r>
              <a:rPr lang="en-GB" sz="1400" b="1" dirty="0" smtClean="0">
                <a:solidFill>
                  <a:srgbClr val="FF0000"/>
                </a:solidFill>
                <a:latin typeface="Adobe Myungjo Std M" panose="02020600000000000000" pitchFamily="18" charset="-128"/>
                <a:ea typeface="Adobe Myungjo Std M" panose="02020600000000000000" pitchFamily="18" charset="-128"/>
              </a:rPr>
              <a:t>our lives and diet . The week before Easter is called “Holy”. The Saturday before the “Holy Week” we celebrate “</a:t>
            </a:r>
            <a:r>
              <a:rPr lang="en-GB" sz="1400" b="1" dirty="0" err="1" smtClean="0">
                <a:solidFill>
                  <a:srgbClr val="FF0000"/>
                </a:solidFill>
                <a:latin typeface="Adobe Myungjo Std M" panose="02020600000000000000" pitchFamily="18" charset="-128"/>
                <a:ea typeface="Adobe Myungjo Std M" panose="02020600000000000000" pitchFamily="18" charset="-128"/>
              </a:rPr>
              <a:t>Lazaru’s</a:t>
            </a:r>
            <a:r>
              <a:rPr lang="en-GB" sz="1400" b="1" dirty="0" smtClean="0">
                <a:solidFill>
                  <a:srgbClr val="FF0000"/>
                </a:solidFill>
                <a:latin typeface="Adobe Myungjo Std M" panose="02020600000000000000" pitchFamily="18" charset="-128"/>
                <a:ea typeface="Adobe Myungjo Std M" panose="02020600000000000000" pitchFamily="18" charset="-128"/>
              </a:rPr>
              <a:t> Resurrection</a:t>
            </a:r>
            <a:r>
              <a:rPr lang="en-GB" sz="1400" b="1" dirty="0" smtClean="0">
                <a:solidFill>
                  <a:srgbClr val="FF0000"/>
                </a:solidFill>
                <a:latin typeface="Adobe Myungjo Std M" panose="02020600000000000000" pitchFamily="18" charset="-128"/>
                <a:ea typeface="Adobe Myungjo Std M" panose="02020600000000000000" pitchFamily="18" charset="-128"/>
              </a:rPr>
              <a:t>. </a:t>
            </a:r>
            <a:r>
              <a:rPr lang="en-GB" sz="1400" b="1" dirty="0" err="1" smtClean="0">
                <a:solidFill>
                  <a:srgbClr val="FF0000"/>
                </a:solidFill>
                <a:latin typeface="Adobe Myungjo Std M" panose="02020600000000000000" pitchFamily="18" charset="-128"/>
                <a:ea typeface="Adobe Myungjo Std M" panose="02020600000000000000" pitchFamily="18" charset="-128"/>
              </a:rPr>
              <a:t>Lazaros</a:t>
            </a:r>
            <a:r>
              <a:rPr lang="en-GB" sz="1400" b="1" dirty="0" smtClean="0">
                <a:solidFill>
                  <a:srgbClr val="FF0000"/>
                </a:solidFill>
                <a:latin typeface="Adobe Myungjo Std M" panose="02020600000000000000" pitchFamily="18" charset="-128"/>
                <a:ea typeface="Adobe Myungjo Std M" panose="02020600000000000000" pitchFamily="18" charset="-128"/>
              </a:rPr>
              <a:t> was Jesu’s friend.  </a:t>
            </a:r>
            <a:r>
              <a:rPr lang="en-GB" sz="1400" b="1" dirty="0" smtClean="0">
                <a:solidFill>
                  <a:srgbClr val="FF0000"/>
                </a:solidFill>
                <a:latin typeface="Adobe Myungjo Std M" panose="02020600000000000000" pitchFamily="18" charset="-128"/>
                <a:ea typeface="Adobe Myungjo Std M" panose="02020600000000000000" pitchFamily="18" charset="-128"/>
              </a:rPr>
              <a:t>In many places girls crowned with flowers, carrying baskets, with flowers too, sing </a:t>
            </a:r>
            <a:r>
              <a:rPr lang="en-GB" sz="1400" b="1" dirty="0" err="1" smtClean="0">
                <a:solidFill>
                  <a:srgbClr val="FF0000"/>
                </a:solidFill>
                <a:latin typeface="Adobe Myungjo Std M" panose="02020600000000000000" pitchFamily="18" charset="-128"/>
                <a:ea typeface="Adobe Myungjo Std M" panose="02020600000000000000" pitchFamily="18" charset="-128"/>
              </a:rPr>
              <a:t>Lazaru’s</a:t>
            </a:r>
            <a:r>
              <a:rPr lang="en-GB" sz="1400" b="1" dirty="0" smtClean="0">
                <a:solidFill>
                  <a:srgbClr val="FF0000"/>
                </a:solidFill>
                <a:latin typeface="Adobe Myungjo Std M" panose="02020600000000000000" pitchFamily="18" charset="-128"/>
                <a:ea typeface="Adobe Myungjo Std M" panose="02020600000000000000" pitchFamily="18" charset="-128"/>
              </a:rPr>
              <a:t> carols. People must give them </a:t>
            </a:r>
            <a:r>
              <a:rPr lang="en-GB" sz="1400" b="1" u="sng" dirty="0" smtClean="0">
                <a:solidFill>
                  <a:srgbClr val="FF0000"/>
                </a:solidFill>
                <a:latin typeface="Adobe Myungjo Std M" panose="02020600000000000000" pitchFamily="18" charset="-128"/>
                <a:ea typeface="Adobe Myungjo Std M" panose="02020600000000000000" pitchFamily="18" charset="-128"/>
              </a:rPr>
              <a:t>eggs</a:t>
            </a:r>
            <a:r>
              <a:rPr lang="en-GB" sz="1400" b="1" dirty="0" smtClean="0">
                <a:solidFill>
                  <a:srgbClr val="FF0000"/>
                </a:solidFill>
                <a:latin typeface="Adobe Myungjo Std M" panose="02020600000000000000" pitchFamily="18" charset="-128"/>
                <a:ea typeface="Adobe Myungjo Std M" panose="02020600000000000000" pitchFamily="18" charset="-128"/>
              </a:rPr>
              <a:t>, in order to dye them on the </a:t>
            </a:r>
            <a:r>
              <a:rPr lang="en-GB" sz="1400" b="1" dirty="0" err="1" smtClean="0">
                <a:solidFill>
                  <a:srgbClr val="FF0000"/>
                </a:solidFill>
                <a:latin typeface="Adobe Myungjo Std M" panose="02020600000000000000" pitchFamily="18" charset="-128"/>
                <a:ea typeface="Adobe Myungjo Std M" panose="02020600000000000000" pitchFamily="18" charset="-128"/>
              </a:rPr>
              <a:t>HolyThursday</a:t>
            </a:r>
            <a:r>
              <a:rPr lang="en-GB" sz="1600" b="1" dirty="0" smtClean="0">
                <a:solidFill>
                  <a:srgbClr val="FF0000"/>
                </a:solidFill>
                <a:latin typeface="Adobe Myungjo Std M" panose="02020600000000000000" pitchFamily="18" charset="-128"/>
                <a:ea typeface="Adobe Myungjo Std M" panose="02020600000000000000" pitchFamily="18" charset="-128"/>
              </a:rPr>
              <a:t>! </a:t>
            </a:r>
            <a:endParaRPr lang="el-GR" sz="1600" b="1" dirty="0">
              <a:solidFill>
                <a:srgbClr val="FF0000"/>
              </a:solidFill>
              <a:ea typeface="Adobe Myungjo Std M" panose="02020600000000000000" pitchFamily="18" charset="-128"/>
            </a:endParaRP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917" y="1900315"/>
            <a:ext cx="3281295" cy="2568152"/>
          </a:xfrm>
          <a:prstGeom prst="rect">
            <a:avLst/>
          </a:prstGeom>
        </p:spPr>
      </p:pic>
      <p:pic>
        <p:nvPicPr>
          <p:cNvPr id="5" name="Εικόνα 4">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8132" y="2299126"/>
            <a:ext cx="4141445" cy="2997803"/>
          </a:xfrm>
          <a:prstGeom prst="rect">
            <a:avLst/>
          </a:prstGeom>
        </p:spPr>
      </p:pic>
      <p:pic>
        <p:nvPicPr>
          <p:cNvPr id="6" name="Εικόνα 5">
            <a:hlinkClick r:id="rId4"/>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73146" y="3660057"/>
            <a:ext cx="2108886" cy="2864311"/>
          </a:xfrm>
          <a:prstGeom prst="rect">
            <a:avLst/>
          </a:prstGeom>
        </p:spPr>
      </p:pic>
      <p:sp>
        <p:nvSpPr>
          <p:cNvPr id="7" name="TextBox 6"/>
          <p:cNvSpPr txBox="1"/>
          <p:nvPr/>
        </p:nvSpPr>
        <p:spPr>
          <a:xfrm>
            <a:off x="6655386" y="5934669"/>
            <a:ext cx="2158313" cy="923330"/>
          </a:xfrm>
          <a:prstGeom prst="rect">
            <a:avLst/>
          </a:prstGeom>
          <a:noFill/>
        </p:spPr>
        <p:txBody>
          <a:bodyPr wrap="square" rtlCol="0">
            <a:spAutoFit/>
          </a:bodyPr>
          <a:lstStyle/>
          <a:p>
            <a:r>
              <a:rPr lang="en-GB" dirty="0" smtClean="0"/>
              <a:t>Click on the image to hear the </a:t>
            </a:r>
            <a:r>
              <a:rPr lang="en-GB" dirty="0" err="1" smtClean="0"/>
              <a:t>Lazaru’s</a:t>
            </a:r>
            <a:r>
              <a:rPr lang="en-GB" dirty="0" smtClean="0"/>
              <a:t> Carols</a:t>
            </a:r>
            <a:endParaRPr lang="el-GR" dirty="0"/>
          </a:p>
        </p:txBody>
      </p:sp>
    </p:spTree>
    <p:extLst>
      <p:ext uri="{BB962C8B-B14F-4D97-AF65-F5344CB8AC3E}">
        <p14:creationId xmlns:p14="http://schemas.microsoft.com/office/powerpoint/2010/main" val="3181966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784"/>
            <a:ext cx="12191999" cy="6796216"/>
          </a:xfrm>
          <a:prstGeom prst="rect">
            <a:avLst/>
          </a:prstGeom>
        </p:spPr>
      </p:pic>
      <p:sp>
        <p:nvSpPr>
          <p:cNvPr id="3" name="TextBox 2"/>
          <p:cNvSpPr txBox="1"/>
          <p:nvPr/>
        </p:nvSpPr>
        <p:spPr>
          <a:xfrm>
            <a:off x="486032" y="667265"/>
            <a:ext cx="10981038" cy="923330"/>
          </a:xfrm>
          <a:prstGeom prst="rect">
            <a:avLst/>
          </a:prstGeom>
          <a:noFill/>
        </p:spPr>
        <p:txBody>
          <a:bodyPr wrap="square" rtlCol="0">
            <a:spAutoFit/>
          </a:bodyPr>
          <a:lstStyle/>
          <a:p>
            <a:r>
              <a:rPr lang="en-GB" dirty="0" smtClean="0">
                <a:solidFill>
                  <a:srgbClr val="0070C0"/>
                </a:solidFill>
              </a:rPr>
              <a:t>The Sunday of the Palms after the mess the priests give to  people branches of palms. It is a tradition  to eat fish this day! As the </a:t>
            </a:r>
            <a:r>
              <a:rPr lang="en-GB" dirty="0" err="1" smtClean="0">
                <a:solidFill>
                  <a:srgbClr val="0070C0"/>
                </a:solidFill>
              </a:rPr>
              <a:t>Lazaru’s</a:t>
            </a:r>
            <a:r>
              <a:rPr lang="en-GB" dirty="0" smtClean="0">
                <a:solidFill>
                  <a:srgbClr val="0070C0"/>
                </a:solidFill>
              </a:rPr>
              <a:t> Carols say “ The Sunday of the Palms we eat fish and the next Sunday (Easter) we eat the thick lamb”.</a:t>
            </a:r>
            <a:endParaRPr lang="el-GR" dirty="0">
              <a:solidFill>
                <a:srgbClr val="0070C0"/>
              </a:solidFill>
            </a:endParaRP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71528">
            <a:off x="1031605" y="1651892"/>
            <a:ext cx="3791765" cy="2666915"/>
          </a:xfrm>
          <a:prstGeom prst="rect">
            <a:avLst/>
          </a:prstGeom>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76450">
            <a:off x="7792996" y="1776348"/>
            <a:ext cx="2626196" cy="3367088"/>
          </a:xfrm>
          <a:prstGeom prst="rect">
            <a:avLst/>
          </a:prstGeom>
        </p:spPr>
      </p:pic>
      <p:pic>
        <p:nvPicPr>
          <p:cNvPr id="6" name="Εικόνα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2887" y="4940257"/>
            <a:ext cx="2867025" cy="1590675"/>
          </a:xfrm>
          <a:prstGeom prst="rect">
            <a:avLst/>
          </a:prstGeom>
        </p:spPr>
      </p:pic>
    </p:spTree>
    <p:extLst>
      <p:ext uri="{BB962C8B-B14F-4D97-AF65-F5344CB8AC3E}">
        <p14:creationId xmlns:p14="http://schemas.microsoft.com/office/powerpoint/2010/main" val="191078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41" y="-8238"/>
            <a:ext cx="12266141" cy="6858000"/>
          </a:xfrm>
          <a:prstGeom prst="rect">
            <a:avLst/>
          </a:prstGeom>
        </p:spPr>
      </p:pic>
      <p:sp>
        <p:nvSpPr>
          <p:cNvPr id="3" name="TextBox 2"/>
          <p:cNvSpPr txBox="1"/>
          <p:nvPr/>
        </p:nvSpPr>
        <p:spPr>
          <a:xfrm>
            <a:off x="395416" y="659027"/>
            <a:ext cx="10783330" cy="1200329"/>
          </a:xfrm>
          <a:prstGeom prst="rect">
            <a:avLst/>
          </a:prstGeom>
          <a:noFill/>
        </p:spPr>
        <p:txBody>
          <a:bodyPr wrap="square" rtlCol="0">
            <a:spAutoFit/>
          </a:bodyPr>
          <a:lstStyle/>
          <a:p>
            <a:r>
              <a:rPr lang="en-GB" b="1" dirty="0" smtClean="0">
                <a:solidFill>
                  <a:srgbClr val="FF0000"/>
                </a:solidFill>
              </a:rPr>
              <a:t>In the “Holy Week” almost everybody goes to church. The churches are decorated with black or purple ribbons. </a:t>
            </a:r>
          </a:p>
          <a:p>
            <a:r>
              <a:rPr lang="en-GB" b="1" dirty="0" smtClean="0">
                <a:solidFill>
                  <a:srgbClr val="FF0000"/>
                </a:solidFill>
              </a:rPr>
              <a:t>The “Holy  Thursday”, or “Red Thursday”  is a day that mothers with their children dye eggs. The tradition says that the </a:t>
            </a:r>
            <a:r>
              <a:rPr lang="en-GB" b="1" dirty="0" err="1" smtClean="0">
                <a:solidFill>
                  <a:srgbClr val="FF0000"/>
                </a:solidFill>
              </a:rPr>
              <a:t>color</a:t>
            </a:r>
            <a:r>
              <a:rPr lang="en-GB" b="1" dirty="0" smtClean="0">
                <a:solidFill>
                  <a:srgbClr val="FF0000"/>
                </a:solidFill>
              </a:rPr>
              <a:t> of the eggs must be only red, like the blood of Jesus that died that day. Everybody hangs outside his house a red cloth.  Also, mothers make “</a:t>
            </a:r>
            <a:r>
              <a:rPr lang="en-GB" b="1" dirty="0" err="1" smtClean="0">
                <a:solidFill>
                  <a:srgbClr val="FF0000"/>
                </a:solidFill>
              </a:rPr>
              <a:t>tsurekia</a:t>
            </a:r>
            <a:r>
              <a:rPr lang="en-GB" b="1" dirty="0" smtClean="0">
                <a:solidFill>
                  <a:srgbClr val="FF0000"/>
                </a:solidFill>
              </a:rPr>
              <a:t>”, a kind of cake (but we </a:t>
            </a:r>
            <a:r>
              <a:rPr lang="en-GB" b="1" dirty="0" err="1" smtClean="0">
                <a:solidFill>
                  <a:srgbClr val="FF0000"/>
                </a:solidFill>
              </a:rPr>
              <a:t>musn’t</a:t>
            </a:r>
            <a:r>
              <a:rPr lang="en-GB" b="1" dirty="0" smtClean="0">
                <a:solidFill>
                  <a:srgbClr val="FF0000"/>
                </a:solidFill>
              </a:rPr>
              <a:t> eat them until Easter).</a:t>
            </a:r>
            <a:endParaRPr lang="el-GR" b="1" dirty="0">
              <a:solidFill>
                <a:srgbClr val="FF0000"/>
              </a:solidFill>
            </a:endParaRP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51916">
            <a:off x="1102752" y="2399655"/>
            <a:ext cx="3062846" cy="2246562"/>
          </a:xfrm>
          <a:prstGeom prst="rect">
            <a:avLst/>
          </a:prstGeom>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244802">
            <a:off x="8559371" y="2267672"/>
            <a:ext cx="2619375" cy="1743075"/>
          </a:xfrm>
          <a:prstGeom prst="rect">
            <a:avLst/>
          </a:prstGeom>
        </p:spPr>
      </p:pic>
      <p:cxnSp>
        <p:nvCxnSpPr>
          <p:cNvPr id="7" name="Ευθύγραμμο βέλος σύνδεσης 6"/>
          <p:cNvCxnSpPr/>
          <p:nvPr/>
        </p:nvCxnSpPr>
        <p:spPr>
          <a:xfrm flipV="1">
            <a:off x="6796216" y="2586681"/>
            <a:ext cx="1762898" cy="3295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5791200" y="2734962"/>
            <a:ext cx="1919416" cy="369332"/>
          </a:xfrm>
          <a:prstGeom prst="rect">
            <a:avLst/>
          </a:prstGeom>
          <a:noFill/>
        </p:spPr>
        <p:txBody>
          <a:bodyPr wrap="square" rtlCol="0">
            <a:spAutoFit/>
          </a:bodyPr>
          <a:lstStyle/>
          <a:p>
            <a:r>
              <a:rPr lang="en-GB" dirty="0" smtClean="0"/>
              <a:t>            </a:t>
            </a:r>
            <a:r>
              <a:rPr lang="en-GB" dirty="0" err="1" smtClean="0"/>
              <a:t>tsurekia</a:t>
            </a:r>
            <a:endParaRPr lang="el-GR" dirty="0"/>
          </a:p>
        </p:txBody>
      </p:sp>
      <p:sp>
        <p:nvSpPr>
          <p:cNvPr id="9" name="TextBox 8"/>
          <p:cNvSpPr txBox="1"/>
          <p:nvPr/>
        </p:nvSpPr>
        <p:spPr>
          <a:xfrm>
            <a:off x="-152435" y="5447075"/>
            <a:ext cx="3542270" cy="923330"/>
          </a:xfrm>
          <a:prstGeom prst="rect">
            <a:avLst/>
          </a:prstGeom>
          <a:noFill/>
        </p:spPr>
        <p:txBody>
          <a:bodyPr wrap="square" rtlCol="0">
            <a:spAutoFit/>
          </a:bodyPr>
          <a:lstStyle/>
          <a:p>
            <a:r>
              <a:rPr lang="en-GB" dirty="0" smtClean="0"/>
              <a:t>The atmosphere in the church is very touching. We are in front of the climax of the Jesu’s drama.</a:t>
            </a:r>
            <a:endParaRPr lang="el-GR" dirty="0"/>
          </a:p>
        </p:txBody>
      </p:sp>
      <p:pic>
        <p:nvPicPr>
          <p:cNvPr id="11" name="Εικόνα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5924" y="4627330"/>
            <a:ext cx="3023287" cy="2111221"/>
          </a:xfrm>
          <a:prstGeom prst="rect">
            <a:avLst/>
          </a:prstGeom>
        </p:spPr>
      </p:pic>
      <p:pic>
        <p:nvPicPr>
          <p:cNvPr id="13" name="Εικόνα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1658" y="4627329"/>
            <a:ext cx="3367088" cy="2111221"/>
          </a:xfrm>
          <a:prstGeom prst="rect">
            <a:avLst/>
          </a:prstGeom>
        </p:spPr>
      </p:pic>
    </p:spTree>
    <p:extLst>
      <p:ext uri="{BB962C8B-B14F-4D97-AF65-F5344CB8AC3E}">
        <p14:creationId xmlns:p14="http://schemas.microsoft.com/office/powerpoint/2010/main" val="154456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428368" y="354227"/>
            <a:ext cx="10511481" cy="1754326"/>
          </a:xfrm>
          <a:prstGeom prst="rect">
            <a:avLst/>
          </a:prstGeom>
          <a:noFill/>
        </p:spPr>
        <p:txBody>
          <a:bodyPr wrap="square" rtlCol="0">
            <a:spAutoFit/>
          </a:bodyPr>
          <a:lstStyle/>
          <a:p>
            <a:r>
              <a:rPr lang="en-GB" b="1" dirty="0" smtClean="0">
                <a:solidFill>
                  <a:srgbClr val="FF0000"/>
                </a:solidFill>
              </a:rPr>
              <a:t>“Holy  Friday” is the saddest day of the year. It is the day of Jesu’s funeral, so nobody works until 12 o’clock that the “Deposition” of his body takes place. The tradition says that this day we must eat lentils, not with olive oil but </a:t>
            </a:r>
            <a:r>
              <a:rPr lang="en-GB" b="1" dirty="0" err="1" smtClean="0">
                <a:solidFill>
                  <a:srgbClr val="FF0000"/>
                </a:solidFill>
              </a:rPr>
              <a:t>olny</a:t>
            </a:r>
            <a:r>
              <a:rPr lang="en-GB" b="1" dirty="0" smtClean="0">
                <a:solidFill>
                  <a:srgbClr val="FF0000"/>
                </a:solidFill>
              </a:rPr>
              <a:t> with vinegar. (That’s because when Jesus was on the cross and asked for water he was given vinegar in order to get more thirsty). </a:t>
            </a:r>
          </a:p>
          <a:p>
            <a:r>
              <a:rPr lang="en-GB" b="1" dirty="0" smtClean="0">
                <a:solidFill>
                  <a:srgbClr val="FF0000"/>
                </a:solidFill>
              </a:rPr>
              <a:t>Every church (the people) makes and decorates with flowers its own “</a:t>
            </a:r>
            <a:r>
              <a:rPr lang="en-GB" b="1" dirty="0" err="1" smtClean="0">
                <a:solidFill>
                  <a:srgbClr val="FF0000"/>
                </a:solidFill>
              </a:rPr>
              <a:t>epitafio</a:t>
            </a:r>
            <a:r>
              <a:rPr lang="en-GB" b="1" dirty="0" smtClean="0">
                <a:solidFill>
                  <a:srgbClr val="FF0000"/>
                </a:solidFill>
              </a:rPr>
              <a:t>” (epi= on, </a:t>
            </a:r>
            <a:r>
              <a:rPr lang="en-GB" b="1" dirty="0" err="1" smtClean="0">
                <a:solidFill>
                  <a:srgbClr val="FF0000"/>
                </a:solidFill>
              </a:rPr>
              <a:t>tafo</a:t>
            </a:r>
            <a:r>
              <a:rPr lang="en-GB" b="1" dirty="0" smtClean="0">
                <a:solidFill>
                  <a:srgbClr val="FF0000"/>
                </a:solidFill>
              </a:rPr>
              <a:t>= tomb), where the body of Jesu   lies down. </a:t>
            </a:r>
            <a:endParaRPr lang="el-GR" b="1" dirty="0">
              <a:solidFill>
                <a:srgbClr val="FF0000"/>
              </a:solidFill>
            </a:endParaRP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36257">
            <a:off x="505644" y="2309792"/>
            <a:ext cx="2403477" cy="1590675"/>
          </a:xfrm>
          <a:prstGeom prst="rect">
            <a:avLst/>
          </a:prstGeom>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1807" y="2108553"/>
            <a:ext cx="2834582" cy="1754071"/>
          </a:xfrm>
          <a:prstGeom prst="rect">
            <a:avLst/>
          </a:prstGeom>
        </p:spPr>
      </p:pic>
      <p:pic>
        <p:nvPicPr>
          <p:cNvPr id="7" name="Εικόνα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79896">
            <a:off x="9276062" y="1990969"/>
            <a:ext cx="2466975" cy="1847850"/>
          </a:xfrm>
          <a:prstGeom prst="rect">
            <a:avLst/>
          </a:prstGeom>
        </p:spPr>
      </p:pic>
      <p:sp>
        <p:nvSpPr>
          <p:cNvPr id="8" name="TextBox 7"/>
          <p:cNvSpPr txBox="1"/>
          <p:nvPr/>
        </p:nvSpPr>
        <p:spPr>
          <a:xfrm>
            <a:off x="0" y="4101706"/>
            <a:ext cx="10840994" cy="923330"/>
          </a:xfrm>
          <a:prstGeom prst="rect">
            <a:avLst/>
          </a:prstGeom>
          <a:noFill/>
        </p:spPr>
        <p:txBody>
          <a:bodyPr wrap="square" rtlCol="0">
            <a:spAutoFit/>
          </a:bodyPr>
          <a:lstStyle/>
          <a:p>
            <a:r>
              <a:rPr lang="en-GB" b="1" dirty="0" smtClean="0">
                <a:solidFill>
                  <a:srgbClr val="FF0000"/>
                </a:solidFill>
              </a:rPr>
              <a:t>In the evening everybody goes to church and with candles lit follow the priests and the “</a:t>
            </a:r>
            <a:r>
              <a:rPr lang="en-GB" b="1" dirty="0" err="1" smtClean="0">
                <a:solidFill>
                  <a:srgbClr val="FF0000"/>
                </a:solidFill>
              </a:rPr>
              <a:t>epitafio</a:t>
            </a:r>
            <a:r>
              <a:rPr lang="en-GB" b="1" dirty="0" smtClean="0">
                <a:solidFill>
                  <a:srgbClr val="FF0000"/>
                </a:solidFill>
              </a:rPr>
              <a:t>” around the neighbourhoods. Priests and people chant the funeral song of Jesu’s mother, calling her son “My sweet spring</a:t>
            </a:r>
            <a:r>
              <a:rPr lang="el-GR" b="1" dirty="0" smtClean="0">
                <a:solidFill>
                  <a:srgbClr val="FF0000"/>
                </a:solidFill>
              </a:rPr>
              <a:t> </a:t>
            </a:r>
            <a:r>
              <a:rPr lang="en-GB" b="1" dirty="0" smtClean="0">
                <a:solidFill>
                  <a:srgbClr val="FF0000"/>
                </a:solidFill>
              </a:rPr>
              <a:t>time”.</a:t>
            </a:r>
            <a:endParaRPr lang="el-GR" b="1" dirty="0">
              <a:solidFill>
                <a:srgbClr val="FF0000"/>
              </a:solidFill>
            </a:endParaRPr>
          </a:p>
        </p:txBody>
      </p:sp>
      <p:pic>
        <p:nvPicPr>
          <p:cNvPr id="11" name="Εικόνα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11425" y="4903349"/>
            <a:ext cx="2628900" cy="1837841"/>
          </a:xfrm>
          <a:prstGeom prst="rect">
            <a:avLst/>
          </a:prstGeom>
        </p:spPr>
      </p:pic>
      <p:pic>
        <p:nvPicPr>
          <p:cNvPr id="12" name="Εικόνα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49477" y="4903349"/>
            <a:ext cx="2619375" cy="1888947"/>
          </a:xfrm>
          <a:prstGeom prst="rect">
            <a:avLst/>
          </a:prstGeom>
        </p:spPr>
      </p:pic>
      <p:pic>
        <p:nvPicPr>
          <p:cNvPr id="13" name="Εικόνα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09549" y="4483404"/>
            <a:ext cx="1743075" cy="2386689"/>
          </a:xfrm>
          <a:prstGeom prst="rect">
            <a:avLst/>
          </a:prstGeom>
        </p:spPr>
      </p:pic>
    </p:spTree>
    <p:extLst>
      <p:ext uri="{BB962C8B-B14F-4D97-AF65-F5344CB8AC3E}">
        <p14:creationId xmlns:p14="http://schemas.microsoft.com/office/powerpoint/2010/main" val="284974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65" y="0"/>
            <a:ext cx="12134335" cy="6858000"/>
          </a:xfrm>
          <a:prstGeom prst="rect">
            <a:avLst/>
          </a:prstGeom>
        </p:spPr>
      </p:pic>
      <p:sp>
        <p:nvSpPr>
          <p:cNvPr id="3" name="TextBox 2"/>
          <p:cNvSpPr txBox="1"/>
          <p:nvPr/>
        </p:nvSpPr>
        <p:spPr>
          <a:xfrm>
            <a:off x="313038" y="551935"/>
            <a:ext cx="11359978" cy="1077218"/>
          </a:xfrm>
          <a:prstGeom prst="rect">
            <a:avLst/>
          </a:prstGeom>
          <a:noFill/>
        </p:spPr>
        <p:txBody>
          <a:bodyPr wrap="square" rtlCol="0">
            <a:spAutoFit/>
          </a:bodyPr>
          <a:lstStyle/>
          <a:p>
            <a:r>
              <a:rPr lang="en-GB" sz="1600" b="1" dirty="0" smtClean="0">
                <a:solidFill>
                  <a:srgbClr val="7030A0"/>
                </a:solidFill>
              </a:rPr>
              <a:t>The Holy Saturday, in contrast,  is a day of joy. Everybody make preparations for the resurrection dinner and the Easter lunch. </a:t>
            </a:r>
          </a:p>
          <a:p>
            <a:r>
              <a:rPr lang="en-GB" sz="1600" b="1" dirty="0" smtClean="0">
                <a:solidFill>
                  <a:srgbClr val="7030A0"/>
                </a:solidFill>
              </a:rPr>
              <a:t>On the resurrection table traditionally </a:t>
            </a:r>
            <a:r>
              <a:rPr lang="en-GB" sz="1600" b="1" dirty="0">
                <a:solidFill>
                  <a:srgbClr val="7030A0"/>
                </a:solidFill>
              </a:rPr>
              <a:t> </a:t>
            </a:r>
            <a:r>
              <a:rPr lang="en-GB" sz="1600" b="1" dirty="0" smtClean="0">
                <a:solidFill>
                  <a:srgbClr val="7030A0"/>
                </a:solidFill>
              </a:rPr>
              <a:t>there is a soup made from the viscera and the head of the lamp.  The soup is called “</a:t>
            </a:r>
            <a:r>
              <a:rPr lang="en-GB" sz="1600" b="1" dirty="0" err="1" smtClean="0">
                <a:solidFill>
                  <a:srgbClr val="7030A0"/>
                </a:solidFill>
              </a:rPr>
              <a:t>magiritsa</a:t>
            </a:r>
            <a:r>
              <a:rPr lang="en-GB" sz="1600" b="1" dirty="0" smtClean="0">
                <a:solidFill>
                  <a:srgbClr val="7030A0"/>
                </a:solidFill>
              </a:rPr>
              <a:t>” and either you love it or you detest it  (I detest it), but it is suitable for the stomach for those who have not eaten meat for 40 days! Of course there are the red eggs (now we can eat them) and the </a:t>
            </a:r>
            <a:r>
              <a:rPr lang="en-GB" sz="1600" b="1" dirty="0" err="1" smtClean="0">
                <a:solidFill>
                  <a:srgbClr val="7030A0"/>
                </a:solidFill>
              </a:rPr>
              <a:t>tsurekia</a:t>
            </a:r>
            <a:r>
              <a:rPr lang="en-GB" sz="1600" b="1" dirty="0" smtClean="0">
                <a:solidFill>
                  <a:srgbClr val="7030A0"/>
                </a:solidFill>
              </a:rPr>
              <a:t>!  </a:t>
            </a:r>
            <a:endParaRPr lang="el-GR" sz="1600" b="1" dirty="0">
              <a:solidFill>
                <a:srgbClr val="7030A0"/>
              </a:solidFill>
            </a:endParaRPr>
          </a:p>
        </p:txBody>
      </p:sp>
      <p:sp>
        <p:nvSpPr>
          <p:cNvPr id="4" name="TextBox 3"/>
          <p:cNvSpPr txBox="1"/>
          <p:nvPr/>
        </p:nvSpPr>
        <p:spPr>
          <a:xfrm>
            <a:off x="255373" y="1696995"/>
            <a:ext cx="2718486" cy="5262979"/>
          </a:xfrm>
          <a:prstGeom prst="rect">
            <a:avLst/>
          </a:prstGeom>
          <a:noFill/>
        </p:spPr>
        <p:txBody>
          <a:bodyPr wrap="square" rtlCol="0">
            <a:spAutoFit/>
          </a:bodyPr>
          <a:lstStyle/>
          <a:p>
            <a:r>
              <a:rPr lang="en-GB" sz="1400" b="1" dirty="0" smtClean="0">
                <a:solidFill>
                  <a:schemeClr val="accent6">
                    <a:lumMod val="75000"/>
                  </a:schemeClr>
                </a:solidFill>
              </a:rPr>
              <a:t>This day we go to church at 11 at night, wearing our best clothes. We carry a red egg and our resurrection candle. For children the candle  must be brought by the godmother or godfather. It must be joyous, like the meaning of resurrection. It can have toys on it , flowers, etc. For adults  a white candle is ok. At 11.30, we get out of the church and we light our candles with the </a:t>
            </a:r>
            <a:r>
              <a:rPr lang="en-GB" sz="1400" b="1" dirty="0" err="1" smtClean="0">
                <a:solidFill>
                  <a:schemeClr val="accent6">
                    <a:lumMod val="75000"/>
                  </a:schemeClr>
                </a:solidFill>
              </a:rPr>
              <a:t>the</a:t>
            </a:r>
            <a:r>
              <a:rPr lang="en-GB" sz="1400" b="1" dirty="0" smtClean="0">
                <a:solidFill>
                  <a:schemeClr val="accent6">
                    <a:lumMod val="75000"/>
                  </a:schemeClr>
                </a:solidFill>
              </a:rPr>
              <a:t> “holy light” . At 12 o clock the priest chant “Jesus has risen”! The bells ring, and fireworks are all over the sky meaning the defeat of death and the </a:t>
            </a:r>
            <a:r>
              <a:rPr lang="en-GB" sz="1400" b="1" dirty="0" err="1" smtClean="0">
                <a:solidFill>
                  <a:schemeClr val="accent6">
                    <a:lumMod val="75000"/>
                  </a:schemeClr>
                </a:solidFill>
              </a:rPr>
              <a:t>the</a:t>
            </a:r>
            <a:r>
              <a:rPr lang="en-GB" sz="1400" b="1" dirty="0" smtClean="0">
                <a:solidFill>
                  <a:schemeClr val="accent6">
                    <a:lumMod val="75000"/>
                  </a:schemeClr>
                </a:solidFill>
              </a:rPr>
              <a:t> victory of life! Then we give to each other the kiss of love and we clink our eggs! Then we can eat them! Then we return home, and we all sit together around the table to have the resurrection dinner, even if it is almost </a:t>
            </a:r>
            <a:r>
              <a:rPr lang="en-GB" sz="1400" b="1" dirty="0" smtClean="0">
                <a:solidFill>
                  <a:schemeClr val="accent6">
                    <a:lumMod val="75000"/>
                  </a:schemeClr>
                </a:solidFill>
              </a:rPr>
              <a:t>1 after midnight!</a:t>
            </a:r>
            <a:endParaRPr lang="el-GR" sz="1400" b="1" dirty="0">
              <a:solidFill>
                <a:schemeClr val="accent6">
                  <a:lumMod val="75000"/>
                </a:schemeClr>
              </a:solidFill>
            </a:endParaRPr>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567" y="1784780"/>
            <a:ext cx="2030756" cy="1230269"/>
          </a:xfrm>
          <a:prstGeom prst="rect">
            <a:avLst/>
          </a:prstGeom>
        </p:spPr>
      </p:pic>
      <p:pic>
        <p:nvPicPr>
          <p:cNvPr id="7" name="Εικόνα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4127" y="4294375"/>
            <a:ext cx="2628900" cy="1743075"/>
          </a:xfrm>
          <a:prstGeom prst="rect">
            <a:avLst/>
          </a:prstGeom>
        </p:spPr>
      </p:pic>
      <p:pic>
        <p:nvPicPr>
          <p:cNvPr id="8" name="Εικόνα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272" y="4966987"/>
            <a:ext cx="2933700" cy="1562100"/>
          </a:xfrm>
          <a:prstGeom prst="rect">
            <a:avLst/>
          </a:prstGeom>
        </p:spPr>
      </p:pic>
      <p:pic>
        <p:nvPicPr>
          <p:cNvPr id="9" name="Εικόνα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73298" y="1647825"/>
            <a:ext cx="2985830" cy="2199245"/>
          </a:xfrm>
          <a:prstGeom prst="rect">
            <a:avLst/>
          </a:prstGeom>
        </p:spPr>
      </p:pic>
      <p:pic>
        <p:nvPicPr>
          <p:cNvPr id="10" name="Εικόνα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25879" y="1864228"/>
            <a:ext cx="1699312" cy="3937686"/>
          </a:xfrm>
          <a:prstGeom prst="rect">
            <a:avLst/>
          </a:prstGeom>
        </p:spPr>
      </p:pic>
      <p:cxnSp>
        <p:nvCxnSpPr>
          <p:cNvPr id="12" name="Ευθύγραμμο βέλος σύνδεσης 11"/>
          <p:cNvCxnSpPr>
            <a:stCxn id="13" idx="1"/>
          </p:cNvCxnSpPr>
          <p:nvPr/>
        </p:nvCxnSpPr>
        <p:spPr>
          <a:xfrm flipV="1">
            <a:off x="3665806" y="3015050"/>
            <a:ext cx="455686" cy="3816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3665806" y="3242851"/>
            <a:ext cx="1853449" cy="307777"/>
          </a:xfrm>
          <a:prstGeom prst="rect">
            <a:avLst/>
          </a:prstGeom>
          <a:noFill/>
        </p:spPr>
        <p:txBody>
          <a:bodyPr wrap="square" rtlCol="0">
            <a:spAutoFit/>
          </a:bodyPr>
          <a:lstStyle/>
          <a:p>
            <a:r>
              <a:rPr lang="en-GB" sz="1400" dirty="0" err="1" smtClean="0"/>
              <a:t>magiritsa</a:t>
            </a:r>
            <a:endParaRPr lang="el-GR" sz="1400" dirty="0"/>
          </a:p>
        </p:txBody>
      </p:sp>
      <p:cxnSp>
        <p:nvCxnSpPr>
          <p:cNvPr id="16" name="Ευθύγραμμο βέλος σύνδεσης 15"/>
          <p:cNvCxnSpPr/>
          <p:nvPr/>
        </p:nvCxnSpPr>
        <p:spPr>
          <a:xfrm flipV="1">
            <a:off x="3295135" y="6096000"/>
            <a:ext cx="598514" cy="4330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364127" y="6344116"/>
            <a:ext cx="1838196" cy="523220"/>
          </a:xfrm>
          <a:prstGeom prst="rect">
            <a:avLst/>
          </a:prstGeom>
          <a:noFill/>
        </p:spPr>
        <p:txBody>
          <a:bodyPr wrap="square" rtlCol="0">
            <a:spAutoFit/>
          </a:bodyPr>
          <a:lstStyle/>
          <a:p>
            <a:r>
              <a:rPr lang="en-GB" sz="1400" dirty="0" smtClean="0"/>
              <a:t>Fireworks, meaning the defeat of death!</a:t>
            </a:r>
            <a:endParaRPr lang="el-GR" sz="1400" dirty="0"/>
          </a:p>
        </p:txBody>
      </p:sp>
      <p:cxnSp>
        <p:nvCxnSpPr>
          <p:cNvPr id="19" name="Ευθύγραμμο βέλος σύνδεσης 18"/>
          <p:cNvCxnSpPr/>
          <p:nvPr/>
        </p:nvCxnSpPr>
        <p:spPr>
          <a:xfrm flipV="1">
            <a:off x="6441989" y="5832389"/>
            <a:ext cx="626076" cy="3624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6097922" y="6312543"/>
            <a:ext cx="2500322" cy="523220"/>
          </a:xfrm>
          <a:prstGeom prst="rect">
            <a:avLst/>
          </a:prstGeom>
          <a:noFill/>
        </p:spPr>
        <p:txBody>
          <a:bodyPr wrap="square" rtlCol="0">
            <a:spAutoFit/>
          </a:bodyPr>
          <a:lstStyle/>
          <a:p>
            <a:r>
              <a:rPr lang="en-GB" sz="1400" dirty="0" smtClean="0"/>
              <a:t>My son’s resurrection candle, brought from his godmother!</a:t>
            </a:r>
            <a:endParaRPr lang="el-GR" sz="1400" dirty="0"/>
          </a:p>
        </p:txBody>
      </p:sp>
      <p:sp>
        <p:nvSpPr>
          <p:cNvPr id="21" name="TextBox 20"/>
          <p:cNvSpPr txBox="1"/>
          <p:nvPr/>
        </p:nvSpPr>
        <p:spPr>
          <a:xfrm>
            <a:off x="8928272" y="4020065"/>
            <a:ext cx="2588225" cy="523220"/>
          </a:xfrm>
          <a:prstGeom prst="rect">
            <a:avLst/>
          </a:prstGeom>
          <a:noFill/>
        </p:spPr>
        <p:txBody>
          <a:bodyPr wrap="square" rtlCol="0">
            <a:spAutoFit/>
          </a:bodyPr>
          <a:lstStyle/>
          <a:p>
            <a:r>
              <a:rPr lang="en-GB" sz="1400" dirty="0" smtClean="0"/>
              <a:t>Attending the mess, holding the “holy light”,</a:t>
            </a:r>
            <a:endParaRPr lang="el-GR" sz="1400" dirty="0"/>
          </a:p>
        </p:txBody>
      </p:sp>
      <p:sp>
        <p:nvSpPr>
          <p:cNvPr id="6" name="TextBox 5"/>
          <p:cNvSpPr txBox="1"/>
          <p:nvPr/>
        </p:nvSpPr>
        <p:spPr>
          <a:xfrm>
            <a:off x="9045146" y="6529087"/>
            <a:ext cx="2627870" cy="369332"/>
          </a:xfrm>
          <a:prstGeom prst="rect">
            <a:avLst/>
          </a:prstGeom>
          <a:noFill/>
        </p:spPr>
        <p:txBody>
          <a:bodyPr wrap="square" rtlCol="0">
            <a:spAutoFit/>
          </a:bodyPr>
          <a:lstStyle/>
          <a:p>
            <a:r>
              <a:rPr lang="en-GB" dirty="0" smtClean="0"/>
              <a:t>Eggs’ clinking!</a:t>
            </a:r>
            <a:endParaRPr lang="el-GR" dirty="0"/>
          </a:p>
        </p:txBody>
      </p:sp>
    </p:spTree>
    <p:extLst>
      <p:ext uri="{BB962C8B-B14F-4D97-AF65-F5344CB8AC3E}">
        <p14:creationId xmlns:p14="http://schemas.microsoft.com/office/powerpoint/2010/main" val="324535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665"/>
            <a:ext cx="12192000" cy="6858000"/>
          </a:xfrm>
          <a:prstGeom prst="rect">
            <a:avLst/>
          </a:prstGeom>
        </p:spPr>
      </p:pic>
      <p:sp>
        <p:nvSpPr>
          <p:cNvPr id="3" name="TextBox 2"/>
          <p:cNvSpPr txBox="1"/>
          <p:nvPr/>
        </p:nvSpPr>
        <p:spPr>
          <a:xfrm>
            <a:off x="551934" y="708454"/>
            <a:ext cx="10107827" cy="923330"/>
          </a:xfrm>
          <a:prstGeom prst="rect">
            <a:avLst/>
          </a:prstGeom>
          <a:noFill/>
        </p:spPr>
        <p:txBody>
          <a:bodyPr wrap="square" rtlCol="0">
            <a:spAutoFit/>
          </a:bodyPr>
          <a:lstStyle/>
          <a:p>
            <a:r>
              <a:rPr lang="en-GB" dirty="0" smtClean="0"/>
              <a:t>The Sunday of Easter is a day of rest. </a:t>
            </a:r>
            <a:r>
              <a:rPr lang="en-GB" dirty="0"/>
              <a:t>E</a:t>
            </a:r>
            <a:r>
              <a:rPr lang="en-GB" dirty="0" smtClean="0"/>
              <a:t>verybody gets up late….except of those who are on duty to impale the lamb. Easter, like Christmas, is a family celebration, so the whole family gathers together. They  eat, drink, sing, dance</a:t>
            </a:r>
            <a:r>
              <a:rPr lang="en-GB" dirty="0" smtClean="0"/>
              <a:t>! </a:t>
            </a:r>
            <a:r>
              <a:rPr lang="en-GB" dirty="0" smtClean="0"/>
              <a:t>Monday is a day of rest too. Schools are closed for two weeks, the Holy, and the next!</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827" y="2600325"/>
            <a:ext cx="9168713" cy="3841664"/>
          </a:xfrm>
          <a:prstGeom prst="rect">
            <a:avLst/>
          </a:prstGeom>
        </p:spPr>
      </p:pic>
    </p:spTree>
    <p:extLst>
      <p:ext uri="{BB962C8B-B14F-4D97-AF65-F5344CB8AC3E}">
        <p14:creationId xmlns:p14="http://schemas.microsoft.com/office/powerpoint/2010/main" val="85177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65" y="0"/>
            <a:ext cx="12134335" cy="6858000"/>
          </a:xfrm>
          <a:prstGeom prst="rect">
            <a:avLst/>
          </a:prstGeom>
        </p:spPr>
      </p:pic>
      <p:sp>
        <p:nvSpPr>
          <p:cNvPr id="3" name="TextBox 2"/>
          <p:cNvSpPr txBox="1"/>
          <p:nvPr/>
        </p:nvSpPr>
        <p:spPr>
          <a:xfrm>
            <a:off x="2833817" y="6071287"/>
            <a:ext cx="8690919" cy="369332"/>
          </a:xfrm>
          <a:prstGeom prst="rect">
            <a:avLst/>
          </a:prstGeom>
          <a:noFill/>
        </p:spPr>
        <p:txBody>
          <a:bodyPr wrap="square" rtlCol="0">
            <a:spAutoFit/>
          </a:bodyPr>
          <a:lstStyle/>
          <a:p>
            <a:r>
              <a:rPr lang="en-GB" b="1" dirty="0" smtClean="0">
                <a:solidFill>
                  <a:srgbClr val="FF0000"/>
                </a:solidFill>
              </a:rPr>
              <a:t>Let us all be healthy, live in peace and serenity and fell the meaning of the resurrection</a:t>
            </a:r>
            <a:r>
              <a:rPr lang="en-GB" dirty="0" smtClean="0">
                <a:solidFill>
                  <a:srgbClr val="FF0000"/>
                </a:solidFill>
              </a:rPr>
              <a:t>!</a:t>
            </a:r>
            <a:endParaRPr lang="el-GR" dirty="0">
              <a:solidFill>
                <a:srgbClr val="FF0000"/>
              </a:solidFill>
            </a:endParaRPr>
          </a:p>
        </p:txBody>
      </p:sp>
    </p:spTree>
    <p:extLst>
      <p:ext uri="{BB962C8B-B14F-4D97-AF65-F5344CB8AC3E}">
        <p14:creationId xmlns:p14="http://schemas.microsoft.com/office/powerpoint/2010/main" val="18296744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833</Words>
  <Application>Microsoft Office PowerPoint</Application>
  <PresentationFormat>Ευρεία οθόνη</PresentationFormat>
  <Paragraphs>22</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Adobe Myungjo Std M</vt: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κατερινα</dc:creator>
  <cp:lastModifiedBy>κατερινα</cp:lastModifiedBy>
  <cp:revision>28</cp:revision>
  <dcterms:created xsi:type="dcterms:W3CDTF">2016-04-27T14:27:08Z</dcterms:created>
  <dcterms:modified xsi:type="dcterms:W3CDTF">2016-05-01T18:18:01Z</dcterms:modified>
</cp:coreProperties>
</file>