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60" r:id="rId7"/>
    <p:sldId id="267" r:id="rId8"/>
    <p:sldId id="268" r:id="rId9"/>
    <p:sldId id="261" r:id="rId10"/>
    <p:sldId id="262" r:id="rId11"/>
    <p:sldId id="263" r:id="rId12"/>
    <p:sldId id="264" r:id="rId13"/>
    <p:sldId id="265" r:id="rId14"/>
    <p:sldId id="266"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κατερινα" initials="κ" lastIdx="1" clrIdx="0">
    <p:extLst>
      <p:ext uri="{19B8F6BF-5375-455C-9EA6-DF929625EA0E}">
        <p15:presenceInfo xmlns:p15="http://schemas.microsoft.com/office/powerpoint/2012/main" userId="κατεριν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5-03T18:27:41.768" idx="1">
    <p:pos x="7680" y="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998DBEA-D42E-4739-87C3-EA8553A85126}" type="datetimeFigureOut">
              <a:rPr lang="el-GR" smtClean="0"/>
              <a:t>10/5/2016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B957415-5C68-4373-909A-FEC564AC123B}" type="slidenum">
              <a:rPr lang="el-GR" smtClean="0"/>
              <a:t>‹#›</a:t>
            </a:fld>
            <a:endParaRPr lang="el-GR"/>
          </a:p>
        </p:txBody>
      </p:sp>
    </p:spTree>
    <p:extLst>
      <p:ext uri="{BB962C8B-B14F-4D97-AF65-F5344CB8AC3E}">
        <p14:creationId xmlns:p14="http://schemas.microsoft.com/office/powerpoint/2010/main" val="280342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998DBEA-D42E-4739-87C3-EA8553A85126}" type="datetimeFigureOut">
              <a:rPr lang="el-GR" smtClean="0"/>
              <a:t>10/5/2016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B957415-5C68-4373-909A-FEC564AC123B}" type="slidenum">
              <a:rPr lang="el-GR" smtClean="0"/>
              <a:t>‹#›</a:t>
            </a:fld>
            <a:endParaRPr lang="el-GR"/>
          </a:p>
        </p:txBody>
      </p:sp>
    </p:spTree>
    <p:extLst>
      <p:ext uri="{BB962C8B-B14F-4D97-AF65-F5344CB8AC3E}">
        <p14:creationId xmlns:p14="http://schemas.microsoft.com/office/powerpoint/2010/main" val="216252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998DBEA-D42E-4739-87C3-EA8553A85126}" type="datetimeFigureOut">
              <a:rPr lang="el-GR" smtClean="0"/>
              <a:t>10/5/2016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B957415-5C68-4373-909A-FEC564AC123B}" type="slidenum">
              <a:rPr lang="el-GR" smtClean="0"/>
              <a:t>‹#›</a:t>
            </a:fld>
            <a:endParaRPr lang="el-GR"/>
          </a:p>
        </p:txBody>
      </p:sp>
    </p:spTree>
    <p:extLst>
      <p:ext uri="{BB962C8B-B14F-4D97-AF65-F5344CB8AC3E}">
        <p14:creationId xmlns:p14="http://schemas.microsoft.com/office/powerpoint/2010/main" val="203611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998DBEA-D42E-4739-87C3-EA8553A85126}" type="datetimeFigureOut">
              <a:rPr lang="el-GR" smtClean="0"/>
              <a:t>10/5/2016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B957415-5C68-4373-909A-FEC564AC123B}" type="slidenum">
              <a:rPr lang="el-GR" smtClean="0"/>
              <a:t>‹#›</a:t>
            </a:fld>
            <a:endParaRPr lang="el-GR"/>
          </a:p>
        </p:txBody>
      </p:sp>
    </p:spTree>
    <p:extLst>
      <p:ext uri="{BB962C8B-B14F-4D97-AF65-F5344CB8AC3E}">
        <p14:creationId xmlns:p14="http://schemas.microsoft.com/office/powerpoint/2010/main" val="251208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998DBEA-D42E-4739-87C3-EA8553A85126}" type="datetimeFigureOut">
              <a:rPr lang="el-GR" smtClean="0"/>
              <a:t>10/5/2016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B957415-5C68-4373-909A-FEC564AC123B}" type="slidenum">
              <a:rPr lang="el-GR" smtClean="0"/>
              <a:t>‹#›</a:t>
            </a:fld>
            <a:endParaRPr lang="el-GR"/>
          </a:p>
        </p:txBody>
      </p:sp>
    </p:spTree>
    <p:extLst>
      <p:ext uri="{BB962C8B-B14F-4D97-AF65-F5344CB8AC3E}">
        <p14:creationId xmlns:p14="http://schemas.microsoft.com/office/powerpoint/2010/main" val="274593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998DBEA-D42E-4739-87C3-EA8553A85126}" type="datetimeFigureOut">
              <a:rPr lang="el-GR" smtClean="0"/>
              <a:t>10/5/2016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B957415-5C68-4373-909A-FEC564AC123B}" type="slidenum">
              <a:rPr lang="el-GR" smtClean="0"/>
              <a:t>‹#›</a:t>
            </a:fld>
            <a:endParaRPr lang="el-GR"/>
          </a:p>
        </p:txBody>
      </p:sp>
    </p:spTree>
    <p:extLst>
      <p:ext uri="{BB962C8B-B14F-4D97-AF65-F5344CB8AC3E}">
        <p14:creationId xmlns:p14="http://schemas.microsoft.com/office/powerpoint/2010/main" val="193508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998DBEA-D42E-4739-87C3-EA8553A85126}" type="datetimeFigureOut">
              <a:rPr lang="el-GR" smtClean="0"/>
              <a:t>10/5/2016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B957415-5C68-4373-909A-FEC564AC123B}" type="slidenum">
              <a:rPr lang="el-GR" smtClean="0"/>
              <a:t>‹#›</a:t>
            </a:fld>
            <a:endParaRPr lang="el-GR"/>
          </a:p>
        </p:txBody>
      </p:sp>
    </p:spTree>
    <p:extLst>
      <p:ext uri="{BB962C8B-B14F-4D97-AF65-F5344CB8AC3E}">
        <p14:creationId xmlns:p14="http://schemas.microsoft.com/office/powerpoint/2010/main" val="35354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998DBEA-D42E-4739-87C3-EA8553A85126}" type="datetimeFigureOut">
              <a:rPr lang="el-GR" smtClean="0"/>
              <a:t>10/5/2016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B957415-5C68-4373-909A-FEC564AC123B}" type="slidenum">
              <a:rPr lang="el-GR" smtClean="0"/>
              <a:t>‹#›</a:t>
            </a:fld>
            <a:endParaRPr lang="el-GR"/>
          </a:p>
        </p:txBody>
      </p:sp>
    </p:spTree>
    <p:extLst>
      <p:ext uri="{BB962C8B-B14F-4D97-AF65-F5344CB8AC3E}">
        <p14:creationId xmlns:p14="http://schemas.microsoft.com/office/powerpoint/2010/main" val="3527679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998DBEA-D42E-4739-87C3-EA8553A85126}" type="datetimeFigureOut">
              <a:rPr lang="el-GR" smtClean="0"/>
              <a:t>10/5/2016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B957415-5C68-4373-909A-FEC564AC123B}" type="slidenum">
              <a:rPr lang="el-GR" smtClean="0"/>
              <a:t>‹#›</a:t>
            </a:fld>
            <a:endParaRPr lang="el-GR"/>
          </a:p>
        </p:txBody>
      </p:sp>
    </p:spTree>
    <p:extLst>
      <p:ext uri="{BB962C8B-B14F-4D97-AF65-F5344CB8AC3E}">
        <p14:creationId xmlns:p14="http://schemas.microsoft.com/office/powerpoint/2010/main" val="22787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998DBEA-D42E-4739-87C3-EA8553A85126}" type="datetimeFigureOut">
              <a:rPr lang="el-GR" smtClean="0"/>
              <a:t>10/5/2016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B957415-5C68-4373-909A-FEC564AC123B}" type="slidenum">
              <a:rPr lang="el-GR" smtClean="0"/>
              <a:t>‹#›</a:t>
            </a:fld>
            <a:endParaRPr lang="el-GR"/>
          </a:p>
        </p:txBody>
      </p:sp>
    </p:spTree>
    <p:extLst>
      <p:ext uri="{BB962C8B-B14F-4D97-AF65-F5344CB8AC3E}">
        <p14:creationId xmlns:p14="http://schemas.microsoft.com/office/powerpoint/2010/main" val="33013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998DBEA-D42E-4739-87C3-EA8553A85126}" type="datetimeFigureOut">
              <a:rPr lang="el-GR" smtClean="0"/>
              <a:t>10/5/2016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B957415-5C68-4373-909A-FEC564AC123B}" type="slidenum">
              <a:rPr lang="el-GR" smtClean="0"/>
              <a:t>‹#›</a:t>
            </a:fld>
            <a:endParaRPr lang="el-GR"/>
          </a:p>
        </p:txBody>
      </p:sp>
    </p:spTree>
    <p:extLst>
      <p:ext uri="{BB962C8B-B14F-4D97-AF65-F5344CB8AC3E}">
        <p14:creationId xmlns:p14="http://schemas.microsoft.com/office/powerpoint/2010/main" val="207018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8DBEA-D42E-4739-87C3-EA8553A85126}" type="datetimeFigureOut">
              <a:rPr lang="el-GR" smtClean="0"/>
              <a:t>10/5/2016</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57415-5C68-4373-909A-FEC564AC123B}" type="slidenum">
              <a:rPr lang="el-GR" smtClean="0"/>
              <a:t>‹#›</a:t>
            </a:fld>
            <a:endParaRPr lang="el-GR"/>
          </a:p>
        </p:txBody>
      </p:sp>
    </p:spTree>
    <p:extLst>
      <p:ext uri="{BB962C8B-B14F-4D97-AF65-F5344CB8AC3E}">
        <p14:creationId xmlns:p14="http://schemas.microsoft.com/office/powerpoint/2010/main" val="1619064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eg"/><Relationship Id="rId7" Type="http://schemas.openxmlformats.org/officeDocument/2006/relationships/image" Target="../media/image3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g"/><Relationship Id="rId9"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l-GR" dirty="0"/>
          </a:p>
        </p:txBody>
      </p:sp>
      <p:sp>
        <p:nvSpPr>
          <p:cNvPr id="3" name="Υπότιτλος 2"/>
          <p:cNvSpPr>
            <a:spLocks noGrp="1"/>
          </p:cNvSpPr>
          <p:nvPr>
            <p:ph type="subTitle" idx="1"/>
          </p:nvPr>
        </p:nvSpPr>
        <p:spPr/>
        <p:txBody>
          <a:bodyPr/>
          <a:lstStyle/>
          <a:p>
            <a:endParaRPr lang="el-G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851918"/>
          </a:xfrm>
          <a:prstGeom prst="rect">
            <a:avLst/>
          </a:prstGeom>
        </p:spPr>
      </p:pic>
      <p:sp>
        <p:nvSpPr>
          <p:cNvPr id="5" name="TextBox 4"/>
          <p:cNvSpPr txBox="1"/>
          <p:nvPr/>
        </p:nvSpPr>
        <p:spPr>
          <a:xfrm>
            <a:off x="951722" y="5355771"/>
            <a:ext cx="9927772" cy="461665"/>
          </a:xfrm>
          <a:prstGeom prst="rect">
            <a:avLst/>
          </a:prstGeom>
          <a:noFill/>
        </p:spPr>
        <p:txBody>
          <a:bodyPr wrap="square" rtlCol="0">
            <a:spAutoFit/>
          </a:bodyPr>
          <a:lstStyle/>
          <a:p>
            <a:pPr algn="ctr"/>
            <a:r>
              <a:rPr lang="el-GR" sz="2400" dirty="0" smtClean="0">
                <a:solidFill>
                  <a:srgbClr val="FF0000"/>
                </a:solidFill>
                <a:latin typeface="Comic Sans MS" panose="030F0702030302020204" pitchFamily="66" charset="0"/>
              </a:rPr>
              <a:t>Ε</a:t>
            </a:r>
            <a:r>
              <a:rPr lang="en-GB" sz="2400" dirty="0" smtClean="0">
                <a:solidFill>
                  <a:srgbClr val="FF0000"/>
                </a:solidFill>
                <a:latin typeface="Comic Sans MS" panose="030F0702030302020204" pitchFamily="66" charset="0"/>
              </a:rPr>
              <a:t>aster Preparations at school</a:t>
            </a:r>
            <a:endParaRPr lang="el-GR" sz="2400" dirty="0">
              <a:solidFill>
                <a:srgbClr val="FF0000"/>
              </a:solidFill>
              <a:latin typeface="Comic Sans MS" panose="030F0702030302020204" pitchFamily="66" charset="0"/>
            </a:endParaRP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2302">
            <a:off x="1339332" y="5048384"/>
            <a:ext cx="971550" cy="1552575"/>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48143">
            <a:off x="8949223" y="5279450"/>
            <a:ext cx="1104900" cy="1314450"/>
          </a:xfrm>
          <a:prstGeom prst="rect">
            <a:avLst/>
          </a:prstGeom>
        </p:spPr>
      </p:pic>
    </p:spTree>
    <p:extLst>
      <p:ext uri="{BB962C8B-B14F-4D97-AF65-F5344CB8AC3E}">
        <p14:creationId xmlns:p14="http://schemas.microsoft.com/office/powerpoint/2010/main" val="304950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700"/>
            <a:ext cx="12191999" cy="6858000"/>
          </a:xfrm>
          <a:prstGeom prst="rect">
            <a:avLst/>
          </a:prstGeom>
        </p:spPr>
      </p:pic>
      <p:sp>
        <p:nvSpPr>
          <p:cNvPr id="3" name="TextBox 2"/>
          <p:cNvSpPr txBox="1"/>
          <p:nvPr/>
        </p:nvSpPr>
        <p:spPr>
          <a:xfrm>
            <a:off x="720436" y="123639"/>
            <a:ext cx="9531927" cy="646331"/>
          </a:xfrm>
          <a:prstGeom prst="rect">
            <a:avLst/>
          </a:prstGeom>
          <a:noFill/>
        </p:spPr>
        <p:txBody>
          <a:bodyPr wrap="square" rtlCol="0">
            <a:spAutoFit/>
          </a:bodyPr>
          <a:lstStyle/>
          <a:p>
            <a:r>
              <a:rPr lang="en-GB" b="1" dirty="0" smtClean="0">
                <a:solidFill>
                  <a:srgbClr val="C00000"/>
                </a:solidFill>
                <a:latin typeface="Comic Sans MS" panose="030F0702030302020204" pitchFamily="66" charset="0"/>
              </a:rPr>
              <a:t>We played “The Egg hunting”. In our playground , although it is not a </a:t>
            </a:r>
            <a:r>
              <a:rPr lang="en-GB" b="1" dirty="0" err="1" smtClean="0">
                <a:solidFill>
                  <a:srgbClr val="C00000"/>
                </a:solidFill>
                <a:latin typeface="Comic Sans MS" panose="030F0702030302020204" pitchFamily="66" charset="0"/>
              </a:rPr>
              <a:t>greek</a:t>
            </a:r>
            <a:r>
              <a:rPr lang="en-GB" b="1" dirty="0" smtClean="0">
                <a:solidFill>
                  <a:srgbClr val="C00000"/>
                </a:solidFill>
                <a:latin typeface="Comic Sans MS" panose="030F0702030302020204" pitchFamily="66" charset="0"/>
              </a:rPr>
              <a:t> tradition</a:t>
            </a:r>
            <a:r>
              <a:rPr lang="en-GB" dirty="0" smtClean="0"/>
              <a:t>. </a:t>
            </a:r>
            <a:endParaRPr lang="el-GR" dirty="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97227">
            <a:off x="335350" y="963816"/>
            <a:ext cx="3079697" cy="3057657"/>
          </a:xfrm>
          <a:prstGeom prst="rect">
            <a:avLst/>
          </a:prstGeom>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5964" y="616487"/>
            <a:ext cx="3454400" cy="3401292"/>
          </a:xfrm>
          <a:prstGeom prst="rect">
            <a:avLst/>
          </a:prstGeom>
        </p:spPr>
      </p:pic>
      <p:pic>
        <p:nvPicPr>
          <p:cNvPr id="6"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30933">
            <a:off x="8687517" y="848504"/>
            <a:ext cx="3472873" cy="3090738"/>
          </a:xfrm>
          <a:prstGeom prst="rect">
            <a:avLst/>
          </a:prstGeom>
        </p:spPr>
      </p:pic>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2932" y="3666464"/>
            <a:ext cx="2705760" cy="3158836"/>
          </a:xfrm>
          <a:prstGeom prst="rect">
            <a:avLst/>
          </a:prstGeom>
        </p:spPr>
      </p:pic>
      <p:sp>
        <p:nvSpPr>
          <p:cNvPr id="8" name="TextBox 7"/>
          <p:cNvSpPr txBox="1"/>
          <p:nvPr/>
        </p:nvSpPr>
        <p:spPr>
          <a:xfrm>
            <a:off x="6234545" y="4931395"/>
            <a:ext cx="5283200" cy="369332"/>
          </a:xfrm>
          <a:prstGeom prst="rect">
            <a:avLst/>
          </a:prstGeom>
          <a:noFill/>
        </p:spPr>
        <p:txBody>
          <a:bodyPr wrap="square" rtlCol="0">
            <a:spAutoFit/>
          </a:bodyPr>
          <a:lstStyle/>
          <a:p>
            <a:r>
              <a:rPr lang="en-GB" b="1" dirty="0" smtClean="0">
                <a:solidFill>
                  <a:srgbClr val="C00000"/>
                </a:solidFill>
                <a:latin typeface="Comic Sans MS" panose="030F0702030302020204" pitchFamily="66" charset="0"/>
              </a:rPr>
              <a:t>Searching for chocolate eggs in our yard</a:t>
            </a:r>
            <a:r>
              <a:rPr lang="en-GB" dirty="0" smtClean="0"/>
              <a:t>. </a:t>
            </a:r>
            <a:endParaRPr lang="el-GR" dirty="0"/>
          </a:p>
        </p:txBody>
      </p:sp>
    </p:spTree>
    <p:extLst>
      <p:ext uri="{BB962C8B-B14F-4D97-AF65-F5344CB8AC3E}">
        <p14:creationId xmlns:p14="http://schemas.microsoft.com/office/powerpoint/2010/main" val="1930997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27" y="193963"/>
            <a:ext cx="2780146" cy="3057237"/>
          </a:xfrm>
          <a:prstGeom prst="rect">
            <a:avLst/>
          </a:prstGeom>
        </p:spPr>
      </p:pic>
      <p:sp>
        <p:nvSpPr>
          <p:cNvPr id="4" name="TextBox 3"/>
          <p:cNvSpPr txBox="1"/>
          <p:nvPr/>
        </p:nvSpPr>
        <p:spPr>
          <a:xfrm>
            <a:off x="3251200" y="193963"/>
            <a:ext cx="8663709" cy="738664"/>
          </a:xfrm>
          <a:prstGeom prst="rect">
            <a:avLst/>
          </a:prstGeom>
          <a:noFill/>
        </p:spPr>
        <p:txBody>
          <a:bodyPr wrap="square" rtlCol="0">
            <a:spAutoFit/>
          </a:bodyPr>
          <a:lstStyle/>
          <a:p>
            <a:r>
              <a:rPr lang="en-GB" sz="1400" b="1" dirty="0" smtClean="0">
                <a:solidFill>
                  <a:srgbClr val="C00000"/>
                </a:solidFill>
                <a:latin typeface="Comic Sans MS" panose="030F0702030302020204" pitchFamily="66" charset="0"/>
              </a:rPr>
              <a:t>Children separated in  groups had to use our class’s  map (top view), in order to locate </a:t>
            </a:r>
            <a:r>
              <a:rPr lang="en-GB" sz="1400" b="1" dirty="0" err="1" smtClean="0">
                <a:solidFill>
                  <a:srgbClr val="C00000"/>
                </a:solidFill>
                <a:latin typeface="Comic Sans MS" panose="030F0702030302020204" pitchFamily="66" charset="0"/>
              </a:rPr>
              <a:t>easter</a:t>
            </a:r>
            <a:r>
              <a:rPr lang="en-GB" sz="1400" b="1" dirty="0" smtClean="0">
                <a:solidFill>
                  <a:srgbClr val="C00000"/>
                </a:solidFill>
                <a:latin typeface="Comic Sans MS" panose="030F0702030302020204" pitchFamily="66" charset="0"/>
              </a:rPr>
              <a:t> riddles (regarding to our tradition) . When each group located, found  and  solved  his riddle  the next group could </a:t>
            </a:r>
            <a:r>
              <a:rPr lang="en-GB" sz="1400" b="1" dirty="0">
                <a:solidFill>
                  <a:srgbClr val="C00000"/>
                </a:solidFill>
                <a:latin typeface="Comic Sans MS" panose="030F0702030302020204" pitchFamily="66" charset="0"/>
              </a:rPr>
              <a:t>b</a:t>
            </a:r>
            <a:r>
              <a:rPr lang="en-GB" sz="1400" b="1" dirty="0" smtClean="0">
                <a:solidFill>
                  <a:srgbClr val="C00000"/>
                </a:solidFill>
                <a:latin typeface="Comic Sans MS" panose="030F0702030302020204" pitchFamily="66" charset="0"/>
              </a:rPr>
              <a:t>egin. The last group found the treasure: The chocolate eggs!!!!</a:t>
            </a:r>
            <a:endParaRPr lang="el-GR" sz="1400" b="1" dirty="0">
              <a:solidFill>
                <a:srgbClr val="C00000"/>
              </a:solidFill>
              <a:latin typeface="Comic Sans MS" panose="030F0702030302020204" pitchFamily="66" charset="0"/>
            </a:endParaRPr>
          </a:p>
        </p:txBody>
      </p:sp>
      <p:sp>
        <p:nvSpPr>
          <p:cNvPr id="5" name="TextBox 4"/>
          <p:cNvSpPr txBox="1"/>
          <p:nvPr/>
        </p:nvSpPr>
        <p:spPr>
          <a:xfrm>
            <a:off x="4045527" y="1066000"/>
            <a:ext cx="4267200" cy="677108"/>
          </a:xfrm>
          <a:prstGeom prst="rect">
            <a:avLst/>
          </a:prstGeom>
          <a:noFill/>
        </p:spPr>
        <p:txBody>
          <a:bodyPr wrap="square" rtlCol="0">
            <a:spAutoFit/>
          </a:bodyPr>
          <a:lstStyle/>
          <a:p>
            <a:pPr algn="ctr"/>
            <a:r>
              <a:rPr lang="en-GB" sz="2000" b="1" u="sng" dirty="0" smtClean="0">
                <a:solidFill>
                  <a:srgbClr val="C00000"/>
                </a:solidFill>
              </a:rPr>
              <a:t>Our Easter riddles</a:t>
            </a:r>
          </a:p>
          <a:p>
            <a:pPr algn="ctr"/>
            <a:endParaRPr lang="el-GR" dirty="0"/>
          </a:p>
        </p:txBody>
      </p:sp>
      <p:sp>
        <p:nvSpPr>
          <p:cNvPr id="6" name="TextBox 5"/>
          <p:cNvSpPr txBox="1"/>
          <p:nvPr/>
        </p:nvSpPr>
        <p:spPr>
          <a:xfrm>
            <a:off x="3315854" y="1426751"/>
            <a:ext cx="2096655" cy="1600438"/>
          </a:xfrm>
          <a:prstGeom prst="rect">
            <a:avLst/>
          </a:prstGeom>
          <a:noFill/>
        </p:spPr>
        <p:txBody>
          <a:bodyPr wrap="square" rtlCol="0">
            <a:spAutoFit/>
          </a:bodyPr>
          <a:lstStyle/>
          <a:p>
            <a:r>
              <a:rPr lang="en-GB" sz="1400" b="1" dirty="0" smtClean="0">
                <a:solidFill>
                  <a:srgbClr val="C00000"/>
                </a:solidFill>
                <a:latin typeface="Comic Sans MS" panose="030F0702030302020204" pitchFamily="66" charset="0"/>
              </a:rPr>
              <a:t>We are made from eggs, yeast, milk, flour and butter. Traditionally we are made on the Holy Thursday. What are we? </a:t>
            </a:r>
            <a:endParaRPr lang="el-GR" sz="1400" b="1" dirty="0">
              <a:solidFill>
                <a:srgbClr val="C00000"/>
              </a:solidFill>
              <a:latin typeface="Comic Sans MS" panose="030F0702030302020204" pitchFamily="66" charset="0"/>
            </a:endParaRPr>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346" y="3027189"/>
            <a:ext cx="1707790" cy="1249247"/>
          </a:xfrm>
          <a:prstGeom prst="rect">
            <a:avLst/>
          </a:prstGeom>
        </p:spPr>
      </p:pic>
      <p:sp>
        <p:nvSpPr>
          <p:cNvPr id="8" name="TextBox 7"/>
          <p:cNvSpPr txBox="1"/>
          <p:nvPr/>
        </p:nvSpPr>
        <p:spPr>
          <a:xfrm>
            <a:off x="5569527" y="1572058"/>
            <a:ext cx="2456873" cy="1169551"/>
          </a:xfrm>
          <a:prstGeom prst="rect">
            <a:avLst/>
          </a:prstGeom>
          <a:noFill/>
        </p:spPr>
        <p:txBody>
          <a:bodyPr wrap="square" rtlCol="0">
            <a:spAutoFit/>
          </a:bodyPr>
          <a:lstStyle/>
          <a:p>
            <a:r>
              <a:rPr lang="en-GB" sz="1400" b="1" dirty="0" smtClean="0">
                <a:solidFill>
                  <a:srgbClr val="C00000"/>
                </a:solidFill>
                <a:latin typeface="Comic Sans MS" panose="030F0702030302020204" pitchFamily="66" charset="0"/>
              </a:rPr>
              <a:t>Our godmother brings it for us every year. We must light her only on the Holy Saturday night. What is it?</a:t>
            </a:r>
            <a:endParaRPr lang="el-GR" sz="1400" b="1" dirty="0">
              <a:solidFill>
                <a:srgbClr val="C00000"/>
              </a:solidFill>
              <a:latin typeface="Comic Sans MS" panose="030F0702030302020204" pitchFamily="66" charset="0"/>
            </a:endParaRPr>
          </a:p>
        </p:txBody>
      </p:sp>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2741609"/>
            <a:ext cx="1265382" cy="1708727"/>
          </a:xfrm>
          <a:prstGeom prst="rect">
            <a:avLst/>
          </a:prstGeom>
        </p:spPr>
      </p:pic>
      <p:sp>
        <p:nvSpPr>
          <p:cNvPr id="10" name="TextBox 9"/>
          <p:cNvSpPr txBox="1"/>
          <p:nvPr/>
        </p:nvSpPr>
        <p:spPr>
          <a:xfrm>
            <a:off x="6049818" y="1038286"/>
            <a:ext cx="1976582" cy="369332"/>
          </a:xfrm>
          <a:prstGeom prst="rect">
            <a:avLst/>
          </a:prstGeom>
          <a:noFill/>
        </p:spPr>
        <p:txBody>
          <a:bodyPr wrap="square" rtlCol="0">
            <a:spAutoFit/>
          </a:bodyPr>
          <a:lstStyle/>
          <a:p>
            <a:endParaRPr lang="el-GR" dirty="0"/>
          </a:p>
        </p:txBody>
      </p:sp>
      <p:sp>
        <p:nvSpPr>
          <p:cNvPr id="11" name="TextBox 10"/>
          <p:cNvSpPr txBox="1"/>
          <p:nvPr/>
        </p:nvSpPr>
        <p:spPr>
          <a:xfrm>
            <a:off x="8469745" y="1743108"/>
            <a:ext cx="3445164" cy="738664"/>
          </a:xfrm>
          <a:prstGeom prst="rect">
            <a:avLst/>
          </a:prstGeom>
          <a:noFill/>
        </p:spPr>
        <p:txBody>
          <a:bodyPr wrap="square" rtlCol="0">
            <a:spAutoFit/>
          </a:bodyPr>
          <a:lstStyle/>
          <a:p>
            <a:r>
              <a:rPr lang="en-GB" sz="1400" b="1" dirty="0" smtClean="0">
                <a:solidFill>
                  <a:srgbClr val="C00000"/>
                </a:solidFill>
                <a:latin typeface="Comic Sans MS" panose="030F0702030302020204" pitchFamily="66" charset="0"/>
              </a:rPr>
              <a:t>The dye us, they put us together and in the Easter they clink us and they eat us! What are we? </a:t>
            </a:r>
            <a:endParaRPr lang="el-GR" sz="1400" b="1" dirty="0">
              <a:solidFill>
                <a:srgbClr val="C00000"/>
              </a:solidFill>
              <a:latin typeface="Comic Sans MS" panose="030F0702030302020204" pitchFamily="66" charset="0"/>
            </a:endParaRPr>
          </a:p>
        </p:txBody>
      </p:sp>
      <p:pic>
        <p:nvPicPr>
          <p:cNvPr id="12" name="Εικόνα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0873" y="2698930"/>
            <a:ext cx="1971062" cy="1460140"/>
          </a:xfrm>
          <a:prstGeom prst="rect">
            <a:avLst/>
          </a:prstGeom>
        </p:spPr>
      </p:pic>
      <p:sp>
        <p:nvSpPr>
          <p:cNvPr id="13" name="TextBox 12"/>
          <p:cNvSpPr txBox="1"/>
          <p:nvPr/>
        </p:nvSpPr>
        <p:spPr>
          <a:xfrm>
            <a:off x="572655" y="4572000"/>
            <a:ext cx="2392218" cy="954107"/>
          </a:xfrm>
          <a:prstGeom prst="rect">
            <a:avLst/>
          </a:prstGeom>
          <a:noFill/>
        </p:spPr>
        <p:txBody>
          <a:bodyPr wrap="square" rtlCol="0">
            <a:spAutoFit/>
          </a:bodyPr>
          <a:lstStyle/>
          <a:p>
            <a:r>
              <a:rPr lang="en-GB" sz="1400" b="1" dirty="0" smtClean="0">
                <a:solidFill>
                  <a:srgbClr val="C00000"/>
                </a:solidFill>
                <a:latin typeface="Comic Sans MS" panose="030F0702030302020204" pitchFamily="66" charset="0"/>
              </a:rPr>
              <a:t>We eat every Easter traditionally. Either in the oven but we prefer it impaled. What is it ?</a:t>
            </a:r>
            <a:endParaRPr lang="el-GR" sz="1400" b="1" dirty="0">
              <a:solidFill>
                <a:srgbClr val="C00000"/>
              </a:solidFill>
              <a:latin typeface="Comic Sans MS" panose="030F0702030302020204" pitchFamily="66" charset="0"/>
            </a:endParaRPr>
          </a:p>
        </p:txBody>
      </p:sp>
      <p:pic>
        <p:nvPicPr>
          <p:cNvPr id="14" name="Εικόνα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924" y="5526107"/>
            <a:ext cx="2169680" cy="1076036"/>
          </a:xfrm>
          <a:prstGeom prst="rect">
            <a:avLst/>
          </a:prstGeom>
        </p:spPr>
      </p:pic>
      <p:sp>
        <p:nvSpPr>
          <p:cNvPr id="15" name="TextBox 14"/>
          <p:cNvSpPr txBox="1"/>
          <p:nvPr/>
        </p:nvSpPr>
        <p:spPr>
          <a:xfrm>
            <a:off x="3537528" y="4757683"/>
            <a:ext cx="3121890" cy="1384995"/>
          </a:xfrm>
          <a:prstGeom prst="rect">
            <a:avLst/>
          </a:prstGeom>
          <a:noFill/>
        </p:spPr>
        <p:txBody>
          <a:bodyPr wrap="square" rtlCol="0">
            <a:spAutoFit/>
          </a:bodyPr>
          <a:lstStyle/>
          <a:p>
            <a:r>
              <a:rPr lang="en-GB" sz="1400" b="1" dirty="0" smtClean="0">
                <a:solidFill>
                  <a:srgbClr val="C00000"/>
                </a:solidFill>
                <a:latin typeface="Comic Sans MS" panose="030F0702030302020204" pitchFamily="66" charset="0"/>
              </a:rPr>
              <a:t>It is black or brown, empty or filled. It can be small or large, but it is definitely  sweet. Sometimes godmother brings it with the resurrection candle. What is it?</a:t>
            </a:r>
            <a:endParaRPr lang="el-GR" sz="1400" b="1" dirty="0">
              <a:solidFill>
                <a:srgbClr val="C00000"/>
              </a:solidFill>
              <a:latin typeface="Comic Sans MS" panose="030F0702030302020204" pitchFamily="66" charset="0"/>
            </a:endParaRPr>
          </a:p>
        </p:txBody>
      </p:sp>
      <p:pic>
        <p:nvPicPr>
          <p:cNvPr id="16" name="Εικόνα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61382" y="4830493"/>
            <a:ext cx="2581275" cy="1771650"/>
          </a:xfrm>
          <a:prstGeom prst="rect">
            <a:avLst/>
          </a:prstGeom>
        </p:spPr>
      </p:pic>
      <p:cxnSp>
        <p:nvCxnSpPr>
          <p:cNvPr id="18" name="Ευθύγραμμο βέλος σύνδεσης 17"/>
          <p:cNvCxnSpPr/>
          <p:nvPr/>
        </p:nvCxnSpPr>
        <p:spPr>
          <a:xfrm>
            <a:off x="4692073" y="6125849"/>
            <a:ext cx="2466109" cy="933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935628" y="6193110"/>
            <a:ext cx="2723790" cy="646331"/>
          </a:xfrm>
          <a:prstGeom prst="rect">
            <a:avLst/>
          </a:prstGeom>
          <a:noFill/>
        </p:spPr>
        <p:txBody>
          <a:bodyPr wrap="square" rtlCol="0">
            <a:spAutoFit/>
          </a:bodyPr>
          <a:lstStyle/>
          <a:p>
            <a:r>
              <a:rPr lang="en-GB" b="1" dirty="0" smtClean="0">
                <a:solidFill>
                  <a:srgbClr val="C00000"/>
                </a:solidFill>
                <a:latin typeface="Comic Sans MS" panose="030F0702030302020204" pitchFamily="66" charset="0"/>
              </a:rPr>
              <a:t>This was the treasure!!!!</a:t>
            </a:r>
            <a:endParaRPr lang="el-GR"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791197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909" y="1847273"/>
            <a:ext cx="7989455" cy="4470400"/>
          </a:xfrm>
          <a:prstGeom prst="rect">
            <a:avLst/>
          </a:prstGeom>
        </p:spPr>
      </p:pic>
      <p:sp>
        <p:nvSpPr>
          <p:cNvPr id="4" name="TextBox 3"/>
          <p:cNvSpPr txBox="1"/>
          <p:nvPr/>
        </p:nvSpPr>
        <p:spPr>
          <a:xfrm>
            <a:off x="692727" y="452582"/>
            <a:ext cx="11074400" cy="923330"/>
          </a:xfrm>
          <a:prstGeom prst="rect">
            <a:avLst/>
          </a:prstGeom>
          <a:noFill/>
        </p:spPr>
        <p:txBody>
          <a:bodyPr wrap="square" rtlCol="0">
            <a:spAutoFit/>
          </a:bodyPr>
          <a:lstStyle/>
          <a:p>
            <a:r>
              <a:rPr lang="en-GB" b="1" dirty="0" smtClean="0">
                <a:solidFill>
                  <a:srgbClr val="FF0000"/>
                </a:solidFill>
              </a:rPr>
              <a:t>Since Saturday of “</a:t>
            </a:r>
            <a:r>
              <a:rPr lang="en-GB" b="1" dirty="0" err="1" smtClean="0">
                <a:solidFill>
                  <a:srgbClr val="FF0000"/>
                </a:solidFill>
              </a:rPr>
              <a:t>Lazaru’s</a:t>
            </a:r>
            <a:r>
              <a:rPr lang="en-GB" b="1" dirty="0" smtClean="0">
                <a:solidFill>
                  <a:srgbClr val="FF0000"/>
                </a:solidFill>
              </a:rPr>
              <a:t> resurrection we had no school, the last Friday, the  girls of our school  with flowers on their heads and a basket full of flowers are ready to sing “The </a:t>
            </a:r>
            <a:r>
              <a:rPr lang="en-GB" b="1" dirty="0" err="1" smtClean="0">
                <a:solidFill>
                  <a:srgbClr val="FF0000"/>
                </a:solidFill>
              </a:rPr>
              <a:t>Lazaru’s</a:t>
            </a:r>
            <a:r>
              <a:rPr lang="en-GB" b="1" dirty="0" smtClean="0">
                <a:solidFill>
                  <a:srgbClr val="FF0000"/>
                </a:solidFill>
              </a:rPr>
              <a:t> Carols” all over our neighbourhood. All the others are following. </a:t>
            </a:r>
            <a:endParaRPr lang="el-GR" b="1" dirty="0">
              <a:solidFill>
                <a:srgbClr val="FF0000"/>
              </a:solidFill>
            </a:endParaRPr>
          </a:p>
        </p:txBody>
      </p:sp>
    </p:spTree>
    <p:extLst>
      <p:ext uri="{BB962C8B-B14F-4D97-AF65-F5344CB8AC3E}">
        <p14:creationId xmlns:p14="http://schemas.microsoft.com/office/powerpoint/2010/main" val="4209943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56655" cy="6927273"/>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81" y="563418"/>
            <a:ext cx="2848841" cy="4525818"/>
          </a:xfrm>
          <a:prstGeom prst="rect">
            <a:avLst/>
          </a:prstGeom>
        </p:spPr>
      </p:pic>
      <p:sp>
        <p:nvSpPr>
          <p:cNvPr id="4" name="TextBox 3"/>
          <p:cNvSpPr txBox="1"/>
          <p:nvPr/>
        </p:nvSpPr>
        <p:spPr>
          <a:xfrm>
            <a:off x="4119418" y="858982"/>
            <a:ext cx="3417455" cy="646331"/>
          </a:xfrm>
          <a:prstGeom prst="rect">
            <a:avLst/>
          </a:prstGeom>
          <a:noFill/>
        </p:spPr>
        <p:txBody>
          <a:bodyPr wrap="square" rtlCol="0">
            <a:spAutoFit/>
          </a:bodyPr>
          <a:lstStyle/>
          <a:p>
            <a:r>
              <a:rPr lang="en-GB" dirty="0" smtClean="0">
                <a:solidFill>
                  <a:srgbClr val="C00000"/>
                </a:solidFill>
                <a:latin typeface="Comic Sans MS" panose="030F0702030302020204" pitchFamily="66" charset="0"/>
              </a:rPr>
              <a:t>We got a sweet treat from our community office!</a:t>
            </a:r>
            <a:endParaRPr lang="el-GR" dirty="0">
              <a:solidFill>
                <a:srgbClr val="C00000"/>
              </a:solidFill>
              <a:latin typeface="Comic Sans MS" panose="030F0702030302020204" pitchFamily="66" charset="0"/>
            </a:endParaRPr>
          </a:p>
        </p:txBody>
      </p:sp>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9418" y="2193636"/>
            <a:ext cx="5015345" cy="4664364"/>
          </a:xfrm>
          <a:prstGeom prst="rect">
            <a:avLst/>
          </a:prstGeom>
        </p:spPr>
      </p:pic>
      <p:sp>
        <p:nvSpPr>
          <p:cNvPr id="6" name="TextBox 5"/>
          <p:cNvSpPr txBox="1"/>
          <p:nvPr/>
        </p:nvSpPr>
        <p:spPr>
          <a:xfrm>
            <a:off x="9319491" y="2826327"/>
            <a:ext cx="2392218" cy="646331"/>
          </a:xfrm>
          <a:prstGeom prst="rect">
            <a:avLst/>
          </a:prstGeom>
          <a:noFill/>
        </p:spPr>
        <p:txBody>
          <a:bodyPr wrap="square" rtlCol="0">
            <a:spAutoFit/>
          </a:bodyPr>
          <a:lstStyle/>
          <a:p>
            <a:r>
              <a:rPr lang="en-GB" b="1" dirty="0" smtClean="0">
                <a:solidFill>
                  <a:srgbClr val="C00000"/>
                </a:solidFill>
                <a:latin typeface="Comic Sans MS" panose="030F0702030302020204" pitchFamily="66" charset="0"/>
              </a:rPr>
              <a:t>Singing in front of the drug store</a:t>
            </a:r>
            <a:endParaRPr lang="el-GR"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2758690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8873" cy="6858000"/>
          </a:xfrm>
          <a:prstGeom prst="rect">
            <a:avLst/>
          </a:prstGeom>
        </p:spPr>
      </p:pic>
      <p:sp>
        <p:nvSpPr>
          <p:cNvPr id="3" name="TextBox 2"/>
          <p:cNvSpPr txBox="1"/>
          <p:nvPr/>
        </p:nvSpPr>
        <p:spPr>
          <a:xfrm>
            <a:off x="480291" y="350982"/>
            <a:ext cx="10150764" cy="1477328"/>
          </a:xfrm>
          <a:prstGeom prst="rect">
            <a:avLst/>
          </a:prstGeom>
          <a:noFill/>
        </p:spPr>
        <p:txBody>
          <a:bodyPr wrap="square" rtlCol="0">
            <a:spAutoFit/>
          </a:bodyPr>
          <a:lstStyle/>
          <a:p>
            <a:r>
              <a:rPr lang="en-GB" b="1" dirty="0" smtClean="0">
                <a:solidFill>
                  <a:srgbClr val="C00000"/>
                </a:solidFill>
                <a:latin typeface="Comic Sans MS" panose="030F0702030302020204" pitchFamily="66" charset="0"/>
              </a:rPr>
              <a:t>Our basket wasn’t full of eggs in order to dye them on the Holy Thursday because we went to sing the carols in shops and not in houses! Our basket was full of candies,  money, smiles and wishes for a peaceful Easter! With the money we are going to buy books for our school library! </a:t>
            </a:r>
            <a:endParaRPr lang="en-GB" b="1" dirty="0" smtClean="0">
              <a:solidFill>
                <a:srgbClr val="C00000"/>
              </a:solidFill>
              <a:latin typeface="Comic Sans MS" panose="030F0702030302020204" pitchFamily="66" charset="0"/>
            </a:endParaRPr>
          </a:p>
          <a:p>
            <a:r>
              <a:rPr lang="en-GB" b="1" dirty="0" smtClean="0">
                <a:solidFill>
                  <a:srgbClr val="C00000"/>
                </a:solidFill>
                <a:latin typeface="Comic Sans MS" panose="030F0702030302020204" pitchFamily="66" charset="0"/>
              </a:rPr>
              <a:t>When we returned to school we were ready for “Clinking egg contest” !</a:t>
            </a:r>
            <a:endParaRPr lang="el-GR" b="1" dirty="0">
              <a:solidFill>
                <a:srgbClr val="C00000"/>
              </a:solidFill>
              <a:latin typeface="Comic Sans MS" panose="030F0702030302020204" pitchFamily="66" charset="0"/>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7744">
            <a:off x="930876" y="2034746"/>
            <a:ext cx="2496065" cy="2380735"/>
          </a:xfrm>
          <a:prstGeom prst="rect">
            <a:avLst/>
          </a:prstGeom>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00645">
            <a:off x="3880022" y="2198569"/>
            <a:ext cx="2858530" cy="2460862"/>
          </a:xfrm>
          <a:prstGeom prst="rect">
            <a:avLst/>
          </a:prstGeom>
        </p:spPr>
      </p:pic>
      <p:pic>
        <p:nvPicPr>
          <p:cNvPr id="6"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45" y="4746358"/>
            <a:ext cx="4415481" cy="2075935"/>
          </a:xfrm>
          <a:prstGeom prst="rect">
            <a:avLst/>
          </a:prstGeom>
        </p:spPr>
      </p:pic>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7599" y="1968848"/>
            <a:ext cx="2497609" cy="4547286"/>
          </a:xfrm>
          <a:prstGeom prst="rect">
            <a:avLst/>
          </a:prstGeom>
        </p:spPr>
      </p:pic>
      <p:sp>
        <p:nvSpPr>
          <p:cNvPr id="9" name="TextBox 8"/>
          <p:cNvSpPr txBox="1"/>
          <p:nvPr/>
        </p:nvSpPr>
        <p:spPr>
          <a:xfrm>
            <a:off x="6343135" y="5626443"/>
            <a:ext cx="2166551" cy="1200329"/>
          </a:xfrm>
          <a:prstGeom prst="rect">
            <a:avLst/>
          </a:prstGeom>
          <a:noFill/>
        </p:spPr>
        <p:txBody>
          <a:bodyPr wrap="square" rtlCol="0">
            <a:spAutoFit/>
          </a:bodyPr>
          <a:lstStyle/>
          <a:p>
            <a:r>
              <a:rPr lang="en-GB" b="1" dirty="0" smtClean="0">
                <a:solidFill>
                  <a:srgbClr val="C00000"/>
                </a:solidFill>
              </a:rPr>
              <a:t>Anna-Maria had the strongest egg! She broke with her egg others!</a:t>
            </a:r>
            <a:endParaRPr lang="el-GR" b="1" dirty="0">
              <a:solidFill>
                <a:srgbClr val="C00000"/>
              </a:solidFill>
            </a:endParaRPr>
          </a:p>
        </p:txBody>
      </p:sp>
    </p:spTree>
    <p:extLst>
      <p:ext uri="{BB962C8B-B14F-4D97-AF65-F5344CB8AC3E}">
        <p14:creationId xmlns:p14="http://schemas.microsoft.com/office/powerpoint/2010/main" val="1665070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 y="0"/>
            <a:ext cx="12191999" cy="6858000"/>
          </a:xfrm>
          <a:prstGeom prst="rect">
            <a:avLst/>
          </a:prstGeom>
        </p:spPr>
      </p:pic>
      <p:sp>
        <p:nvSpPr>
          <p:cNvPr id="3" name="TextBox 2"/>
          <p:cNvSpPr txBox="1"/>
          <p:nvPr/>
        </p:nvSpPr>
        <p:spPr>
          <a:xfrm>
            <a:off x="858416" y="354563"/>
            <a:ext cx="10907486" cy="830997"/>
          </a:xfrm>
          <a:prstGeom prst="rect">
            <a:avLst/>
          </a:prstGeom>
          <a:noFill/>
        </p:spPr>
        <p:txBody>
          <a:bodyPr wrap="square" rtlCol="0">
            <a:spAutoFit/>
          </a:bodyPr>
          <a:lstStyle/>
          <a:p>
            <a:r>
              <a:rPr lang="en-GB" sz="1600" b="1" dirty="0" smtClean="0">
                <a:solidFill>
                  <a:srgbClr val="C00000"/>
                </a:solidFill>
                <a:latin typeface="Comic Sans MS" panose="030F0702030302020204" pitchFamily="66" charset="0"/>
              </a:rPr>
              <a:t>First of all we learnt about the story of the Holy Week. I used byzantine paintings  and famous works of </a:t>
            </a:r>
            <a:r>
              <a:rPr lang="en-GB" sz="1600" b="1" dirty="0" err="1">
                <a:solidFill>
                  <a:srgbClr val="C00000"/>
                </a:solidFill>
                <a:latin typeface="Comic Sans MS" panose="030F0702030302020204" pitchFamily="66" charset="0"/>
              </a:rPr>
              <a:t>o</a:t>
            </a:r>
            <a:r>
              <a:rPr lang="en-GB" sz="1600" b="1" dirty="0" err="1" smtClean="0">
                <a:solidFill>
                  <a:srgbClr val="C00000"/>
                </a:solidFill>
                <a:latin typeface="Comic Sans MS" panose="030F0702030302020204" pitchFamily="66" charset="0"/>
              </a:rPr>
              <a:t>f</a:t>
            </a:r>
            <a:r>
              <a:rPr lang="en-GB" sz="1600" b="1" dirty="0" smtClean="0">
                <a:solidFill>
                  <a:srgbClr val="C00000"/>
                </a:solidFill>
                <a:latin typeface="Comic Sans MS" panose="030F0702030302020204" pitchFamily="66" charset="0"/>
              </a:rPr>
              <a:t> art. Then we did math and oral language activities, putting the drawings in the right order, or giving titles to the drawings, or retelling the story!  </a:t>
            </a:r>
            <a:endParaRPr lang="el-GR" sz="1600" b="1" dirty="0">
              <a:solidFill>
                <a:srgbClr val="C00000"/>
              </a:solidFill>
              <a:latin typeface="Comic Sans MS" panose="030F0702030302020204" pitchFamily="66" charset="0"/>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1142" y="4136831"/>
            <a:ext cx="1903445" cy="1775211"/>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1657" y="4189250"/>
            <a:ext cx="2184204" cy="1670374"/>
          </a:xfrm>
          <a:prstGeom prst="rect">
            <a:avLst/>
          </a:prstGeom>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202" y="1230060"/>
            <a:ext cx="1802234" cy="2421100"/>
          </a:xfrm>
          <a:prstGeom prst="rect">
            <a:avLst/>
          </a:prstGeom>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9156" y="1364789"/>
            <a:ext cx="1405658" cy="1880702"/>
          </a:xfrm>
          <a:prstGeom prst="rect">
            <a:avLst/>
          </a:prstGeom>
        </p:spPr>
      </p:pic>
      <p:pic>
        <p:nvPicPr>
          <p:cNvPr id="8" name="Εικόνα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8578" y="1604882"/>
            <a:ext cx="1623818" cy="1593013"/>
          </a:xfrm>
          <a:prstGeom prst="rect">
            <a:avLst/>
          </a:prstGeom>
        </p:spPr>
      </p:pic>
      <p:pic>
        <p:nvPicPr>
          <p:cNvPr id="9" name="Εικόνα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4504" y="1695103"/>
            <a:ext cx="1398426" cy="1586623"/>
          </a:xfrm>
          <a:prstGeom prst="rect">
            <a:avLst/>
          </a:prstGeom>
        </p:spPr>
      </p:pic>
      <p:pic>
        <p:nvPicPr>
          <p:cNvPr id="10" name="Εικόνα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43717" y="3919232"/>
            <a:ext cx="2143125" cy="2133600"/>
          </a:xfrm>
          <a:prstGeom prst="rect">
            <a:avLst/>
          </a:prstGeom>
        </p:spPr>
      </p:pic>
      <p:pic>
        <p:nvPicPr>
          <p:cNvPr id="11" name="Εικόνα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42561" y="1540123"/>
            <a:ext cx="2943225" cy="1552575"/>
          </a:xfrm>
          <a:prstGeom prst="rect">
            <a:avLst/>
          </a:prstGeom>
        </p:spPr>
      </p:pic>
      <p:pic>
        <p:nvPicPr>
          <p:cNvPr id="12" name="Εικόνα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400" y="4128817"/>
            <a:ext cx="1809750" cy="2095434"/>
          </a:xfrm>
          <a:prstGeom prst="rect">
            <a:avLst/>
          </a:prstGeom>
        </p:spPr>
      </p:pic>
      <p:sp>
        <p:nvSpPr>
          <p:cNvPr id="13" name="TextBox 12"/>
          <p:cNvSpPr txBox="1"/>
          <p:nvPr/>
        </p:nvSpPr>
        <p:spPr>
          <a:xfrm>
            <a:off x="199816" y="3788229"/>
            <a:ext cx="2048862" cy="307777"/>
          </a:xfrm>
          <a:prstGeom prst="rect">
            <a:avLst/>
          </a:prstGeom>
          <a:noFill/>
        </p:spPr>
        <p:txBody>
          <a:bodyPr wrap="square" rtlCol="0">
            <a:spAutoFit/>
          </a:bodyPr>
          <a:lstStyle/>
          <a:p>
            <a:r>
              <a:rPr lang="en-GB" sz="1400" b="1" dirty="0" smtClean="0">
                <a:solidFill>
                  <a:srgbClr val="C00000"/>
                </a:solidFill>
              </a:rPr>
              <a:t>The Sunday of the Palms</a:t>
            </a:r>
            <a:endParaRPr lang="el-GR" sz="1400" b="1" dirty="0">
              <a:solidFill>
                <a:srgbClr val="C00000"/>
              </a:solidFill>
            </a:endParaRPr>
          </a:p>
        </p:txBody>
      </p:sp>
      <p:sp>
        <p:nvSpPr>
          <p:cNvPr id="14" name="TextBox 13"/>
          <p:cNvSpPr txBox="1"/>
          <p:nvPr/>
        </p:nvSpPr>
        <p:spPr>
          <a:xfrm>
            <a:off x="2842561" y="3245491"/>
            <a:ext cx="3017063" cy="523220"/>
          </a:xfrm>
          <a:prstGeom prst="rect">
            <a:avLst/>
          </a:prstGeom>
          <a:noFill/>
        </p:spPr>
        <p:txBody>
          <a:bodyPr wrap="square" rtlCol="0">
            <a:spAutoFit/>
          </a:bodyPr>
          <a:lstStyle/>
          <a:p>
            <a:r>
              <a:rPr lang="en-GB" sz="1400" dirty="0" smtClean="0">
                <a:latin typeface="Comic Sans MS" panose="030F0702030302020204" pitchFamily="66" charset="0"/>
              </a:rPr>
              <a:t>“</a:t>
            </a:r>
            <a:r>
              <a:rPr lang="en-GB" sz="1400" b="1" dirty="0" smtClean="0">
                <a:solidFill>
                  <a:srgbClr val="C00000"/>
                </a:solidFill>
                <a:latin typeface="Comic Sans MS" panose="030F0702030302020204" pitchFamily="66" charset="0"/>
              </a:rPr>
              <a:t>L’ ultima </a:t>
            </a:r>
            <a:r>
              <a:rPr lang="en-GB" sz="1400" b="1" dirty="0" err="1" smtClean="0">
                <a:solidFill>
                  <a:srgbClr val="C00000"/>
                </a:solidFill>
                <a:latin typeface="Comic Sans MS" panose="030F0702030302020204" pitchFamily="66" charset="0"/>
              </a:rPr>
              <a:t>cena</a:t>
            </a:r>
            <a:r>
              <a:rPr lang="en-GB" sz="1400" b="1" dirty="0" smtClean="0">
                <a:solidFill>
                  <a:srgbClr val="C00000"/>
                </a:solidFill>
                <a:latin typeface="Comic Sans MS" panose="030F0702030302020204" pitchFamily="66" charset="0"/>
              </a:rPr>
              <a:t>” Leonardo Da Vinci</a:t>
            </a:r>
            <a:endParaRPr lang="el-GR" sz="1400" b="1" dirty="0">
              <a:solidFill>
                <a:srgbClr val="C00000"/>
              </a:solidFill>
              <a:latin typeface="Comic Sans MS" panose="030F0702030302020204" pitchFamily="66" charset="0"/>
            </a:endParaRPr>
          </a:p>
        </p:txBody>
      </p:sp>
      <p:sp>
        <p:nvSpPr>
          <p:cNvPr id="16" name="TextBox 15"/>
          <p:cNvSpPr txBox="1"/>
          <p:nvPr/>
        </p:nvSpPr>
        <p:spPr>
          <a:xfrm>
            <a:off x="6528829" y="3281828"/>
            <a:ext cx="1552990" cy="307777"/>
          </a:xfrm>
          <a:prstGeom prst="rect">
            <a:avLst/>
          </a:prstGeom>
          <a:noFill/>
        </p:spPr>
        <p:txBody>
          <a:bodyPr wrap="square" rtlCol="0">
            <a:spAutoFit/>
          </a:bodyPr>
          <a:lstStyle/>
          <a:p>
            <a:r>
              <a:rPr lang="en-GB" sz="1400" b="1" dirty="0" smtClean="0">
                <a:solidFill>
                  <a:srgbClr val="C00000"/>
                </a:solidFill>
                <a:latin typeface="Comic Sans MS" panose="030F0702030302020204" pitchFamily="66" charset="0"/>
              </a:rPr>
              <a:t>The prayer</a:t>
            </a:r>
            <a:endParaRPr lang="el-GR" sz="1400" b="1" dirty="0">
              <a:solidFill>
                <a:srgbClr val="C00000"/>
              </a:solidFill>
              <a:latin typeface="Comic Sans MS" panose="030F0702030302020204" pitchFamily="66" charset="0"/>
            </a:endParaRPr>
          </a:p>
        </p:txBody>
      </p:sp>
      <p:sp>
        <p:nvSpPr>
          <p:cNvPr id="17" name="TextBox 16"/>
          <p:cNvSpPr txBox="1"/>
          <p:nvPr/>
        </p:nvSpPr>
        <p:spPr>
          <a:xfrm>
            <a:off x="8538578" y="3197895"/>
            <a:ext cx="1623818" cy="369332"/>
          </a:xfrm>
          <a:prstGeom prst="rect">
            <a:avLst/>
          </a:prstGeom>
          <a:noFill/>
        </p:spPr>
        <p:txBody>
          <a:bodyPr wrap="square" rtlCol="0">
            <a:spAutoFit/>
          </a:bodyPr>
          <a:lstStyle/>
          <a:p>
            <a:r>
              <a:rPr lang="en-GB" dirty="0" smtClean="0"/>
              <a:t>   </a:t>
            </a:r>
            <a:r>
              <a:rPr lang="en-GB" sz="1400" b="1" dirty="0" smtClean="0">
                <a:solidFill>
                  <a:srgbClr val="C00000"/>
                </a:solidFill>
                <a:latin typeface="Comic Sans MS" panose="030F0702030302020204" pitchFamily="66" charset="0"/>
              </a:rPr>
              <a:t>Juda’s kiss</a:t>
            </a:r>
            <a:endParaRPr lang="el-GR" sz="1400" b="1" dirty="0">
              <a:solidFill>
                <a:srgbClr val="C00000"/>
              </a:solidFill>
              <a:latin typeface="Comic Sans MS" panose="030F0702030302020204" pitchFamily="66" charset="0"/>
            </a:endParaRPr>
          </a:p>
        </p:txBody>
      </p:sp>
      <p:sp>
        <p:nvSpPr>
          <p:cNvPr id="18" name="TextBox 17"/>
          <p:cNvSpPr txBox="1"/>
          <p:nvPr/>
        </p:nvSpPr>
        <p:spPr>
          <a:xfrm>
            <a:off x="10501745" y="3380509"/>
            <a:ext cx="1690255" cy="523220"/>
          </a:xfrm>
          <a:prstGeom prst="rect">
            <a:avLst/>
          </a:prstGeom>
          <a:noFill/>
        </p:spPr>
        <p:txBody>
          <a:bodyPr wrap="square" rtlCol="0">
            <a:spAutoFit/>
          </a:bodyPr>
          <a:lstStyle/>
          <a:p>
            <a:r>
              <a:rPr lang="en-GB" sz="1400" b="1" dirty="0" smtClean="0">
                <a:solidFill>
                  <a:srgbClr val="C00000"/>
                </a:solidFill>
                <a:latin typeface="Comic Sans MS" panose="030F0702030302020204" pitchFamily="66" charset="0"/>
              </a:rPr>
              <a:t>Despoiling Jesu’s clothes. El Greco</a:t>
            </a:r>
            <a:endParaRPr lang="el-GR" sz="1400" b="1" dirty="0">
              <a:solidFill>
                <a:srgbClr val="C00000"/>
              </a:solidFill>
              <a:latin typeface="Comic Sans MS" panose="030F0702030302020204" pitchFamily="66" charset="0"/>
            </a:endParaRPr>
          </a:p>
        </p:txBody>
      </p:sp>
      <p:sp>
        <p:nvSpPr>
          <p:cNvPr id="21" name="TextBox 20"/>
          <p:cNvSpPr txBox="1"/>
          <p:nvPr/>
        </p:nvSpPr>
        <p:spPr>
          <a:xfrm>
            <a:off x="364565" y="6285808"/>
            <a:ext cx="2449998" cy="523220"/>
          </a:xfrm>
          <a:prstGeom prst="rect">
            <a:avLst/>
          </a:prstGeom>
          <a:noFill/>
        </p:spPr>
        <p:txBody>
          <a:bodyPr wrap="square" rtlCol="0">
            <a:spAutoFit/>
          </a:bodyPr>
          <a:lstStyle/>
          <a:p>
            <a:r>
              <a:rPr lang="en-GB" sz="1400" b="1" dirty="0" smtClean="0">
                <a:solidFill>
                  <a:srgbClr val="C00000"/>
                </a:solidFill>
                <a:latin typeface="Comic Sans MS" panose="030F0702030302020204" pitchFamily="66" charset="0"/>
              </a:rPr>
              <a:t>On the way to the top of the hill . El Greco</a:t>
            </a:r>
            <a:endParaRPr lang="el-GR" sz="1400" b="1" dirty="0">
              <a:solidFill>
                <a:srgbClr val="C00000"/>
              </a:solidFill>
              <a:latin typeface="Comic Sans MS" panose="030F0702030302020204" pitchFamily="66" charset="0"/>
            </a:endParaRPr>
          </a:p>
        </p:txBody>
      </p:sp>
      <p:sp>
        <p:nvSpPr>
          <p:cNvPr id="22" name="TextBox 21"/>
          <p:cNvSpPr txBox="1"/>
          <p:nvPr/>
        </p:nvSpPr>
        <p:spPr>
          <a:xfrm>
            <a:off x="3980873" y="6285808"/>
            <a:ext cx="2271479" cy="523220"/>
          </a:xfrm>
          <a:prstGeom prst="rect">
            <a:avLst/>
          </a:prstGeom>
          <a:noFill/>
        </p:spPr>
        <p:txBody>
          <a:bodyPr wrap="square" rtlCol="0">
            <a:spAutoFit/>
          </a:bodyPr>
          <a:lstStyle/>
          <a:p>
            <a:r>
              <a:rPr lang="en-GB" sz="1400" b="1" dirty="0" smtClean="0">
                <a:solidFill>
                  <a:srgbClr val="C00000"/>
                </a:solidFill>
                <a:latin typeface="Comic Sans MS" panose="030F0702030302020204" pitchFamily="66" charset="0"/>
              </a:rPr>
              <a:t>“The crucifixion”. Giotto</a:t>
            </a:r>
            <a:endParaRPr lang="el-GR" sz="1400" b="1" dirty="0">
              <a:solidFill>
                <a:srgbClr val="C00000"/>
              </a:solidFill>
              <a:latin typeface="Comic Sans MS" panose="030F0702030302020204" pitchFamily="66" charset="0"/>
            </a:endParaRPr>
          </a:p>
        </p:txBody>
      </p:sp>
      <p:sp>
        <p:nvSpPr>
          <p:cNvPr id="23" name="TextBox 22"/>
          <p:cNvSpPr txBox="1"/>
          <p:nvPr/>
        </p:nvSpPr>
        <p:spPr>
          <a:xfrm>
            <a:off x="7075055" y="6052832"/>
            <a:ext cx="2211787" cy="492443"/>
          </a:xfrm>
          <a:prstGeom prst="rect">
            <a:avLst/>
          </a:prstGeom>
          <a:noFill/>
        </p:spPr>
        <p:txBody>
          <a:bodyPr wrap="square" rtlCol="0">
            <a:spAutoFit/>
          </a:bodyPr>
          <a:lstStyle/>
          <a:p>
            <a:r>
              <a:rPr lang="en-GB" sz="1200" b="1" dirty="0" smtClean="0">
                <a:solidFill>
                  <a:srgbClr val="C00000"/>
                </a:solidFill>
                <a:latin typeface="Comic Sans MS" panose="030F0702030302020204" pitchFamily="66" charset="0"/>
              </a:rPr>
              <a:t>“Pieta’”. Michelangelo (my </a:t>
            </a:r>
            <a:r>
              <a:rPr lang="en-GB" sz="1400" dirty="0" smtClean="0">
                <a:solidFill>
                  <a:srgbClr val="C00000"/>
                </a:solidFill>
                <a:latin typeface="Comic Sans MS" panose="030F0702030302020204" pitchFamily="66" charset="0"/>
              </a:rPr>
              <a:t>favourite</a:t>
            </a:r>
            <a:r>
              <a:rPr lang="en-GB" sz="1400" dirty="0" smtClean="0">
                <a:solidFill>
                  <a:srgbClr val="C00000"/>
                </a:solidFill>
              </a:rPr>
              <a:t>)</a:t>
            </a:r>
            <a:endParaRPr lang="el-GR" sz="1400" dirty="0">
              <a:solidFill>
                <a:srgbClr val="C00000"/>
              </a:solidFill>
            </a:endParaRPr>
          </a:p>
        </p:txBody>
      </p:sp>
      <p:sp>
        <p:nvSpPr>
          <p:cNvPr id="24" name="TextBox 23"/>
          <p:cNvSpPr txBox="1"/>
          <p:nvPr/>
        </p:nvSpPr>
        <p:spPr>
          <a:xfrm>
            <a:off x="9721657" y="6052832"/>
            <a:ext cx="2184204" cy="307777"/>
          </a:xfrm>
          <a:prstGeom prst="rect">
            <a:avLst/>
          </a:prstGeom>
          <a:noFill/>
        </p:spPr>
        <p:txBody>
          <a:bodyPr wrap="square" rtlCol="0">
            <a:spAutoFit/>
          </a:bodyPr>
          <a:lstStyle/>
          <a:p>
            <a:r>
              <a:rPr lang="en-GB" sz="1400" b="1" dirty="0" smtClean="0">
                <a:solidFill>
                  <a:srgbClr val="C00000"/>
                </a:solidFill>
                <a:latin typeface="Comic Sans MS" panose="030F0702030302020204" pitchFamily="66" charset="0"/>
              </a:rPr>
              <a:t>“The resurrection”</a:t>
            </a:r>
            <a:endParaRPr lang="el-GR" sz="1400"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224483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88874">
            <a:off x="584886" y="304800"/>
            <a:ext cx="3995353" cy="3097427"/>
          </a:xfrm>
          <a:prstGeom prst="rect">
            <a:avLst/>
          </a:prstGeom>
        </p:spPr>
      </p:pic>
      <p:pic>
        <p:nvPicPr>
          <p:cNvPr id="4" name="Εικόνα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03164">
            <a:off x="8155286" y="370996"/>
            <a:ext cx="3418702" cy="3888259"/>
          </a:xfrm>
          <a:prstGeom prst="rect">
            <a:avLst/>
          </a:prstGeom>
        </p:spPr>
      </p:pic>
      <p:pic>
        <p:nvPicPr>
          <p:cNvPr id="5" name="Εικόνα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6410" y="4123038"/>
            <a:ext cx="4407245" cy="2734962"/>
          </a:xfrm>
          <a:prstGeom prst="rect">
            <a:avLst/>
          </a:prstGeom>
        </p:spPr>
      </p:pic>
      <p:sp>
        <p:nvSpPr>
          <p:cNvPr id="6" name="TextBox 5"/>
          <p:cNvSpPr txBox="1"/>
          <p:nvPr/>
        </p:nvSpPr>
        <p:spPr>
          <a:xfrm>
            <a:off x="4679092" y="420130"/>
            <a:ext cx="3237470" cy="369332"/>
          </a:xfrm>
          <a:prstGeom prst="rect">
            <a:avLst/>
          </a:prstGeom>
          <a:noFill/>
        </p:spPr>
        <p:txBody>
          <a:bodyPr wrap="square" rtlCol="0">
            <a:spAutoFit/>
          </a:bodyPr>
          <a:lstStyle/>
          <a:p>
            <a:r>
              <a:rPr lang="en-GB" b="1" dirty="0" smtClean="0">
                <a:solidFill>
                  <a:srgbClr val="C00000"/>
                </a:solidFill>
              </a:rPr>
              <a:t>Children draw scenes…</a:t>
            </a:r>
            <a:endParaRPr lang="el-GR" b="1" dirty="0">
              <a:solidFill>
                <a:srgbClr val="C00000"/>
              </a:solidFill>
            </a:endParaRPr>
          </a:p>
        </p:txBody>
      </p:sp>
      <p:sp>
        <p:nvSpPr>
          <p:cNvPr id="9" name="TextBox 8"/>
          <p:cNvSpPr txBox="1"/>
          <p:nvPr/>
        </p:nvSpPr>
        <p:spPr>
          <a:xfrm rot="21214564">
            <a:off x="914400" y="3602960"/>
            <a:ext cx="3130378" cy="369332"/>
          </a:xfrm>
          <a:prstGeom prst="rect">
            <a:avLst/>
          </a:prstGeom>
          <a:noFill/>
        </p:spPr>
        <p:txBody>
          <a:bodyPr wrap="square" rtlCol="0">
            <a:spAutoFit/>
          </a:bodyPr>
          <a:lstStyle/>
          <a:p>
            <a:r>
              <a:rPr lang="en-GB" dirty="0" smtClean="0">
                <a:solidFill>
                  <a:srgbClr val="C00000"/>
                </a:solidFill>
              </a:rPr>
              <a:t>Despoiling Jesu’s clothes</a:t>
            </a:r>
            <a:endParaRPr lang="el-GR" dirty="0">
              <a:solidFill>
                <a:srgbClr val="C00000"/>
              </a:solidFill>
            </a:endParaRPr>
          </a:p>
        </p:txBody>
      </p:sp>
      <p:sp>
        <p:nvSpPr>
          <p:cNvPr id="10" name="TextBox 9"/>
          <p:cNvSpPr txBox="1"/>
          <p:nvPr/>
        </p:nvSpPr>
        <p:spPr>
          <a:xfrm rot="863832">
            <a:off x="8981646" y="4242207"/>
            <a:ext cx="1944130" cy="369332"/>
          </a:xfrm>
          <a:prstGeom prst="rect">
            <a:avLst/>
          </a:prstGeom>
          <a:noFill/>
        </p:spPr>
        <p:txBody>
          <a:bodyPr wrap="square" rtlCol="0">
            <a:spAutoFit/>
          </a:bodyPr>
          <a:lstStyle/>
          <a:p>
            <a:r>
              <a:rPr lang="en-GB" dirty="0" smtClean="0">
                <a:solidFill>
                  <a:srgbClr val="C00000"/>
                </a:solidFill>
              </a:rPr>
              <a:t>Juda’s kiss</a:t>
            </a:r>
            <a:endParaRPr lang="el-GR" dirty="0">
              <a:solidFill>
                <a:srgbClr val="C00000"/>
              </a:solidFill>
            </a:endParaRPr>
          </a:p>
        </p:txBody>
      </p:sp>
      <p:sp>
        <p:nvSpPr>
          <p:cNvPr id="12" name="TextBox 11"/>
          <p:cNvSpPr txBox="1"/>
          <p:nvPr/>
        </p:nvSpPr>
        <p:spPr>
          <a:xfrm>
            <a:off x="8320216" y="5873578"/>
            <a:ext cx="3039762" cy="369332"/>
          </a:xfrm>
          <a:prstGeom prst="rect">
            <a:avLst/>
          </a:prstGeom>
          <a:noFill/>
        </p:spPr>
        <p:txBody>
          <a:bodyPr wrap="square" rtlCol="0">
            <a:spAutoFit/>
          </a:bodyPr>
          <a:lstStyle/>
          <a:p>
            <a:r>
              <a:rPr lang="en-GB" dirty="0" smtClean="0">
                <a:solidFill>
                  <a:srgbClr val="C00000"/>
                </a:solidFill>
              </a:rPr>
              <a:t>The crucifixion</a:t>
            </a:r>
            <a:endParaRPr lang="el-GR" dirty="0">
              <a:solidFill>
                <a:srgbClr val="C00000"/>
              </a:solidFill>
            </a:endParaRPr>
          </a:p>
        </p:txBody>
      </p:sp>
    </p:spTree>
    <p:extLst>
      <p:ext uri="{BB962C8B-B14F-4D97-AF65-F5344CB8AC3E}">
        <p14:creationId xmlns:p14="http://schemas.microsoft.com/office/powerpoint/2010/main" val="1016289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332509" y="535709"/>
            <a:ext cx="9892146" cy="369332"/>
          </a:xfrm>
          <a:prstGeom prst="rect">
            <a:avLst/>
          </a:prstGeom>
          <a:noFill/>
        </p:spPr>
        <p:txBody>
          <a:bodyPr wrap="square" rtlCol="0">
            <a:spAutoFit/>
          </a:bodyPr>
          <a:lstStyle/>
          <a:p>
            <a:r>
              <a:rPr lang="en-GB" b="1" dirty="0" smtClean="0">
                <a:solidFill>
                  <a:srgbClr val="C00000"/>
                </a:solidFill>
                <a:latin typeface="Comic Sans MS" panose="030F0702030302020204" pitchFamily="66" charset="0"/>
              </a:rPr>
              <a:t>Then every child made its own flap book with the story of the Holy Week. </a:t>
            </a:r>
            <a:endParaRPr lang="el-GR" b="1" dirty="0">
              <a:solidFill>
                <a:srgbClr val="C00000"/>
              </a:solidFill>
              <a:latin typeface="Comic Sans MS" panose="030F0702030302020204" pitchFamily="66"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91" y="1126714"/>
            <a:ext cx="5805054" cy="3796145"/>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017" y="1126714"/>
            <a:ext cx="5514109" cy="4209473"/>
          </a:xfrm>
          <a:prstGeom prst="rect">
            <a:avLst/>
          </a:prstGeom>
        </p:spPr>
      </p:pic>
      <p:sp>
        <p:nvSpPr>
          <p:cNvPr id="7" name="TextBox 6"/>
          <p:cNvSpPr txBox="1"/>
          <p:nvPr/>
        </p:nvSpPr>
        <p:spPr>
          <a:xfrm>
            <a:off x="6507017" y="5855855"/>
            <a:ext cx="5019965" cy="369332"/>
          </a:xfrm>
          <a:prstGeom prst="rect">
            <a:avLst/>
          </a:prstGeom>
          <a:noFill/>
        </p:spPr>
        <p:txBody>
          <a:bodyPr wrap="square" rtlCol="0">
            <a:spAutoFit/>
          </a:bodyPr>
          <a:lstStyle/>
          <a:p>
            <a:r>
              <a:rPr lang="en-GB" b="1" dirty="0" smtClean="0">
                <a:solidFill>
                  <a:srgbClr val="C00000"/>
                </a:solidFill>
              </a:rPr>
              <a:t>On the back each child tried to write and draw!</a:t>
            </a:r>
            <a:endParaRPr lang="el-GR" b="1" dirty="0">
              <a:solidFill>
                <a:srgbClr val="C00000"/>
              </a:solidFill>
            </a:endParaRPr>
          </a:p>
        </p:txBody>
      </p:sp>
    </p:spTree>
    <p:extLst>
      <p:ext uri="{BB962C8B-B14F-4D97-AF65-F5344CB8AC3E}">
        <p14:creationId xmlns:p14="http://schemas.microsoft.com/office/powerpoint/2010/main" val="676773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TextBox 2"/>
          <p:cNvSpPr txBox="1"/>
          <p:nvPr/>
        </p:nvSpPr>
        <p:spPr>
          <a:xfrm>
            <a:off x="572655" y="517236"/>
            <a:ext cx="9790545" cy="369332"/>
          </a:xfrm>
          <a:prstGeom prst="rect">
            <a:avLst/>
          </a:prstGeom>
          <a:noFill/>
        </p:spPr>
        <p:txBody>
          <a:bodyPr wrap="square" rtlCol="0">
            <a:spAutoFit/>
          </a:bodyPr>
          <a:lstStyle/>
          <a:p>
            <a:endParaRPr lang="el-GR" dirty="0"/>
          </a:p>
        </p:txBody>
      </p:sp>
      <p:sp>
        <p:nvSpPr>
          <p:cNvPr id="4" name="TextBox 3"/>
          <p:cNvSpPr txBox="1"/>
          <p:nvPr/>
        </p:nvSpPr>
        <p:spPr>
          <a:xfrm>
            <a:off x="397164" y="434109"/>
            <a:ext cx="11249891" cy="923330"/>
          </a:xfrm>
          <a:prstGeom prst="rect">
            <a:avLst/>
          </a:prstGeom>
          <a:noFill/>
        </p:spPr>
        <p:txBody>
          <a:bodyPr wrap="square" rtlCol="0">
            <a:spAutoFit/>
          </a:bodyPr>
          <a:lstStyle/>
          <a:p>
            <a:r>
              <a:rPr lang="en-GB" b="1" dirty="0" smtClean="0">
                <a:solidFill>
                  <a:srgbClr val="C00000"/>
                </a:solidFill>
                <a:latin typeface="Comic Sans MS" panose="030F0702030302020204" pitchFamily="66" charset="0"/>
              </a:rPr>
              <a:t>The red eggs must be dyed on the Holy Thursday. So, at school, we try technics and we “play” dying our eggs. Every child brings at school two boiled eggs. This year we tried dying the first with rice and food </a:t>
            </a:r>
            <a:r>
              <a:rPr lang="en-GB" b="1" dirty="0" err="1" smtClean="0">
                <a:solidFill>
                  <a:srgbClr val="C00000"/>
                </a:solidFill>
                <a:latin typeface="Comic Sans MS" panose="030F0702030302020204" pitchFamily="66" charset="0"/>
              </a:rPr>
              <a:t>color</a:t>
            </a:r>
            <a:r>
              <a:rPr lang="en-GB" b="1" dirty="0" smtClean="0">
                <a:solidFill>
                  <a:srgbClr val="C00000"/>
                </a:solidFill>
                <a:latin typeface="Comic Sans MS" panose="030F0702030302020204" pitchFamily="66" charset="0"/>
              </a:rPr>
              <a:t>, shaking it in a plastic glass.</a:t>
            </a:r>
            <a:endParaRPr lang="el-GR" b="1" dirty="0">
              <a:solidFill>
                <a:srgbClr val="C00000"/>
              </a:solidFill>
              <a:latin typeface="Comic Sans MS" panose="030F0702030302020204" pitchFamily="66" charset="0"/>
            </a:endParaRP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7174">
            <a:off x="572655" y="1507836"/>
            <a:ext cx="3685309" cy="1921164"/>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05464">
            <a:off x="628073" y="4165601"/>
            <a:ext cx="3629891" cy="2304625"/>
          </a:xfrm>
          <a:prstGeom prst="rect">
            <a:avLst/>
          </a:prstGeom>
        </p:spPr>
      </p:pic>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7513" y="1664701"/>
            <a:ext cx="3879272" cy="4886036"/>
          </a:xfrm>
          <a:prstGeom prst="rect">
            <a:avLst/>
          </a:prstGeom>
        </p:spPr>
      </p:pic>
      <p:sp>
        <p:nvSpPr>
          <p:cNvPr id="9" name="TextBox 8"/>
          <p:cNvSpPr txBox="1"/>
          <p:nvPr/>
        </p:nvSpPr>
        <p:spPr>
          <a:xfrm>
            <a:off x="5015345" y="3343563"/>
            <a:ext cx="2613891" cy="738664"/>
          </a:xfrm>
          <a:prstGeom prst="rect">
            <a:avLst/>
          </a:prstGeom>
          <a:noFill/>
        </p:spPr>
        <p:txBody>
          <a:bodyPr wrap="square" rtlCol="0">
            <a:spAutoFit/>
          </a:bodyPr>
          <a:lstStyle/>
          <a:p>
            <a:r>
              <a:rPr lang="en-GB" sz="1400" b="1" dirty="0" smtClean="0">
                <a:solidFill>
                  <a:srgbClr val="C00000"/>
                </a:solidFill>
                <a:latin typeface="Comic Sans MS" panose="030F0702030302020204" pitchFamily="66" charset="0"/>
              </a:rPr>
              <a:t>We dyed the other egg red and we </a:t>
            </a:r>
            <a:r>
              <a:rPr lang="en-GB" sz="1400" b="1" dirty="0" err="1" smtClean="0">
                <a:solidFill>
                  <a:srgbClr val="C00000"/>
                </a:solidFill>
                <a:latin typeface="Comic Sans MS" panose="030F0702030302020204" pitchFamily="66" charset="0"/>
              </a:rPr>
              <a:t>we</a:t>
            </a:r>
            <a:r>
              <a:rPr lang="en-GB" sz="1400" b="1" dirty="0" smtClean="0">
                <a:solidFill>
                  <a:srgbClr val="C00000"/>
                </a:solidFill>
                <a:latin typeface="Comic Sans MS" panose="030F0702030302020204" pitchFamily="66" charset="0"/>
              </a:rPr>
              <a:t> decorated with oil pastels</a:t>
            </a:r>
            <a:endParaRPr lang="el-GR" sz="1400"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956518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TextBox 2"/>
          <p:cNvSpPr txBox="1"/>
          <p:nvPr/>
        </p:nvSpPr>
        <p:spPr>
          <a:xfrm>
            <a:off x="424873" y="480291"/>
            <a:ext cx="10335491" cy="369332"/>
          </a:xfrm>
          <a:prstGeom prst="rect">
            <a:avLst/>
          </a:prstGeom>
          <a:noFill/>
        </p:spPr>
        <p:txBody>
          <a:bodyPr wrap="square" rtlCol="0">
            <a:spAutoFit/>
          </a:bodyPr>
          <a:lstStyle/>
          <a:p>
            <a:r>
              <a:rPr lang="en-GB" dirty="0" smtClean="0"/>
              <a:t>The eggs, chocolate eggs, candies, and chocolate lollipops filled the bunny baskets we made with the kids.</a:t>
            </a:r>
            <a:endParaRPr lang="el-GR" dirty="0"/>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10966">
            <a:off x="110908" y="1451442"/>
            <a:ext cx="3985203" cy="3759200"/>
          </a:xfrm>
          <a:prstGeom prst="rect">
            <a:avLst/>
          </a:prstGeom>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6901" y="3191164"/>
            <a:ext cx="3851564" cy="3666836"/>
          </a:xfrm>
          <a:prstGeom prst="rect">
            <a:avLst/>
          </a:prstGeom>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63607">
            <a:off x="7985524" y="1359078"/>
            <a:ext cx="4119418" cy="3943927"/>
          </a:xfrm>
          <a:prstGeom prst="rect">
            <a:avLst/>
          </a:prstGeom>
        </p:spPr>
      </p:pic>
    </p:spTree>
    <p:extLst>
      <p:ext uri="{BB962C8B-B14F-4D97-AF65-F5344CB8AC3E}">
        <p14:creationId xmlns:p14="http://schemas.microsoft.com/office/powerpoint/2010/main" val="2338428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 y="-16658"/>
            <a:ext cx="12191999" cy="6858000"/>
          </a:xfrm>
          <a:prstGeom prst="rect">
            <a:avLst/>
          </a:prstGeom>
        </p:spPr>
      </p:pic>
      <p:sp>
        <p:nvSpPr>
          <p:cNvPr id="3" name="TextBox 2"/>
          <p:cNvSpPr txBox="1"/>
          <p:nvPr/>
        </p:nvSpPr>
        <p:spPr>
          <a:xfrm>
            <a:off x="926757" y="506627"/>
            <a:ext cx="9024551" cy="369332"/>
          </a:xfrm>
          <a:prstGeom prst="rect">
            <a:avLst/>
          </a:prstGeom>
          <a:noFill/>
        </p:spPr>
        <p:txBody>
          <a:bodyPr wrap="square" rtlCol="0">
            <a:spAutoFit/>
          </a:bodyPr>
          <a:lstStyle/>
          <a:p>
            <a:pPr algn="ctr"/>
            <a:r>
              <a:rPr lang="en-GB" b="1" dirty="0" smtClean="0">
                <a:solidFill>
                  <a:srgbClr val="C00000"/>
                </a:solidFill>
                <a:latin typeface="Comic Sans MS" panose="030F0702030302020204" pitchFamily="66" charset="0"/>
              </a:rPr>
              <a:t>We played with our tradition in oral,  written and matching activities</a:t>
            </a:r>
            <a:endParaRPr lang="el-GR" b="1" dirty="0">
              <a:solidFill>
                <a:srgbClr val="C00000"/>
              </a:solidFill>
              <a:latin typeface="Comic Sans MS" panose="030F0702030302020204" pitchFamily="66" charset="0"/>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5434">
            <a:off x="741405" y="1993557"/>
            <a:ext cx="4110681" cy="3904735"/>
          </a:xfrm>
          <a:prstGeom prst="rect">
            <a:avLst/>
          </a:prstGeom>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5357">
            <a:off x="6503564" y="1694736"/>
            <a:ext cx="4415480" cy="4061253"/>
          </a:xfrm>
          <a:prstGeom prst="rect">
            <a:avLst/>
          </a:prstGeom>
        </p:spPr>
      </p:pic>
    </p:spTree>
    <p:extLst>
      <p:ext uri="{BB962C8B-B14F-4D97-AF65-F5344CB8AC3E}">
        <p14:creationId xmlns:p14="http://schemas.microsoft.com/office/powerpoint/2010/main" val="2140384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0242">
            <a:off x="450946" y="960476"/>
            <a:ext cx="4972493" cy="3525795"/>
          </a:xfrm>
          <a:prstGeom prst="rect">
            <a:avLst/>
          </a:prstGeom>
        </p:spPr>
      </p:pic>
      <p:sp>
        <p:nvSpPr>
          <p:cNvPr id="5" name="TextBox 4"/>
          <p:cNvSpPr txBox="1"/>
          <p:nvPr/>
        </p:nvSpPr>
        <p:spPr>
          <a:xfrm rot="21084358">
            <a:off x="1515762" y="4624149"/>
            <a:ext cx="4646141" cy="369332"/>
          </a:xfrm>
          <a:prstGeom prst="rect">
            <a:avLst/>
          </a:prstGeom>
          <a:noFill/>
        </p:spPr>
        <p:txBody>
          <a:bodyPr wrap="square" rtlCol="0">
            <a:spAutoFit/>
          </a:bodyPr>
          <a:lstStyle/>
          <a:p>
            <a:r>
              <a:rPr lang="en-GB" b="1" dirty="0" smtClean="0">
                <a:solidFill>
                  <a:srgbClr val="C00000"/>
                </a:solidFill>
              </a:rPr>
              <a:t>We used forks to draw little chickens….</a:t>
            </a:r>
            <a:endParaRPr lang="el-GR" b="1" dirty="0">
              <a:solidFill>
                <a:srgbClr val="C00000"/>
              </a:solidFill>
            </a:endParaRPr>
          </a:p>
        </p:txBody>
      </p:sp>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50939">
            <a:off x="7595285" y="247135"/>
            <a:ext cx="3644213" cy="5272216"/>
          </a:xfrm>
          <a:prstGeom prst="rect">
            <a:avLst/>
          </a:prstGeom>
        </p:spPr>
      </p:pic>
      <p:sp>
        <p:nvSpPr>
          <p:cNvPr id="7" name="TextBox 6"/>
          <p:cNvSpPr txBox="1"/>
          <p:nvPr/>
        </p:nvSpPr>
        <p:spPr>
          <a:xfrm rot="980956">
            <a:off x="7009063" y="5562272"/>
            <a:ext cx="3426941" cy="646331"/>
          </a:xfrm>
          <a:prstGeom prst="rect">
            <a:avLst/>
          </a:prstGeom>
          <a:noFill/>
        </p:spPr>
        <p:txBody>
          <a:bodyPr wrap="square" rtlCol="0">
            <a:spAutoFit/>
          </a:bodyPr>
          <a:lstStyle/>
          <a:p>
            <a:r>
              <a:rPr lang="en-GB" dirty="0" smtClean="0"/>
              <a:t>…</a:t>
            </a:r>
            <a:r>
              <a:rPr lang="en-GB" b="1" dirty="0" smtClean="0">
                <a:solidFill>
                  <a:srgbClr val="C00000"/>
                </a:solidFill>
              </a:rPr>
              <a:t>and we made Easter Cards using </a:t>
            </a:r>
            <a:r>
              <a:rPr lang="en-GB" b="1" dirty="0" err="1" smtClean="0">
                <a:solidFill>
                  <a:srgbClr val="C00000"/>
                </a:solidFill>
              </a:rPr>
              <a:t>textilles</a:t>
            </a:r>
            <a:r>
              <a:rPr lang="en-GB" b="1" dirty="0" smtClean="0">
                <a:solidFill>
                  <a:srgbClr val="C00000"/>
                </a:solidFill>
              </a:rPr>
              <a:t>!</a:t>
            </a:r>
            <a:endParaRPr lang="el-GR" b="1" dirty="0">
              <a:solidFill>
                <a:srgbClr val="C00000"/>
              </a:solidFill>
            </a:endParaRPr>
          </a:p>
        </p:txBody>
      </p:sp>
    </p:spTree>
    <p:extLst>
      <p:ext uri="{BB962C8B-B14F-4D97-AF65-F5344CB8AC3E}">
        <p14:creationId xmlns:p14="http://schemas.microsoft.com/office/powerpoint/2010/main" val="2312331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683491" y="526473"/>
            <a:ext cx="9448800" cy="338554"/>
          </a:xfrm>
          <a:prstGeom prst="rect">
            <a:avLst/>
          </a:prstGeom>
          <a:noFill/>
        </p:spPr>
        <p:txBody>
          <a:bodyPr wrap="square" rtlCol="0">
            <a:spAutoFit/>
          </a:bodyPr>
          <a:lstStyle/>
          <a:p>
            <a:r>
              <a:rPr lang="en-GB" sz="1600" b="1" dirty="0" smtClean="0">
                <a:solidFill>
                  <a:srgbClr val="C00000"/>
                </a:solidFill>
                <a:latin typeface="Comic Sans MS" panose="030F0702030302020204" pitchFamily="66" charset="0"/>
              </a:rPr>
              <a:t>We played “Tic-tac- -toe” with eggs….from chocolate and paper….</a:t>
            </a:r>
            <a:endParaRPr lang="el-GR" sz="1600" b="1" dirty="0">
              <a:solidFill>
                <a:srgbClr val="C00000"/>
              </a:solidFill>
              <a:latin typeface="Comic Sans MS" panose="030F0702030302020204" pitchFamily="66" charset="0"/>
            </a:endParaRPr>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52337">
            <a:off x="304799" y="1967224"/>
            <a:ext cx="3777673" cy="3445286"/>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84136">
            <a:off x="6038913" y="1432624"/>
            <a:ext cx="4876799" cy="3992752"/>
          </a:xfrm>
          <a:prstGeom prst="rect">
            <a:avLst/>
          </a:prstGeom>
        </p:spPr>
      </p:pic>
    </p:spTree>
    <p:extLst>
      <p:ext uri="{BB962C8B-B14F-4D97-AF65-F5344CB8AC3E}">
        <p14:creationId xmlns:p14="http://schemas.microsoft.com/office/powerpoint/2010/main" val="1139073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661</Words>
  <Application>Microsoft Office PowerPoint</Application>
  <PresentationFormat>Ευρεία οθόνη</PresentationFormat>
  <Paragraphs>40</Paragraphs>
  <Slides>14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Arial</vt:lpstr>
      <vt:lpstr>Calibri</vt:lpstr>
      <vt:lpstr>Calibri Light</vt:lpstr>
      <vt:lpstr>Comic Sans MS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κατερινα</dc:creator>
  <cp:lastModifiedBy>κατερινα</cp:lastModifiedBy>
  <cp:revision>27</cp:revision>
  <dcterms:created xsi:type="dcterms:W3CDTF">2016-05-03T13:21:20Z</dcterms:created>
  <dcterms:modified xsi:type="dcterms:W3CDTF">2016-05-10T18:00:09Z</dcterms:modified>
</cp:coreProperties>
</file>