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45" roundtripDataSignature="AMtx7mjp/JwtSax22fbTEYAwHqf9cmJT6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20" Type="http://schemas.openxmlformats.org/officeDocument/2006/relationships/slide" Target="slides/slide1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22" Type="http://schemas.openxmlformats.org/officeDocument/2006/relationships/slide" Target="slides/slide18.xml"/><Relationship Id="rId44" Type="http://schemas.openxmlformats.org/officeDocument/2006/relationships/slide" Target="slides/slide40.xml"/><Relationship Id="rId21" Type="http://schemas.openxmlformats.org/officeDocument/2006/relationships/slide" Target="slides/slide17.xml"/><Relationship Id="rId43" Type="http://schemas.openxmlformats.org/officeDocument/2006/relationships/slide" Target="slides/slide39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45" Type="http://customschemas.google.com/relationships/presentationmetadata" Target="meta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slide" Target="slides/slide35.xml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it-IT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apositiva titolo" showMasterSp="0" type="title">
  <p:cSld name="TITL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42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28" name="Google Shape;28;p42"/>
            <p:cNvSpPr/>
            <p:nvPr/>
          </p:nvSpPr>
          <p:spPr>
            <a:xfrm>
              <a:off x="0" y="-7862"/>
              <a:ext cx="863600" cy="5698067"/>
            </a:xfrm>
            <a:custGeom>
              <a:rect b="b" l="l" r="r" t="t"/>
              <a:pathLst>
                <a:path extrusionOk="0" h="5698067" w="863600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69803"/>
              </a:schemeClr>
            </a:solidFill>
            <a:ln>
              <a:noFill/>
            </a:ln>
          </p:spPr>
        </p:sp>
        <p:cxnSp>
          <p:nvCxnSpPr>
            <p:cNvPr id="29" name="Google Shape;29;p42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69803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0" name="Google Shape;30;p42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69803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1" name="Google Shape;31;p42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5686"/>
              </a:schemeClr>
            </a:solidFill>
            <a:ln>
              <a:noFill/>
            </a:ln>
          </p:spPr>
        </p:sp>
        <p:sp>
          <p:nvSpPr>
            <p:cNvPr id="32" name="Google Shape;32;p42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33" name="Google Shape;33;p4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rgbClr val="16B0E3">
                <a:alpha val="6588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42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B0E3">
                <a:alpha val="49803"/>
              </a:srgbClr>
            </a:solidFill>
            <a:ln>
              <a:noFill/>
            </a:ln>
          </p:spPr>
        </p:sp>
        <p:sp>
          <p:nvSpPr>
            <p:cNvPr id="35" name="Google Shape;35;p42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69803"/>
              </a:schemeClr>
            </a:solidFill>
            <a:ln>
              <a:noFill/>
            </a:ln>
          </p:spPr>
        </p:sp>
        <p:sp>
          <p:nvSpPr>
            <p:cNvPr id="36" name="Google Shape;36;p42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6292">
                <a:alpha val="80000"/>
              </a:srgbClr>
            </a:solidFill>
            <a:ln>
              <a:noFill/>
            </a:ln>
          </p:spPr>
        </p:sp>
        <p:sp>
          <p:nvSpPr>
            <p:cNvPr id="37" name="Google Shape;37;p42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rgbClr val="16B0E3">
                <a:alpha val="6588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8" name="Google Shape;38;p42"/>
          <p:cNvSpPr txBox="1"/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42"/>
          <p:cNvSpPr txBox="1"/>
          <p:nvPr>
            <p:ph idx="1" type="subTitle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7F7F7F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0" name="Google Shape;40;p42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42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2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olo e sottotitolo">
  <p:cSld name="Titolo e sottotitolo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1"/>
          <p:cNvSpPr txBox="1"/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51"/>
          <p:cNvSpPr txBox="1"/>
          <p:nvPr>
            <p:ph idx="1" type="body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7" name="Google Shape;97;p51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51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51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itazione con didascalia">
  <p:cSld name="Citazione con didascalia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2"/>
          <p:cNvSpPr txBox="1"/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52"/>
          <p:cNvSpPr txBox="1"/>
          <p:nvPr>
            <p:ph idx="1" type="body"/>
          </p:nvPr>
        </p:nvSpPr>
        <p:spPr>
          <a:xfrm>
            <a:off x="1366139" y="3632200"/>
            <a:ext cx="7224524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03" name="Google Shape;103;p52"/>
          <p:cNvSpPr txBox="1"/>
          <p:nvPr>
            <p:ph idx="2" type="body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4" name="Google Shape;104;p52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52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52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107" name="Google Shape;107;p52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8000">
                <a:solidFill>
                  <a:srgbClr val="9EDFF5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8" name="Google Shape;108;p52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8000">
                <a:solidFill>
                  <a:srgbClr val="9EDFF5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cheda nome">
  <p:cSld name="Scheda nome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3"/>
          <p:cNvSpPr txBox="1"/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53"/>
          <p:cNvSpPr txBox="1"/>
          <p:nvPr>
            <p:ph idx="1" type="body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2" name="Google Shape;112;p53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53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53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cheda nome citazione">
  <p:cSld name="Scheda nome citazione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4"/>
          <p:cNvSpPr txBox="1"/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54"/>
          <p:cNvSpPr txBox="1"/>
          <p:nvPr>
            <p:ph idx="1" type="body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18" name="Google Shape;118;p54"/>
          <p:cNvSpPr txBox="1"/>
          <p:nvPr>
            <p:ph idx="2" type="body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9" name="Google Shape;119;p54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54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54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122" name="Google Shape;122;p54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8000">
                <a:solidFill>
                  <a:srgbClr val="9EDFF5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23" name="Google Shape;123;p5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8000">
                <a:solidFill>
                  <a:srgbClr val="9EDFF5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o o falso">
  <p:cSld name="Vero o falso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5"/>
          <p:cNvSpPr txBox="1"/>
          <p:nvPr>
            <p:ph type="title"/>
          </p:nvPr>
        </p:nvSpPr>
        <p:spPr>
          <a:xfrm>
            <a:off x="685799" y="609600"/>
            <a:ext cx="8588203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55"/>
          <p:cNvSpPr txBox="1"/>
          <p:nvPr>
            <p:ph idx="1" type="body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27" name="Google Shape;127;p55"/>
          <p:cNvSpPr txBox="1"/>
          <p:nvPr>
            <p:ph idx="2" type="body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8" name="Google Shape;128;p55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55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55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olo e testo verticale" type="vertTx">
  <p:cSld name="VERTICAL_TEXT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6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56"/>
          <p:cNvSpPr txBox="1"/>
          <p:nvPr>
            <p:ph idx="1" type="body"/>
          </p:nvPr>
        </p:nvSpPr>
        <p:spPr>
          <a:xfrm rot="5400000">
            <a:off x="3035282" y="-197358"/>
            <a:ext cx="3880773" cy="85966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34" name="Google Shape;134;p56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56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56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itolo e testo verticale" type="vertTitleAndTx">
  <p:cSld name="VERTICAL_TITLE_AND_VERTICAL_TEXT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7"/>
          <p:cNvSpPr txBox="1"/>
          <p:nvPr>
            <p:ph type="title"/>
          </p:nvPr>
        </p:nvSpPr>
        <p:spPr>
          <a:xfrm rot="5400000">
            <a:off x="5994319" y="2582953"/>
            <a:ext cx="5251451" cy="1304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57"/>
          <p:cNvSpPr txBox="1"/>
          <p:nvPr>
            <p:ph idx="1" type="body"/>
          </p:nvPr>
        </p:nvSpPr>
        <p:spPr>
          <a:xfrm rot="5400000">
            <a:off x="1581685" y="-294750"/>
            <a:ext cx="5251450" cy="706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40" name="Google Shape;140;p57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57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57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olo e contenuto" type="obj">
  <p:cSld name="OBJEC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3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43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46" name="Google Shape;46;p43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43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43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ntestazione sezione" type="secHead">
  <p:cSld name="SECTION_HEAD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4"/>
          <p:cNvSpPr txBox="1"/>
          <p:nvPr>
            <p:ph type="title"/>
          </p:nvPr>
        </p:nvSpPr>
        <p:spPr>
          <a:xfrm>
            <a:off x="677335" y="2700867"/>
            <a:ext cx="8596668" cy="18265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44"/>
          <p:cNvSpPr txBox="1"/>
          <p:nvPr>
            <p:ph idx="1" type="body"/>
          </p:nvPr>
        </p:nvSpPr>
        <p:spPr>
          <a:xfrm>
            <a:off x="677335" y="4527448"/>
            <a:ext cx="8596668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2" name="Google Shape;52;p44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44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44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ue contenuti" type="twoObj">
  <p:cSld name="TWO_OBJECTS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5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45"/>
          <p:cNvSpPr txBox="1"/>
          <p:nvPr>
            <p:ph idx="1" type="body"/>
          </p:nvPr>
        </p:nvSpPr>
        <p:spPr>
          <a:xfrm>
            <a:off x="677334" y="2160589"/>
            <a:ext cx="4184035" cy="3880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58" name="Google Shape;58;p45"/>
          <p:cNvSpPr txBox="1"/>
          <p:nvPr>
            <p:ph idx="2" type="body"/>
          </p:nvPr>
        </p:nvSpPr>
        <p:spPr>
          <a:xfrm>
            <a:off x="5089970" y="2160589"/>
            <a:ext cx="4184034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59" name="Google Shape;59;p45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5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45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fronto" type="twoTxTwoObj">
  <p:cSld name="TWO_OBJECTS_WITH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6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46"/>
          <p:cNvSpPr txBox="1"/>
          <p:nvPr>
            <p:ph idx="1" type="body"/>
          </p:nvPr>
        </p:nvSpPr>
        <p:spPr>
          <a:xfrm>
            <a:off x="675745" y="2160983"/>
            <a:ext cx="4185623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65" name="Google Shape;65;p46"/>
          <p:cNvSpPr txBox="1"/>
          <p:nvPr>
            <p:ph idx="2" type="body"/>
          </p:nvPr>
        </p:nvSpPr>
        <p:spPr>
          <a:xfrm>
            <a:off x="675745" y="2737245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66" name="Google Shape;66;p46"/>
          <p:cNvSpPr txBox="1"/>
          <p:nvPr>
            <p:ph idx="3" type="body"/>
          </p:nvPr>
        </p:nvSpPr>
        <p:spPr>
          <a:xfrm>
            <a:off x="5088383" y="2160983"/>
            <a:ext cx="418561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67" name="Google Shape;67;p46"/>
          <p:cNvSpPr txBox="1"/>
          <p:nvPr>
            <p:ph idx="4" type="body"/>
          </p:nvPr>
        </p:nvSpPr>
        <p:spPr>
          <a:xfrm>
            <a:off x="5088384" y="2737245"/>
            <a:ext cx="4185617" cy="33041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68" name="Google Shape;68;p46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46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6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olo titolo" type="titleOnly">
  <p:cSld name="TITLE_ONLY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7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47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47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47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uota" type="blank">
  <p:cSld name="BLANK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8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8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8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uto con didascalia" type="objTx">
  <p:cSld name="OBJECT_WITH_CAPTION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9"/>
          <p:cNvSpPr txBox="1"/>
          <p:nvPr>
            <p:ph type="title"/>
          </p:nvPr>
        </p:nvSpPr>
        <p:spPr>
          <a:xfrm>
            <a:off x="677334" y="1498604"/>
            <a:ext cx="3854528" cy="12784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  <a:defRPr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9"/>
          <p:cNvSpPr txBox="1"/>
          <p:nvPr>
            <p:ph idx="1" type="body"/>
          </p:nvPr>
        </p:nvSpPr>
        <p:spPr>
          <a:xfrm>
            <a:off x="4760461" y="514924"/>
            <a:ext cx="4513541" cy="5526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83" name="Google Shape;83;p49"/>
          <p:cNvSpPr txBox="1"/>
          <p:nvPr>
            <p:ph idx="2" type="body"/>
          </p:nvPr>
        </p:nvSpPr>
        <p:spPr>
          <a:xfrm>
            <a:off x="677334" y="2777069"/>
            <a:ext cx="3854528" cy="25844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/>
        </p:txBody>
      </p:sp>
      <p:sp>
        <p:nvSpPr>
          <p:cNvPr id="84" name="Google Shape;84;p49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49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49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mmagine con didascalia" type="picTx">
  <p:cSld name="PICTURE_WITH_CAPTION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0"/>
          <p:cNvSpPr txBox="1"/>
          <p:nvPr>
            <p:ph type="title"/>
          </p:nvPr>
        </p:nvSpPr>
        <p:spPr>
          <a:xfrm>
            <a:off x="677334" y="4800600"/>
            <a:ext cx="8596667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50"/>
          <p:cNvSpPr/>
          <p:nvPr>
            <p:ph idx="2" type="pic"/>
          </p:nvPr>
        </p:nvSpPr>
        <p:spPr>
          <a:xfrm>
            <a:off x="677334" y="609600"/>
            <a:ext cx="8596668" cy="38457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90" name="Google Shape;90;p50"/>
          <p:cNvSpPr txBox="1"/>
          <p:nvPr>
            <p:ph idx="1" type="body"/>
          </p:nvPr>
        </p:nvSpPr>
        <p:spPr>
          <a:xfrm>
            <a:off x="677334" y="5367338"/>
            <a:ext cx="8596667" cy="674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91" name="Google Shape;91;p50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50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93" name="Google Shape;93;p50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41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Google Shape;11;p41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69803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" name="Google Shape;12;p41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69803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3" name="Google Shape;13;p41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5686"/>
              </a:schemeClr>
            </a:solidFill>
            <a:ln>
              <a:noFill/>
            </a:ln>
          </p:spPr>
        </p:sp>
        <p:sp>
          <p:nvSpPr>
            <p:cNvPr id="14" name="Google Shape;14;p41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5" name="Google Shape;15;p41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rgbClr val="16B0E3">
                <a:alpha val="6588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41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B0E3">
                <a:alpha val="49803"/>
              </a:srgbClr>
            </a:solidFill>
            <a:ln>
              <a:noFill/>
            </a:ln>
          </p:spPr>
        </p:sp>
        <p:sp>
          <p:nvSpPr>
            <p:cNvPr id="17" name="Google Shape;17;p41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69803"/>
              </a:schemeClr>
            </a:solidFill>
            <a:ln>
              <a:noFill/>
            </a:ln>
          </p:spPr>
        </p:sp>
        <p:sp>
          <p:nvSpPr>
            <p:cNvPr id="18" name="Google Shape;18;p41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6292">
                <a:alpha val="80000"/>
              </a:srgbClr>
            </a:solidFill>
            <a:ln>
              <a:noFill/>
            </a:ln>
          </p:spPr>
        </p:sp>
        <p:sp>
          <p:nvSpPr>
            <p:cNvPr id="19" name="Google Shape;19;p41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rgbClr val="16B0E3">
                <a:alpha val="6588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41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fmla="val 0" name="adj"/>
              </a:avLst>
            </a:prstGeom>
            <a:solidFill>
              <a:schemeClr val="accent1">
                <a:alpha val="6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41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b="0" i="0" sz="36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2" name="Google Shape;22;p41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b="0" i="0" sz="1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0988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99719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8956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8956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28956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28956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289559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289559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3" name="Google Shape;23;p41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4" name="Google Shape;24;p41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5" name="Google Shape;25;p41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jpg"/><Relationship Id="rId4" Type="http://schemas.openxmlformats.org/officeDocument/2006/relationships/image" Target="../media/image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1.jpg"/><Relationship Id="rId4" Type="http://schemas.openxmlformats.org/officeDocument/2006/relationships/image" Target="../media/image20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9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8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7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5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6.png"/><Relationship Id="rId4" Type="http://schemas.openxmlformats.org/officeDocument/2006/relationships/image" Target="../media/image22.jpg"/><Relationship Id="rId5" Type="http://schemas.openxmlformats.org/officeDocument/2006/relationships/image" Target="../media/image19.png"/><Relationship Id="rId6" Type="http://schemas.openxmlformats.org/officeDocument/2006/relationships/image" Target="../media/image2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9.jpg"/><Relationship Id="rId4" Type="http://schemas.openxmlformats.org/officeDocument/2006/relationships/image" Target="../media/image35.jpg"/><Relationship Id="rId5" Type="http://schemas.openxmlformats.org/officeDocument/2006/relationships/image" Target="../media/image23.jpg"/><Relationship Id="rId6" Type="http://schemas.openxmlformats.org/officeDocument/2006/relationships/image" Target="../media/image28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4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3.jpg"/><Relationship Id="rId4" Type="http://schemas.openxmlformats.org/officeDocument/2006/relationships/image" Target="../media/image47.jpg"/><Relationship Id="rId5" Type="http://schemas.openxmlformats.org/officeDocument/2006/relationships/image" Target="../media/image3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6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7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8.jpg"/><Relationship Id="rId4" Type="http://schemas.openxmlformats.org/officeDocument/2006/relationships/image" Target="../media/image43.jpg"/><Relationship Id="rId5" Type="http://schemas.openxmlformats.org/officeDocument/2006/relationships/image" Target="../media/image48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2.jpg"/><Relationship Id="rId4" Type="http://schemas.openxmlformats.org/officeDocument/2006/relationships/image" Target="../media/image41.jpg"/><Relationship Id="rId5" Type="http://schemas.openxmlformats.org/officeDocument/2006/relationships/image" Target="../media/image40.png"/><Relationship Id="rId6" Type="http://schemas.openxmlformats.org/officeDocument/2006/relationships/image" Target="../media/image39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4.jpg"/><Relationship Id="rId4" Type="http://schemas.openxmlformats.org/officeDocument/2006/relationships/image" Target="../media/image50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"/>
          <p:cNvSpPr txBox="1"/>
          <p:nvPr>
            <p:ph idx="12" type="sldNum"/>
          </p:nvPr>
        </p:nvSpPr>
        <p:spPr>
          <a:xfrm>
            <a:off x="11196212" y="6228175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800">
                <a:solidFill>
                  <a:schemeClr val="dk1"/>
                </a:solidFill>
              </a:rPr>
              <a:t>‹#›</a:t>
            </a:fld>
            <a:endParaRPr sz="1800">
              <a:solidFill>
                <a:schemeClr val="dk1"/>
              </a:solidFill>
            </a:endParaRPr>
          </a:p>
        </p:txBody>
      </p:sp>
      <p:pic>
        <p:nvPicPr>
          <p:cNvPr id="148" name="Google Shape;14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63687" y="0"/>
            <a:ext cx="57283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"/>
          <p:cNvSpPr txBox="1"/>
          <p:nvPr/>
        </p:nvSpPr>
        <p:spPr>
          <a:xfrm>
            <a:off x="570272" y="1179871"/>
            <a:ext cx="5555226" cy="48013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-IT" sz="3200" u="none" cap="none" strike="noStrike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2</a:t>
            </a:r>
            <a:r>
              <a:rPr b="1" baseline="30000" i="0" lang="it-IT" sz="3200" u="none" cap="none" strike="noStrike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nd</a:t>
            </a:r>
            <a:r>
              <a:rPr b="1" i="0" lang="it-IT" sz="3200" u="none" cap="none" strike="noStrike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  meeting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200" u="none" cap="none" strike="noStrike">
              <a:solidFill>
                <a:srgbClr val="0070C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-IT" sz="3200" u="none" cap="none" strike="noStrike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Women who made a difference</a:t>
            </a:r>
            <a:endParaRPr b="1" i="0" sz="3200" u="none" cap="none" strike="noStrike">
              <a:solidFill>
                <a:srgbClr val="0070C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200" u="none" cap="none" strike="noStrike">
              <a:solidFill>
                <a:srgbClr val="0070C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-IT" sz="3200" u="none" cap="none" strike="noStrike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Istituto Comprensivo Perugia 3, Perugia, Italy</a:t>
            </a:r>
            <a:endParaRPr b="1" i="0" sz="3200" u="none" cap="none" strike="noStrike">
              <a:solidFill>
                <a:srgbClr val="0070C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200" u="none" cap="none" strike="noStrike">
              <a:solidFill>
                <a:srgbClr val="0070C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-IT" sz="3200" u="none" cap="none" strike="noStrike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24-28 February 2020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0"/>
          <p:cNvSpPr txBox="1"/>
          <p:nvPr>
            <p:ph type="title"/>
          </p:nvPr>
        </p:nvSpPr>
        <p:spPr>
          <a:xfrm>
            <a:off x="677334" y="609601"/>
            <a:ext cx="9440060" cy="6784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it-IT"/>
              <a:t>La Boum - The Party - Il tempo delle mele</a:t>
            </a:r>
            <a:br>
              <a:rPr lang="it-IT"/>
            </a:br>
            <a:endParaRPr/>
          </a:p>
        </p:txBody>
      </p:sp>
      <p:sp>
        <p:nvSpPr>
          <p:cNvPr id="211" name="Google Shape;211;p10"/>
          <p:cNvSpPr txBox="1"/>
          <p:nvPr/>
        </p:nvSpPr>
        <p:spPr>
          <a:xfrm>
            <a:off x="11196212" y="6228175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12" name="Google Shape;21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6244" y="1504696"/>
            <a:ext cx="7861043" cy="4482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1"/>
          <p:cNvSpPr txBox="1"/>
          <p:nvPr>
            <p:ph type="title"/>
          </p:nvPr>
        </p:nvSpPr>
        <p:spPr>
          <a:xfrm>
            <a:off x="677334" y="609601"/>
            <a:ext cx="8596668" cy="6784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it-IT"/>
              <a:t>Crossroads</a:t>
            </a:r>
            <a:br>
              <a:rPr lang="it-IT"/>
            </a:br>
            <a:endParaRPr/>
          </a:p>
        </p:txBody>
      </p:sp>
      <p:sp>
        <p:nvSpPr>
          <p:cNvPr id="218" name="Google Shape;218;p11"/>
          <p:cNvSpPr txBox="1"/>
          <p:nvPr/>
        </p:nvSpPr>
        <p:spPr>
          <a:xfrm>
            <a:off x="11196212" y="6228175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19" name="Google Shape;21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9667" y="1521388"/>
            <a:ext cx="6076950" cy="456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2"/>
          <p:cNvSpPr txBox="1"/>
          <p:nvPr>
            <p:ph type="title"/>
          </p:nvPr>
        </p:nvSpPr>
        <p:spPr>
          <a:xfrm>
            <a:off x="677334" y="609601"/>
            <a:ext cx="9164756" cy="6784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it-IT"/>
              <a:t>There’s still a glass ceiling: let’s shatter it!</a:t>
            </a:r>
            <a:br>
              <a:rPr lang="it-IT"/>
            </a:br>
            <a:endParaRPr/>
          </a:p>
        </p:txBody>
      </p:sp>
      <p:sp>
        <p:nvSpPr>
          <p:cNvPr id="225" name="Google Shape;225;p12"/>
          <p:cNvSpPr txBox="1"/>
          <p:nvPr/>
        </p:nvSpPr>
        <p:spPr>
          <a:xfrm>
            <a:off x="11196212" y="6228175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26" name="Google Shape;22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229" y="1263806"/>
            <a:ext cx="5329494" cy="53294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3"/>
          <p:cNvSpPr txBox="1"/>
          <p:nvPr>
            <p:ph type="title"/>
          </p:nvPr>
        </p:nvSpPr>
        <p:spPr>
          <a:xfrm>
            <a:off x="677334" y="609601"/>
            <a:ext cx="8596668" cy="6784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it-IT"/>
              <a:t>Where does this stereotype come from?</a:t>
            </a:r>
            <a:br>
              <a:rPr lang="it-IT"/>
            </a:br>
            <a:endParaRPr/>
          </a:p>
        </p:txBody>
      </p:sp>
      <p:sp>
        <p:nvSpPr>
          <p:cNvPr id="232" name="Google Shape;232;p13"/>
          <p:cNvSpPr txBox="1"/>
          <p:nvPr/>
        </p:nvSpPr>
        <p:spPr>
          <a:xfrm>
            <a:off x="11196212" y="6228175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33" name="Google Shape;23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2942" y="1956620"/>
            <a:ext cx="7093974" cy="3546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4"/>
          <p:cNvSpPr txBox="1"/>
          <p:nvPr>
            <p:ph type="title"/>
          </p:nvPr>
        </p:nvSpPr>
        <p:spPr>
          <a:xfrm>
            <a:off x="677334" y="609601"/>
            <a:ext cx="9538382" cy="11897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it-IT"/>
              <a:t>Michelangelo, </a:t>
            </a:r>
            <a:br>
              <a:rPr lang="it-IT"/>
            </a:br>
            <a:r>
              <a:rPr lang="it-IT"/>
              <a:t>Cappella Sistina,  La cacciata dal Paradiso</a:t>
            </a:r>
            <a:br>
              <a:rPr lang="it-IT"/>
            </a:br>
            <a:endParaRPr/>
          </a:p>
        </p:txBody>
      </p:sp>
      <p:sp>
        <p:nvSpPr>
          <p:cNvPr id="239" name="Google Shape;239;p14"/>
          <p:cNvSpPr txBox="1"/>
          <p:nvPr/>
        </p:nvSpPr>
        <p:spPr>
          <a:xfrm>
            <a:off x="11196212" y="6228175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40" name="Google Shape;24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7334" y="2003901"/>
            <a:ext cx="10058400" cy="4406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5"/>
          <p:cNvSpPr txBox="1"/>
          <p:nvPr>
            <p:ph type="title"/>
          </p:nvPr>
        </p:nvSpPr>
        <p:spPr>
          <a:xfrm>
            <a:off x="677334" y="609601"/>
            <a:ext cx="8596668" cy="6784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it-IT"/>
              <a:t>The myth of Pandora</a:t>
            </a:r>
            <a:br>
              <a:rPr lang="it-IT"/>
            </a:br>
            <a:endParaRPr/>
          </a:p>
        </p:txBody>
      </p:sp>
      <p:sp>
        <p:nvSpPr>
          <p:cNvPr id="246" name="Google Shape;246;p15"/>
          <p:cNvSpPr txBox="1"/>
          <p:nvPr/>
        </p:nvSpPr>
        <p:spPr>
          <a:xfrm>
            <a:off x="11196212" y="6228175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47" name="Google Shape;24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3142" y="1394237"/>
            <a:ext cx="6350000" cy="501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6"/>
          <p:cNvSpPr txBox="1"/>
          <p:nvPr/>
        </p:nvSpPr>
        <p:spPr>
          <a:xfrm>
            <a:off x="11196212" y="6228175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53" name="Google Shape;253;p16"/>
          <p:cNvSpPr txBox="1"/>
          <p:nvPr/>
        </p:nvSpPr>
        <p:spPr>
          <a:xfrm>
            <a:off x="677334" y="1465008"/>
            <a:ext cx="7875638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PROMETHEUS: «THE CLEVER BROTHER»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PANDORA: «FULL OF EVERY GIFT»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EPIMETHEUS: «THE DUMB BROTHER»</a:t>
            </a:r>
            <a:endParaRPr/>
          </a:p>
        </p:txBody>
      </p:sp>
      <p:sp>
        <p:nvSpPr>
          <p:cNvPr id="254" name="Google Shape;254;p16"/>
          <p:cNvSpPr txBox="1"/>
          <p:nvPr>
            <p:ph type="title"/>
          </p:nvPr>
        </p:nvSpPr>
        <p:spPr>
          <a:xfrm>
            <a:off x="677334" y="609601"/>
            <a:ext cx="8596668" cy="6784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it-IT"/>
              <a:t>Characters</a:t>
            </a:r>
            <a:endParaRPr/>
          </a:p>
        </p:txBody>
      </p:sp>
      <p:pic>
        <p:nvPicPr>
          <p:cNvPr id="255" name="Google Shape;25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7334" y="2528276"/>
            <a:ext cx="7226710" cy="4065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7"/>
          <p:cNvSpPr txBox="1"/>
          <p:nvPr>
            <p:ph type="title"/>
          </p:nvPr>
        </p:nvSpPr>
        <p:spPr>
          <a:xfrm>
            <a:off x="677334" y="609601"/>
            <a:ext cx="8596668" cy="6784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it-IT"/>
              <a:t>Our common ancient past</a:t>
            </a:r>
            <a:br>
              <a:rPr lang="it-IT"/>
            </a:br>
            <a:endParaRPr/>
          </a:p>
        </p:txBody>
      </p:sp>
      <p:sp>
        <p:nvSpPr>
          <p:cNvPr id="261" name="Google Shape;261;p17"/>
          <p:cNvSpPr txBox="1"/>
          <p:nvPr/>
        </p:nvSpPr>
        <p:spPr>
          <a:xfrm>
            <a:off x="11196212" y="6228175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62" name="Google Shape;26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4839" y="1288028"/>
            <a:ext cx="6361472" cy="5132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8"/>
          <p:cNvSpPr txBox="1"/>
          <p:nvPr>
            <p:ph type="title"/>
          </p:nvPr>
        </p:nvSpPr>
        <p:spPr>
          <a:xfrm>
            <a:off x="677334" y="609601"/>
            <a:ext cx="8596668" cy="6784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it-IT"/>
              <a:t>The best awards on </a:t>
            </a:r>
            <a:r>
              <a:rPr b="1" lang="it-IT" u="sng"/>
              <a:t>her</a:t>
            </a:r>
            <a:r>
              <a:rPr lang="it-IT"/>
              <a:t> gravestone</a:t>
            </a:r>
            <a:br>
              <a:rPr lang="it-IT"/>
            </a:br>
            <a:endParaRPr/>
          </a:p>
        </p:txBody>
      </p:sp>
      <p:sp>
        <p:nvSpPr>
          <p:cNvPr id="268" name="Google Shape;268;p18"/>
          <p:cNvSpPr txBox="1"/>
          <p:nvPr/>
        </p:nvSpPr>
        <p:spPr>
          <a:xfrm>
            <a:off x="11196212" y="6228175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69" name="Google Shape;26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6078" y="1445342"/>
            <a:ext cx="5860025" cy="3809962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18"/>
          <p:cNvSpPr txBox="1"/>
          <p:nvPr/>
        </p:nvSpPr>
        <p:spPr>
          <a:xfrm>
            <a:off x="816078" y="5555226"/>
            <a:ext cx="690224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DOMI MANSIT, CASTA VIXIT, LANAM FECIT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9"/>
          <p:cNvSpPr txBox="1"/>
          <p:nvPr>
            <p:ph type="title"/>
          </p:nvPr>
        </p:nvSpPr>
        <p:spPr>
          <a:xfrm>
            <a:off x="677334" y="609600"/>
            <a:ext cx="9469556" cy="7374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it-IT"/>
              <a:t>Raffaello, Madonna Sistina (Dresda)</a:t>
            </a:r>
            <a:br>
              <a:rPr lang="it-IT"/>
            </a:br>
            <a:endParaRPr/>
          </a:p>
        </p:txBody>
      </p:sp>
      <p:sp>
        <p:nvSpPr>
          <p:cNvPr id="276" name="Google Shape;276;p19"/>
          <p:cNvSpPr txBox="1"/>
          <p:nvPr/>
        </p:nvSpPr>
        <p:spPr>
          <a:xfrm>
            <a:off x="11196212" y="6228175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77" name="Google Shape;27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19297" y="1347019"/>
            <a:ext cx="3966404" cy="5437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"/>
          <p:cNvSpPr txBox="1"/>
          <p:nvPr>
            <p:ph type="ctrTitle"/>
          </p:nvPr>
        </p:nvSpPr>
        <p:spPr>
          <a:xfrm>
            <a:off x="1507067" y="1067347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</a:pPr>
            <a:r>
              <a:rPr lang="it-IT"/>
              <a:t>«Like a girl»</a:t>
            </a:r>
            <a:endParaRPr/>
          </a:p>
        </p:txBody>
      </p:sp>
      <p:sp>
        <p:nvSpPr>
          <p:cNvPr id="155" name="Google Shape;155;p2"/>
          <p:cNvSpPr txBox="1"/>
          <p:nvPr>
            <p:ph idx="1" type="subTitle"/>
          </p:nvPr>
        </p:nvSpPr>
        <p:spPr>
          <a:xfrm>
            <a:off x="334296" y="4050833"/>
            <a:ext cx="10343535" cy="10968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880"/>
              <a:buNone/>
            </a:pPr>
            <a:r>
              <a:rPr b="1" lang="it-IT" sz="3600">
                <a:solidFill>
                  <a:schemeClr val="dk1"/>
                </a:solidFill>
              </a:rPr>
              <a:t>The long journey of women towards equality</a:t>
            </a:r>
            <a:endParaRPr b="1" sz="3600">
              <a:solidFill>
                <a:schemeClr val="dk1"/>
              </a:solidFill>
            </a:endParaRPr>
          </a:p>
        </p:txBody>
      </p:sp>
      <p:sp>
        <p:nvSpPr>
          <p:cNvPr id="156" name="Google Shape;156;p2"/>
          <p:cNvSpPr txBox="1"/>
          <p:nvPr>
            <p:ph idx="12" type="sldNum"/>
          </p:nvPr>
        </p:nvSpPr>
        <p:spPr>
          <a:xfrm>
            <a:off x="11196212" y="6228175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800">
                <a:solidFill>
                  <a:schemeClr val="dk1"/>
                </a:solidFill>
              </a:rPr>
              <a:t>‹#›</a:t>
            </a:fld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0"/>
          <p:cNvSpPr txBox="1"/>
          <p:nvPr>
            <p:ph type="title"/>
          </p:nvPr>
        </p:nvSpPr>
        <p:spPr>
          <a:xfrm>
            <a:off x="677334" y="609601"/>
            <a:ext cx="8596668" cy="6784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it-IT"/>
              <a:t>Pieter Bruegel,  Dulle Griet   (Antwerp)</a:t>
            </a:r>
            <a:br>
              <a:rPr lang="it-IT"/>
            </a:br>
            <a:endParaRPr/>
          </a:p>
        </p:txBody>
      </p:sp>
      <p:sp>
        <p:nvSpPr>
          <p:cNvPr id="283" name="Google Shape;283;p20"/>
          <p:cNvSpPr txBox="1"/>
          <p:nvPr/>
        </p:nvSpPr>
        <p:spPr>
          <a:xfrm>
            <a:off x="11196212" y="6228175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84" name="Google Shape;28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6101" y="1446391"/>
            <a:ext cx="7237460" cy="5224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1"/>
          <p:cNvSpPr txBox="1"/>
          <p:nvPr>
            <p:ph type="title"/>
          </p:nvPr>
        </p:nvSpPr>
        <p:spPr>
          <a:xfrm>
            <a:off x="677334" y="609601"/>
            <a:ext cx="8596668" cy="6784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it-IT"/>
              <a:t>What was everyday life like?</a:t>
            </a:r>
            <a:br>
              <a:rPr lang="it-IT"/>
            </a:br>
            <a:endParaRPr/>
          </a:p>
        </p:txBody>
      </p:sp>
      <p:sp>
        <p:nvSpPr>
          <p:cNvPr id="290" name="Google Shape;290;p21"/>
          <p:cNvSpPr txBox="1"/>
          <p:nvPr/>
        </p:nvSpPr>
        <p:spPr>
          <a:xfrm>
            <a:off x="11196212" y="6228175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91" name="Google Shape;29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81482" y="1288020"/>
            <a:ext cx="6429035" cy="531773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21"/>
          <p:cNvSpPr txBox="1"/>
          <p:nvPr/>
        </p:nvSpPr>
        <p:spPr>
          <a:xfrm>
            <a:off x="245803" y="1484675"/>
            <a:ext cx="1842600" cy="37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peasants</a:t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2"/>
          <p:cNvSpPr txBox="1"/>
          <p:nvPr>
            <p:ph type="title"/>
          </p:nvPr>
        </p:nvSpPr>
        <p:spPr>
          <a:xfrm>
            <a:off x="677334" y="609601"/>
            <a:ext cx="8596668" cy="6784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it-IT"/>
              <a:t>What was everyday life like?</a:t>
            </a:r>
            <a:br>
              <a:rPr lang="it-IT"/>
            </a:br>
            <a:endParaRPr/>
          </a:p>
        </p:txBody>
      </p:sp>
      <p:sp>
        <p:nvSpPr>
          <p:cNvPr id="298" name="Google Shape;298;p22"/>
          <p:cNvSpPr txBox="1"/>
          <p:nvPr/>
        </p:nvSpPr>
        <p:spPr>
          <a:xfrm>
            <a:off x="11196212" y="6228175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99" name="Google Shape;299;p22"/>
          <p:cNvSpPr txBox="1"/>
          <p:nvPr/>
        </p:nvSpPr>
        <p:spPr>
          <a:xfrm>
            <a:off x="1" y="1484675"/>
            <a:ext cx="1567800" cy="37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spinners</a:t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00" name="Google Shape;30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7792" y="1484671"/>
            <a:ext cx="2816834" cy="4980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80126" y="1484671"/>
            <a:ext cx="3894241" cy="3372464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22"/>
          <p:cNvSpPr txBox="1"/>
          <p:nvPr/>
        </p:nvSpPr>
        <p:spPr>
          <a:xfrm>
            <a:off x="4384625" y="1484675"/>
            <a:ext cx="1995300" cy="45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lacemakers</a:t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3"/>
          <p:cNvSpPr txBox="1"/>
          <p:nvPr>
            <p:ph type="title"/>
          </p:nvPr>
        </p:nvSpPr>
        <p:spPr>
          <a:xfrm>
            <a:off x="677334" y="609601"/>
            <a:ext cx="8596668" cy="6784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it-IT"/>
              <a:t>What was everyday life like?</a:t>
            </a:r>
            <a:br>
              <a:rPr lang="it-IT"/>
            </a:br>
            <a:endParaRPr/>
          </a:p>
        </p:txBody>
      </p:sp>
      <p:sp>
        <p:nvSpPr>
          <p:cNvPr id="308" name="Google Shape;308;p23"/>
          <p:cNvSpPr txBox="1"/>
          <p:nvPr/>
        </p:nvSpPr>
        <p:spPr>
          <a:xfrm>
            <a:off x="11196212" y="6228175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09" name="Google Shape;309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6750" y="1376362"/>
            <a:ext cx="4043954" cy="5122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41857" y="1376362"/>
            <a:ext cx="6260890" cy="2635199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23"/>
          <p:cNvSpPr txBox="1"/>
          <p:nvPr/>
        </p:nvSpPr>
        <p:spPr>
          <a:xfrm>
            <a:off x="7020391" y="4099896"/>
            <a:ext cx="382459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washerwomen</a:t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12" name="Google Shape;312;p23"/>
          <p:cNvSpPr txBox="1"/>
          <p:nvPr/>
        </p:nvSpPr>
        <p:spPr>
          <a:xfrm>
            <a:off x="4975668" y="5378245"/>
            <a:ext cx="303762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weavers</a:t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4"/>
          <p:cNvSpPr txBox="1"/>
          <p:nvPr>
            <p:ph type="title"/>
          </p:nvPr>
        </p:nvSpPr>
        <p:spPr>
          <a:xfrm>
            <a:off x="677334" y="609601"/>
            <a:ext cx="8596668" cy="6784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it-IT"/>
              <a:t>What was everyday life like?</a:t>
            </a:r>
            <a:br>
              <a:rPr lang="it-IT"/>
            </a:br>
            <a:endParaRPr/>
          </a:p>
        </p:txBody>
      </p:sp>
      <p:sp>
        <p:nvSpPr>
          <p:cNvPr id="318" name="Google Shape;318;p24"/>
          <p:cNvSpPr txBox="1"/>
          <p:nvPr/>
        </p:nvSpPr>
        <p:spPr>
          <a:xfrm>
            <a:off x="11196212" y="6228175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19" name="Google Shape;319;p24"/>
          <p:cNvSpPr txBox="1"/>
          <p:nvPr/>
        </p:nvSpPr>
        <p:spPr>
          <a:xfrm>
            <a:off x="245791" y="1484675"/>
            <a:ext cx="1588500" cy="37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mothers</a:t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20" name="Google Shape;320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03203" y="1484675"/>
            <a:ext cx="7270786" cy="510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5"/>
          <p:cNvSpPr txBox="1"/>
          <p:nvPr>
            <p:ph type="title"/>
          </p:nvPr>
        </p:nvSpPr>
        <p:spPr>
          <a:xfrm>
            <a:off x="677334" y="609601"/>
            <a:ext cx="8596668" cy="6784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it-IT"/>
              <a:t>Industrial Revolution</a:t>
            </a:r>
            <a:br>
              <a:rPr lang="it-IT"/>
            </a:br>
            <a:endParaRPr/>
          </a:p>
        </p:txBody>
      </p:sp>
      <p:sp>
        <p:nvSpPr>
          <p:cNvPr id="326" name="Google Shape;326;p25"/>
          <p:cNvSpPr txBox="1"/>
          <p:nvPr/>
        </p:nvSpPr>
        <p:spPr>
          <a:xfrm>
            <a:off x="11196212" y="6228175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27" name="Google Shape;32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7084" y="1497264"/>
            <a:ext cx="8773782" cy="50116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6"/>
          <p:cNvSpPr txBox="1"/>
          <p:nvPr>
            <p:ph type="title"/>
          </p:nvPr>
        </p:nvSpPr>
        <p:spPr>
          <a:xfrm>
            <a:off x="677334" y="609601"/>
            <a:ext cx="8596668" cy="6784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it-IT"/>
              <a:t>Fighting for rights!</a:t>
            </a:r>
            <a:br>
              <a:rPr lang="it-IT"/>
            </a:br>
            <a:endParaRPr/>
          </a:p>
        </p:txBody>
      </p:sp>
      <p:sp>
        <p:nvSpPr>
          <p:cNvPr id="333" name="Google Shape;333;p26"/>
          <p:cNvSpPr txBox="1"/>
          <p:nvPr/>
        </p:nvSpPr>
        <p:spPr>
          <a:xfrm>
            <a:off x="11196212" y="6228175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34" name="Google Shape;33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6581" y="1377799"/>
            <a:ext cx="8622890" cy="4850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7"/>
          <p:cNvSpPr txBox="1"/>
          <p:nvPr>
            <p:ph type="title"/>
          </p:nvPr>
        </p:nvSpPr>
        <p:spPr>
          <a:xfrm>
            <a:off x="677334" y="609601"/>
            <a:ext cx="8596668" cy="6784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it-IT"/>
              <a:t>Claiming vote</a:t>
            </a:r>
            <a:br>
              <a:rPr lang="it-IT"/>
            </a:br>
            <a:endParaRPr/>
          </a:p>
        </p:txBody>
      </p:sp>
      <p:sp>
        <p:nvSpPr>
          <p:cNvPr id="340" name="Google Shape;340;p27"/>
          <p:cNvSpPr txBox="1"/>
          <p:nvPr/>
        </p:nvSpPr>
        <p:spPr>
          <a:xfrm>
            <a:off x="11196212" y="6228175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41" name="Google Shape;341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3560" y="1214854"/>
            <a:ext cx="8131277" cy="5378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8"/>
          <p:cNvSpPr txBox="1"/>
          <p:nvPr>
            <p:ph type="title"/>
          </p:nvPr>
        </p:nvSpPr>
        <p:spPr>
          <a:xfrm>
            <a:off x="677334" y="609601"/>
            <a:ext cx="8596668" cy="6784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it-IT"/>
              <a:t>Claiming vote in our countries</a:t>
            </a:r>
            <a:br>
              <a:rPr lang="it-IT"/>
            </a:br>
            <a:endParaRPr/>
          </a:p>
        </p:txBody>
      </p:sp>
      <p:sp>
        <p:nvSpPr>
          <p:cNvPr id="347" name="Google Shape;347;p28"/>
          <p:cNvSpPr txBox="1"/>
          <p:nvPr/>
        </p:nvSpPr>
        <p:spPr>
          <a:xfrm>
            <a:off x="11196212" y="6228175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48" name="Google Shape;348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3168" y="1426586"/>
            <a:ext cx="8121838" cy="5088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9"/>
          <p:cNvSpPr txBox="1"/>
          <p:nvPr>
            <p:ph type="title"/>
          </p:nvPr>
        </p:nvSpPr>
        <p:spPr>
          <a:xfrm>
            <a:off x="677334" y="609601"/>
            <a:ext cx="8596668" cy="6784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it-IT"/>
              <a:t>Forerunners</a:t>
            </a:r>
            <a:br>
              <a:rPr lang="it-IT"/>
            </a:br>
            <a:endParaRPr/>
          </a:p>
        </p:txBody>
      </p:sp>
      <p:sp>
        <p:nvSpPr>
          <p:cNvPr id="354" name="Google Shape;354;p29"/>
          <p:cNvSpPr txBox="1"/>
          <p:nvPr/>
        </p:nvSpPr>
        <p:spPr>
          <a:xfrm>
            <a:off x="11196212" y="6228175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55" name="Google Shape;35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8568" y="1376513"/>
            <a:ext cx="2810709" cy="3969062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29"/>
          <p:cNvSpPr txBox="1"/>
          <p:nvPr/>
        </p:nvSpPr>
        <p:spPr>
          <a:xfrm>
            <a:off x="677334" y="5434061"/>
            <a:ext cx="410856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Ana de Castro Osorio (1872-1935)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Feminist, political activist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57" name="Google Shape;357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01081" y="1376513"/>
            <a:ext cx="2529963" cy="3784224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29"/>
          <p:cNvSpPr txBox="1"/>
          <p:nvPr/>
        </p:nvSpPr>
        <p:spPr>
          <a:xfrm>
            <a:off x="5165435" y="5380422"/>
            <a:ext cx="410856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Anna Apostolaki (1880-1958)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Archaeologist, museums director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59" name="Google Shape;359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33894" y="1376513"/>
            <a:ext cx="1631541" cy="1087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731044" y="4060337"/>
            <a:ext cx="1366069" cy="1366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"/>
          <p:cNvSpPr txBox="1"/>
          <p:nvPr>
            <p:ph type="title"/>
          </p:nvPr>
        </p:nvSpPr>
        <p:spPr>
          <a:xfrm>
            <a:off x="677334" y="609601"/>
            <a:ext cx="8596668" cy="6784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it-IT"/>
              <a:t>«Like a girl»</a:t>
            </a:r>
            <a:endParaRPr/>
          </a:p>
        </p:txBody>
      </p:sp>
      <p:pic>
        <p:nvPicPr>
          <p:cNvPr id="162" name="Google Shape;162;p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8375" y="1533525"/>
            <a:ext cx="8015288" cy="450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3"/>
          <p:cNvSpPr txBox="1"/>
          <p:nvPr/>
        </p:nvSpPr>
        <p:spPr>
          <a:xfrm>
            <a:off x="11196212" y="6228175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0"/>
          <p:cNvSpPr txBox="1"/>
          <p:nvPr>
            <p:ph type="title"/>
          </p:nvPr>
        </p:nvSpPr>
        <p:spPr>
          <a:xfrm>
            <a:off x="677334" y="609601"/>
            <a:ext cx="8596668" cy="6784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it-IT"/>
              <a:t>Forerunners</a:t>
            </a:r>
            <a:br>
              <a:rPr lang="it-IT"/>
            </a:br>
            <a:endParaRPr/>
          </a:p>
        </p:txBody>
      </p:sp>
      <p:sp>
        <p:nvSpPr>
          <p:cNvPr id="366" name="Google Shape;366;p30"/>
          <p:cNvSpPr txBox="1"/>
          <p:nvPr/>
        </p:nvSpPr>
        <p:spPr>
          <a:xfrm>
            <a:off x="11196212" y="6228175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67" name="Google Shape;367;p30"/>
          <p:cNvSpPr txBox="1"/>
          <p:nvPr/>
        </p:nvSpPr>
        <p:spPr>
          <a:xfrm>
            <a:off x="677334" y="5434061"/>
            <a:ext cx="410856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Dolores Ibarruri (1895-1989)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The Passionflower»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Heroin of the Spanish civil war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68" name="Google Shape;368;p30"/>
          <p:cNvSpPr txBox="1"/>
          <p:nvPr/>
        </p:nvSpPr>
        <p:spPr>
          <a:xfrm>
            <a:off x="5165435" y="5380422"/>
            <a:ext cx="410856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Maria Montessori (1870-1952)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Physician, educator, pedagogist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69" name="Google Shape;36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2141" y="1288027"/>
            <a:ext cx="3093376" cy="4079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36928" y="481781"/>
            <a:ext cx="2965580" cy="4484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95517" y="1221960"/>
            <a:ext cx="1596025" cy="997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702508" y="4003824"/>
            <a:ext cx="1447065" cy="962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1"/>
          <p:cNvSpPr txBox="1"/>
          <p:nvPr>
            <p:ph type="title"/>
          </p:nvPr>
        </p:nvSpPr>
        <p:spPr>
          <a:xfrm>
            <a:off x="677334" y="609601"/>
            <a:ext cx="8596668" cy="6784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it-IT"/>
              <a:t>8</a:t>
            </a:r>
            <a:r>
              <a:rPr baseline="30000" lang="it-IT"/>
              <a:t>th</a:t>
            </a:r>
            <a:r>
              <a:rPr lang="it-IT"/>
              <a:t> March from 1909 on: Woman’s Day</a:t>
            </a:r>
            <a:br>
              <a:rPr lang="it-IT"/>
            </a:br>
            <a:endParaRPr/>
          </a:p>
        </p:txBody>
      </p:sp>
      <p:sp>
        <p:nvSpPr>
          <p:cNvPr id="378" name="Google Shape;378;p31"/>
          <p:cNvSpPr txBox="1"/>
          <p:nvPr/>
        </p:nvSpPr>
        <p:spPr>
          <a:xfrm>
            <a:off x="11196212" y="6228175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79" name="Google Shape;379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8289" y="1815127"/>
            <a:ext cx="5953125" cy="448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2"/>
          <p:cNvSpPr txBox="1"/>
          <p:nvPr>
            <p:ph type="title"/>
          </p:nvPr>
        </p:nvSpPr>
        <p:spPr>
          <a:xfrm>
            <a:off x="677334" y="609601"/>
            <a:ext cx="8596668" cy="6784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it-IT"/>
              <a:t>1</a:t>
            </a:r>
            <a:r>
              <a:rPr baseline="30000" lang="it-IT"/>
              <a:t>st</a:t>
            </a:r>
            <a:r>
              <a:rPr lang="it-IT"/>
              <a:t> World War</a:t>
            </a:r>
            <a:br>
              <a:rPr lang="it-IT"/>
            </a:br>
            <a:endParaRPr/>
          </a:p>
        </p:txBody>
      </p:sp>
      <p:sp>
        <p:nvSpPr>
          <p:cNvPr id="385" name="Google Shape;385;p32"/>
          <p:cNvSpPr txBox="1"/>
          <p:nvPr/>
        </p:nvSpPr>
        <p:spPr>
          <a:xfrm>
            <a:off x="11196212" y="6228175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86" name="Google Shape;386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4734" y="1651819"/>
            <a:ext cx="3316749" cy="2487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53897" y="1386349"/>
            <a:ext cx="5338916" cy="2669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4734" y="4259518"/>
            <a:ext cx="3726044" cy="2445216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32"/>
          <p:cNvSpPr txBox="1"/>
          <p:nvPr/>
        </p:nvSpPr>
        <p:spPr>
          <a:xfrm>
            <a:off x="5132439" y="4336026"/>
            <a:ext cx="4141563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Nurses, carriers, workers in factories in place of men sent to the war front</a:t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3"/>
          <p:cNvSpPr txBox="1"/>
          <p:nvPr/>
        </p:nvSpPr>
        <p:spPr>
          <a:xfrm>
            <a:off x="11196212" y="6228175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95" name="Google Shape;395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4903" y="222031"/>
            <a:ext cx="6431507" cy="6517981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33"/>
          <p:cNvSpPr txBox="1"/>
          <p:nvPr/>
        </p:nvSpPr>
        <p:spPr>
          <a:xfrm>
            <a:off x="7316410" y="4137690"/>
            <a:ext cx="3195484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European Union</a:t>
            </a:r>
            <a:endParaRPr sz="5400">
              <a:solidFill>
                <a:srgbClr val="0070C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97" name="Google Shape;397;p33"/>
          <p:cNvSpPr txBox="1"/>
          <p:nvPr/>
        </p:nvSpPr>
        <p:spPr>
          <a:xfrm>
            <a:off x="7404900" y="1113921"/>
            <a:ext cx="3018504" cy="21236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400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Our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400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common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400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present</a:t>
            </a:r>
            <a:endParaRPr sz="4400">
              <a:solidFill>
                <a:srgbClr val="0070C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4"/>
          <p:cNvSpPr txBox="1"/>
          <p:nvPr>
            <p:ph type="title"/>
          </p:nvPr>
        </p:nvSpPr>
        <p:spPr>
          <a:xfrm>
            <a:off x="677334" y="609600"/>
            <a:ext cx="8596668" cy="22122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it-IT"/>
              <a:t>After 2</a:t>
            </a:r>
            <a:r>
              <a:rPr baseline="30000" lang="it-IT"/>
              <a:t>nd</a:t>
            </a:r>
            <a:r>
              <a:rPr lang="it-IT"/>
              <a:t> World War </a:t>
            </a:r>
            <a:br>
              <a:rPr lang="it-IT"/>
            </a:br>
            <a:r>
              <a:rPr lang="it-IT"/>
              <a:t>after the end of illiberal regimens</a:t>
            </a:r>
            <a:br>
              <a:rPr lang="it-IT"/>
            </a:br>
            <a:r>
              <a:rPr lang="it-IT"/>
              <a:t>after the economic development</a:t>
            </a:r>
            <a:br>
              <a:rPr lang="it-IT"/>
            </a:br>
            <a:endParaRPr/>
          </a:p>
        </p:txBody>
      </p:sp>
      <p:sp>
        <p:nvSpPr>
          <p:cNvPr id="403" name="Google Shape;403;p34"/>
          <p:cNvSpPr txBox="1"/>
          <p:nvPr/>
        </p:nvSpPr>
        <p:spPr>
          <a:xfrm>
            <a:off x="11196212" y="6228175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04" name="Google Shape;404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64077" y="2935394"/>
            <a:ext cx="4311617" cy="2944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5"/>
          <p:cNvSpPr txBox="1"/>
          <p:nvPr>
            <p:ph type="title"/>
          </p:nvPr>
        </p:nvSpPr>
        <p:spPr>
          <a:xfrm>
            <a:off x="677334" y="609601"/>
            <a:ext cx="8596668" cy="6784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it-IT"/>
              <a:t>Nowadays</a:t>
            </a:r>
            <a:br>
              <a:rPr lang="it-IT"/>
            </a:br>
            <a:endParaRPr/>
          </a:p>
        </p:txBody>
      </p:sp>
      <p:sp>
        <p:nvSpPr>
          <p:cNvPr id="410" name="Google Shape;410;p35"/>
          <p:cNvSpPr txBox="1"/>
          <p:nvPr/>
        </p:nvSpPr>
        <p:spPr>
          <a:xfrm>
            <a:off x="11196212" y="6228175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11" name="Google Shape;411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0659" y="1442350"/>
            <a:ext cx="2930013" cy="376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7732" y="1442350"/>
            <a:ext cx="3197759" cy="3689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46647" y="1442350"/>
            <a:ext cx="3667432" cy="2444955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35"/>
          <p:cNvSpPr txBox="1"/>
          <p:nvPr/>
        </p:nvSpPr>
        <p:spPr>
          <a:xfrm>
            <a:off x="787732" y="5309419"/>
            <a:ext cx="3197759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Ursula von Der Leyen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President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of the European Commission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15" name="Google Shape;415;p35"/>
          <p:cNvSpPr txBox="1"/>
          <p:nvPr/>
        </p:nvSpPr>
        <p:spPr>
          <a:xfrm>
            <a:off x="4650658" y="5309419"/>
            <a:ext cx="3480619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Christine Lagarde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President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Of the European Central Bank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6"/>
          <p:cNvSpPr txBox="1"/>
          <p:nvPr>
            <p:ph type="title"/>
          </p:nvPr>
        </p:nvSpPr>
        <p:spPr>
          <a:xfrm>
            <a:off x="677334" y="609601"/>
            <a:ext cx="8596668" cy="6784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it-IT"/>
              <a:t>Nowadays</a:t>
            </a:r>
            <a:br>
              <a:rPr lang="it-IT"/>
            </a:br>
            <a:endParaRPr/>
          </a:p>
        </p:txBody>
      </p:sp>
      <p:sp>
        <p:nvSpPr>
          <p:cNvPr id="421" name="Google Shape;421;p36"/>
          <p:cNvSpPr txBox="1"/>
          <p:nvPr/>
        </p:nvSpPr>
        <p:spPr>
          <a:xfrm>
            <a:off x="11196212" y="6228175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22" name="Google Shape;422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7334" y="1939412"/>
            <a:ext cx="5296309" cy="2979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51324" y="609601"/>
            <a:ext cx="4397286" cy="3097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53084" y="3428999"/>
            <a:ext cx="2250071" cy="1183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7334" y="4918586"/>
            <a:ext cx="2571750" cy="1781175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36"/>
          <p:cNvSpPr txBox="1"/>
          <p:nvPr/>
        </p:nvSpPr>
        <p:spPr>
          <a:xfrm>
            <a:off x="3325488" y="5208662"/>
            <a:ext cx="35275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Ekaterini Sakellaropoulou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Greek Republic President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27" name="Google Shape;427;p36"/>
          <p:cNvSpPr txBox="1"/>
          <p:nvPr/>
        </p:nvSpPr>
        <p:spPr>
          <a:xfrm>
            <a:off x="6951324" y="5368413"/>
            <a:ext cx="373634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Rosalìa Mera Goyenechea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Spanish entrepreneur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7"/>
          <p:cNvSpPr txBox="1"/>
          <p:nvPr>
            <p:ph type="title"/>
          </p:nvPr>
        </p:nvSpPr>
        <p:spPr>
          <a:xfrm>
            <a:off x="677334" y="609601"/>
            <a:ext cx="8596668" cy="6784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it-IT"/>
              <a:t>Nowadays</a:t>
            </a:r>
            <a:br>
              <a:rPr lang="it-IT"/>
            </a:br>
            <a:endParaRPr/>
          </a:p>
        </p:txBody>
      </p:sp>
      <p:sp>
        <p:nvSpPr>
          <p:cNvPr id="433" name="Google Shape;433;p37"/>
          <p:cNvSpPr txBox="1"/>
          <p:nvPr/>
        </p:nvSpPr>
        <p:spPr>
          <a:xfrm>
            <a:off x="11196212" y="6228175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34" name="Google Shape;434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6245" y="1372281"/>
            <a:ext cx="2784578" cy="3966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18631" y="1372281"/>
            <a:ext cx="4595144" cy="3063429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37"/>
          <p:cNvSpPr txBox="1"/>
          <p:nvPr/>
        </p:nvSpPr>
        <p:spPr>
          <a:xfrm>
            <a:off x="806245" y="5506065"/>
            <a:ext cx="506361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Rosa Mota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First female Olympic gold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Olympics-World-European Marathon Champion 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37" name="Google Shape;437;p37"/>
          <p:cNvSpPr txBox="1"/>
          <p:nvPr/>
        </p:nvSpPr>
        <p:spPr>
          <a:xfrm>
            <a:off x="5400845" y="4692585"/>
            <a:ext cx="541293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Samantha Cristoforetti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Pilot, engineer, European Space Agency astronaut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8"/>
          <p:cNvSpPr txBox="1"/>
          <p:nvPr/>
        </p:nvSpPr>
        <p:spPr>
          <a:xfrm>
            <a:off x="11196212" y="6228175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43" name="Google Shape;443;p38"/>
          <p:cNvSpPr txBox="1"/>
          <p:nvPr>
            <p:ph type="title"/>
          </p:nvPr>
        </p:nvSpPr>
        <p:spPr>
          <a:xfrm>
            <a:off x="1966453" y="2389237"/>
            <a:ext cx="6862916" cy="12224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Trebuchet MS"/>
              <a:buNone/>
            </a:pPr>
            <a:r>
              <a:rPr lang="it-IT" sz="6000"/>
              <a:t>to conclude</a:t>
            </a:r>
            <a:br>
              <a:rPr lang="it-IT" sz="4800"/>
            </a:br>
            <a:br>
              <a:rPr lang="it-IT" sz="4800"/>
            </a:br>
            <a:endParaRPr sz="48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39"/>
          <p:cNvSpPr txBox="1"/>
          <p:nvPr/>
        </p:nvSpPr>
        <p:spPr>
          <a:xfrm>
            <a:off x="11196212" y="6228175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49" name="Google Shape;449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1715" y="786581"/>
            <a:ext cx="9802761" cy="5514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"/>
          <p:cNvSpPr txBox="1"/>
          <p:nvPr>
            <p:ph type="title"/>
          </p:nvPr>
        </p:nvSpPr>
        <p:spPr>
          <a:xfrm>
            <a:off x="677334" y="609601"/>
            <a:ext cx="8596668" cy="6784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it-IT"/>
              <a:t>What does run «like a girl» mean?</a:t>
            </a:r>
            <a:endParaRPr/>
          </a:p>
        </p:txBody>
      </p:sp>
      <p:sp>
        <p:nvSpPr>
          <p:cNvPr id="169" name="Google Shape;169;p4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80"/>
              <a:buFont typeface="Verdana"/>
              <a:buChar char="-"/>
            </a:pPr>
            <a:r>
              <a:rPr b="1" lang="it-IT" sz="3600">
                <a:latin typeface="Verdana"/>
                <a:ea typeface="Verdana"/>
                <a:cs typeface="Verdana"/>
                <a:sym typeface="Verdana"/>
              </a:rPr>
              <a:t>“run in a ridiculous way”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80"/>
              <a:buFont typeface="Verdana"/>
              <a:buChar char="-"/>
            </a:pPr>
            <a:r>
              <a:rPr b="1" lang="it-IT" sz="3600">
                <a:latin typeface="Verdana"/>
                <a:ea typeface="Verdana"/>
                <a:cs typeface="Verdana"/>
                <a:sym typeface="Verdana"/>
              </a:rPr>
              <a:t>or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80"/>
              <a:buFont typeface="Verdana"/>
              <a:buChar char="-"/>
            </a:pPr>
            <a:r>
              <a:rPr b="1" lang="it-IT" sz="3600">
                <a:latin typeface="Verdana"/>
                <a:ea typeface="Verdana"/>
                <a:cs typeface="Verdana"/>
                <a:sym typeface="Verdana"/>
              </a:rPr>
              <a:t>“run as fast as you can”</a:t>
            </a:r>
            <a:endParaRPr/>
          </a:p>
          <a:p>
            <a:pPr indent="-16002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80"/>
              <a:buFont typeface="Trebuchet MS"/>
              <a:buNone/>
            </a:pPr>
            <a:r>
              <a:t/>
            </a:r>
            <a:endParaRPr b="1" sz="36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80"/>
              <a:buNone/>
            </a:pPr>
            <a:r>
              <a:rPr b="1" lang="it-IT" sz="3600">
                <a:latin typeface="Verdana"/>
                <a:ea typeface="Verdana"/>
                <a:cs typeface="Verdana"/>
                <a:sym typeface="Verdana"/>
              </a:rPr>
              <a:t>Why are these two answers so different?</a:t>
            </a:r>
            <a:endParaRPr b="1" sz="36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0" name="Google Shape;170;p4"/>
          <p:cNvSpPr txBox="1"/>
          <p:nvPr/>
        </p:nvSpPr>
        <p:spPr>
          <a:xfrm>
            <a:off x="11196212" y="6228175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40"/>
          <p:cNvSpPr txBox="1"/>
          <p:nvPr/>
        </p:nvSpPr>
        <p:spPr>
          <a:xfrm>
            <a:off x="11196212" y="6228175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55" name="Google Shape;455;p40"/>
          <p:cNvSpPr txBox="1"/>
          <p:nvPr>
            <p:ph type="title"/>
          </p:nvPr>
        </p:nvSpPr>
        <p:spPr>
          <a:xfrm>
            <a:off x="5624051" y="3527520"/>
            <a:ext cx="5397909" cy="1251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7200"/>
              <a:buFont typeface="Trebuchet MS"/>
              <a:buNone/>
            </a:pPr>
            <a:r>
              <a:rPr b="1" lang="it-IT" sz="7200">
                <a:solidFill>
                  <a:srgbClr val="0070C0"/>
                </a:solidFill>
              </a:rPr>
              <a:t>Thank you</a:t>
            </a:r>
            <a:endParaRPr b="1" sz="7200">
              <a:solidFill>
                <a:srgbClr val="0070C0"/>
              </a:solidFill>
            </a:endParaRPr>
          </a:p>
        </p:txBody>
      </p:sp>
      <p:pic>
        <p:nvPicPr>
          <p:cNvPr id="456" name="Google Shape;456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7283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40"/>
          <p:cNvSpPr txBox="1"/>
          <p:nvPr/>
        </p:nvSpPr>
        <p:spPr>
          <a:xfrm>
            <a:off x="5230761" y="570269"/>
            <a:ext cx="4955458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800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2</a:t>
            </a:r>
            <a:r>
              <a:rPr b="1" baseline="30000" lang="it-IT" sz="1800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nd</a:t>
            </a:r>
            <a:r>
              <a:rPr b="1" lang="it-IT" sz="1800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  meeting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70C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800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Women who made a difference</a:t>
            </a:r>
            <a:endParaRPr b="1" sz="1800">
              <a:solidFill>
                <a:srgbClr val="0070C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70C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800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Istituto Comprensivo Perugia 3, Perugia, Italy</a:t>
            </a:r>
            <a:endParaRPr b="1" sz="1800">
              <a:solidFill>
                <a:srgbClr val="0070C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70C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800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24-28 February 2020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5"/>
          <p:cNvSpPr txBox="1"/>
          <p:nvPr/>
        </p:nvSpPr>
        <p:spPr>
          <a:xfrm>
            <a:off x="11196212" y="6228175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76" name="Google Shape;176;p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2831" y="150865"/>
            <a:ext cx="9832103" cy="6554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"/>
          <p:cNvSpPr txBox="1"/>
          <p:nvPr>
            <p:ph type="title"/>
          </p:nvPr>
        </p:nvSpPr>
        <p:spPr>
          <a:xfrm>
            <a:off x="677334" y="609601"/>
            <a:ext cx="8596668" cy="6784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it-IT"/>
              <a:t>Stereotype</a:t>
            </a:r>
            <a:endParaRPr/>
          </a:p>
        </p:txBody>
      </p:sp>
      <p:sp>
        <p:nvSpPr>
          <p:cNvPr id="182" name="Google Shape;182;p6"/>
          <p:cNvSpPr txBox="1"/>
          <p:nvPr>
            <p:ph idx="1" type="body"/>
          </p:nvPr>
        </p:nvSpPr>
        <p:spPr>
          <a:xfrm>
            <a:off x="677334" y="5692876"/>
            <a:ext cx="8596668" cy="914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600"/>
              <a:buFont typeface="Verdana"/>
              <a:buChar char="-"/>
            </a:pPr>
            <a:r>
              <a:rPr b="1" lang="it-IT" sz="2000" u="sng">
                <a:latin typeface="Verdana"/>
                <a:ea typeface="Verdana"/>
                <a:cs typeface="Verdana"/>
                <a:sym typeface="Verdana"/>
              </a:rPr>
              <a:t>When</a:t>
            </a:r>
            <a:r>
              <a:rPr lang="it-IT" sz="2000">
                <a:latin typeface="Verdana"/>
                <a:ea typeface="Verdana"/>
                <a:cs typeface="Verdana"/>
                <a:sym typeface="Verdana"/>
              </a:rPr>
              <a:t>, in the life of a person, does this stereotype appear?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600"/>
              <a:buFont typeface="Verdana"/>
              <a:buChar char="-"/>
            </a:pPr>
            <a:r>
              <a:rPr b="1" lang="it-IT" sz="2000" u="sng">
                <a:latin typeface="Verdana"/>
                <a:ea typeface="Verdana"/>
                <a:cs typeface="Verdana"/>
                <a:sym typeface="Verdana"/>
              </a:rPr>
              <a:t>Where</a:t>
            </a:r>
            <a:r>
              <a:rPr lang="it-IT" sz="2000">
                <a:latin typeface="Verdana"/>
                <a:ea typeface="Verdana"/>
                <a:cs typeface="Verdana"/>
                <a:sym typeface="Verdana"/>
              </a:rPr>
              <a:t> does this stereotypical image come </a:t>
            </a:r>
            <a:r>
              <a:rPr b="1" lang="it-IT" sz="2000" u="sng">
                <a:latin typeface="Verdana"/>
                <a:ea typeface="Verdana"/>
                <a:cs typeface="Verdana"/>
                <a:sym typeface="Verdana"/>
              </a:rPr>
              <a:t>from</a:t>
            </a:r>
            <a:r>
              <a:rPr lang="it-IT" sz="2000">
                <a:latin typeface="Verdana"/>
                <a:ea typeface="Verdana"/>
                <a:cs typeface="Verdana"/>
                <a:sym typeface="Verdana"/>
              </a:rPr>
              <a:t>?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3" name="Google Shape;18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09680" y="1619640"/>
            <a:ext cx="6331975" cy="3741622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6"/>
          <p:cNvSpPr txBox="1"/>
          <p:nvPr/>
        </p:nvSpPr>
        <p:spPr>
          <a:xfrm>
            <a:off x="11196212" y="6228175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"/>
          <p:cNvSpPr txBox="1"/>
          <p:nvPr>
            <p:ph type="title"/>
          </p:nvPr>
        </p:nvSpPr>
        <p:spPr>
          <a:xfrm>
            <a:off x="677334" y="609601"/>
            <a:ext cx="8596668" cy="6784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it-IT"/>
              <a:t>Stereotypes everywhere around</a:t>
            </a:r>
            <a:br>
              <a:rPr lang="it-IT"/>
            </a:br>
            <a:endParaRPr/>
          </a:p>
        </p:txBody>
      </p:sp>
      <p:pic>
        <p:nvPicPr>
          <p:cNvPr id="190" name="Google Shape;19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1305" y="1760922"/>
            <a:ext cx="6866850" cy="4828253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7"/>
          <p:cNvSpPr txBox="1"/>
          <p:nvPr/>
        </p:nvSpPr>
        <p:spPr>
          <a:xfrm>
            <a:off x="11196212" y="6228175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8"/>
          <p:cNvSpPr txBox="1"/>
          <p:nvPr>
            <p:ph type="title"/>
          </p:nvPr>
        </p:nvSpPr>
        <p:spPr>
          <a:xfrm>
            <a:off x="677334" y="609601"/>
            <a:ext cx="8596668" cy="6784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it-IT"/>
              <a:t>Stereotype  vs  Reality</a:t>
            </a:r>
            <a:br>
              <a:rPr lang="it-IT"/>
            </a:br>
            <a:endParaRPr/>
          </a:p>
        </p:txBody>
      </p:sp>
      <p:pic>
        <p:nvPicPr>
          <p:cNvPr id="197" name="Google Shape;19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7334" y="1446882"/>
            <a:ext cx="8172870" cy="495960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8"/>
          <p:cNvSpPr txBox="1"/>
          <p:nvPr/>
        </p:nvSpPr>
        <p:spPr>
          <a:xfrm>
            <a:off x="11196212" y="6228175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9"/>
          <p:cNvSpPr txBox="1"/>
          <p:nvPr>
            <p:ph type="title"/>
          </p:nvPr>
        </p:nvSpPr>
        <p:spPr>
          <a:xfrm>
            <a:off x="677334" y="609601"/>
            <a:ext cx="8596668" cy="6784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it-IT"/>
              <a:t>Reality is</a:t>
            </a:r>
            <a:br>
              <a:rPr lang="it-IT"/>
            </a:br>
            <a:endParaRPr/>
          </a:p>
        </p:txBody>
      </p:sp>
      <p:sp>
        <p:nvSpPr>
          <p:cNvPr id="204" name="Google Shape;204;p9"/>
          <p:cNvSpPr txBox="1"/>
          <p:nvPr/>
        </p:nvSpPr>
        <p:spPr>
          <a:xfrm>
            <a:off x="11196212" y="6228175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5" name="Google Shape;205;p9"/>
          <p:cNvSpPr txBox="1"/>
          <p:nvPr/>
        </p:nvSpPr>
        <p:spPr>
          <a:xfrm>
            <a:off x="825910" y="1700981"/>
            <a:ext cx="7610167" cy="40934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According to recent international studies, regarding the overall achievement in reading, mathematics and science literacy, girls outperformed boys in 70% of participating countries.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Even in those countries with political and economical inequality.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In a few words, at school, on average, girls have better results than boys.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So what?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faccettatura">
  <a:themeElements>
    <a:clrScheme name="Sfaccettatura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2020-02-01T12:37:03Z</dcterms:created>
  <dc:creator>Marta Tittarelli</dc:creator>
</cp:coreProperties>
</file>