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7104050" cy="10234600"/>
  <p:embeddedFontLst>
    <p:embeddedFont>
      <p:font typeface="Roboto"/>
      <p:regular r:id="rId21"/>
      <p:bold r:id="rId22"/>
      <p:italic r:id="rId23"/>
      <p:boldItalic r:id="rId24"/>
    </p:embeddedFont>
    <p:embeddedFont>
      <p:font typeface="Source Sans Pr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ourceSansPro-bold.fntdata"/><Relationship Id="rId25" Type="http://schemas.openxmlformats.org/officeDocument/2006/relationships/font" Target="fonts/SourceSansPro-regular.fntdata"/><Relationship Id="rId28" Type="http://schemas.openxmlformats.org/officeDocument/2006/relationships/font" Target="fonts/SourceSansPro-boldItalic.fntdata"/><Relationship Id="rId27" Type="http://schemas.openxmlformats.org/officeDocument/2006/relationships/font" Target="fonts/SourceSansPr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84225" y="767575"/>
            <a:ext cx="4736250" cy="3837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10400" y="4861425"/>
            <a:ext cx="5683225" cy="4605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710400" y="4861425"/>
            <a:ext cx="5683225" cy="4605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1184225" y="767575"/>
            <a:ext cx="4736250" cy="3837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3991ba790_0_412:notes"/>
          <p:cNvSpPr/>
          <p:nvPr>
            <p:ph idx="2" type="sldImg"/>
          </p:nvPr>
        </p:nvSpPr>
        <p:spPr>
          <a:xfrm>
            <a:off x="1184225" y="767575"/>
            <a:ext cx="4736400" cy="383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3991ba790_0_412:notes"/>
          <p:cNvSpPr txBox="1"/>
          <p:nvPr>
            <p:ph idx="1" type="body"/>
          </p:nvPr>
        </p:nvSpPr>
        <p:spPr>
          <a:xfrm>
            <a:off x="710400" y="4861425"/>
            <a:ext cx="5683200" cy="46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3991ba790_0_417:notes"/>
          <p:cNvSpPr/>
          <p:nvPr>
            <p:ph idx="2" type="sldImg"/>
          </p:nvPr>
        </p:nvSpPr>
        <p:spPr>
          <a:xfrm>
            <a:off x="1184225" y="767575"/>
            <a:ext cx="4736400" cy="383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3991ba790_0_417:notes"/>
          <p:cNvSpPr txBox="1"/>
          <p:nvPr>
            <p:ph idx="1" type="body"/>
          </p:nvPr>
        </p:nvSpPr>
        <p:spPr>
          <a:xfrm>
            <a:off x="710400" y="4861425"/>
            <a:ext cx="5683200" cy="46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3991ba790_0_422:notes"/>
          <p:cNvSpPr/>
          <p:nvPr>
            <p:ph idx="2" type="sldImg"/>
          </p:nvPr>
        </p:nvSpPr>
        <p:spPr>
          <a:xfrm>
            <a:off x="1184225" y="767575"/>
            <a:ext cx="4736400" cy="383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3991ba790_0_422:notes"/>
          <p:cNvSpPr txBox="1"/>
          <p:nvPr>
            <p:ph idx="1" type="body"/>
          </p:nvPr>
        </p:nvSpPr>
        <p:spPr>
          <a:xfrm>
            <a:off x="710400" y="4861425"/>
            <a:ext cx="5683200" cy="46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3b56bd65e_0_3:notes"/>
          <p:cNvSpPr/>
          <p:nvPr>
            <p:ph idx="2" type="sldImg"/>
          </p:nvPr>
        </p:nvSpPr>
        <p:spPr>
          <a:xfrm>
            <a:off x="1184225" y="767575"/>
            <a:ext cx="4736400" cy="383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3b56bd65e_0_3:notes"/>
          <p:cNvSpPr txBox="1"/>
          <p:nvPr>
            <p:ph idx="1" type="body"/>
          </p:nvPr>
        </p:nvSpPr>
        <p:spPr>
          <a:xfrm>
            <a:off x="710400" y="4861425"/>
            <a:ext cx="5683200" cy="46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3991ba790_0_429:notes"/>
          <p:cNvSpPr/>
          <p:nvPr>
            <p:ph idx="2" type="sldImg"/>
          </p:nvPr>
        </p:nvSpPr>
        <p:spPr>
          <a:xfrm>
            <a:off x="1184225" y="767575"/>
            <a:ext cx="4736400" cy="383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13991ba790_0_429:notes"/>
          <p:cNvSpPr txBox="1"/>
          <p:nvPr>
            <p:ph idx="1" type="body"/>
          </p:nvPr>
        </p:nvSpPr>
        <p:spPr>
          <a:xfrm>
            <a:off x="710400" y="4861425"/>
            <a:ext cx="5683200" cy="46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3991ba790_0_434:notes"/>
          <p:cNvSpPr/>
          <p:nvPr>
            <p:ph idx="2" type="sldImg"/>
          </p:nvPr>
        </p:nvSpPr>
        <p:spPr>
          <a:xfrm>
            <a:off x="1184225" y="767575"/>
            <a:ext cx="4736400" cy="383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13991ba790_0_434:notes"/>
          <p:cNvSpPr txBox="1"/>
          <p:nvPr>
            <p:ph idx="1" type="body"/>
          </p:nvPr>
        </p:nvSpPr>
        <p:spPr>
          <a:xfrm>
            <a:off x="710400" y="4861425"/>
            <a:ext cx="5683200" cy="46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3991ba790_0_442:notes"/>
          <p:cNvSpPr/>
          <p:nvPr>
            <p:ph idx="2" type="sldImg"/>
          </p:nvPr>
        </p:nvSpPr>
        <p:spPr>
          <a:xfrm>
            <a:off x="1184225" y="767575"/>
            <a:ext cx="4736400" cy="383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13991ba790_0_442:notes"/>
          <p:cNvSpPr txBox="1"/>
          <p:nvPr>
            <p:ph idx="1" type="body"/>
          </p:nvPr>
        </p:nvSpPr>
        <p:spPr>
          <a:xfrm>
            <a:off x="710400" y="4861425"/>
            <a:ext cx="5683200" cy="46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3991ba790_0_357:notes"/>
          <p:cNvSpPr/>
          <p:nvPr>
            <p:ph idx="2" type="sldImg"/>
          </p:nvPr>
        </p:nvSpPr>
        <p:spPr>
          <a:xfrm>
            <a:off x="1184225" y="767575"/>
            <a:ext cx="4736400" cy="383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3991ba790_0_357:notes"/>
          <p:cNvSpPr txBox="1"/>
          <p:nvPr>
            <p:ph idx="1" type="body"/>
          </p:nvPr>
        </p:nvSpPr>
        <p:spPr>
          <a:xfrm>
            <a:off x="710400" y="4861425"/>
            <a:ext cx="5683200" cy="46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3991ba790_0_362:notes"/>
          <p:cNvSpPr/>
          <p:nvPr>
            <p:ph idx="2" type="sldImg"/>
          </p:nvPr>
        </p:nvSpPr>
        <p:spPr>
          <a:xfrm>
            <a:off x="1184225" y="767575"/>
            <a:ext cx="4736400" cy="383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3991ba790_0_362:notes"/>
          <p:cNvSpPr txBox="1"/>
          <p:nvPr>
            <p:ph idx="1" type="body"/>
          </p:nvPr>
        </p:nvSpPr>
        <p:spPr>
          <a:xfrm>
            <a:off x="710400" y="4861425"/>
            <a:ext cx="5683200" cy="46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3991ba790_0_381:notes"/>
          <p:cNvSpPr/>
          <p:nvPr>
            <p:ph idx="2" type="sldImg"/>
          </p:nvPr>
        </p:nvSpPr>
        <p:spPr>
          <a:xfrm>
            <a:off x="1184225" y="767575"/>
            <a:ext cx="4736400" cy="383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3991ba790_0_381:notes"/>
          <p:cNvSpPr txBox="1"/>
          <p:nvPr>
            <p:ph idx="1" type="body"/>
          </p:nvPr>
        </p:nvSpPr>
        <p:spPr>
          <a:xfrm>
            <a:off x="710400" y="4861425"/>
            <a:ext cx="5683200" cy="46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3991ba790_0_386:notes"/>
          <p:cNvSpPr/>
          <p:nvPr>
            <p:ph idx="2" type="sldImg"/>
          </p:nvPr>
        </p:nvSpPr>
        <p:spPr>
          <a:xfrm>
            <a:off x="1184225" y="767575"/>
            <a:ext cx="4736400" cy="383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3991ba790_0_386:notes"/>
          <p:cNvSpPr txBox="1"/>
          <p:nvPr>
            <p:ph idx="1" type="body"/>
          </p:nvPr>
        </p:nvSpPr>
        <p:spPr>
          <a:xfrm>
            <a:off x="710400" y="4861425"/>
            <a:ext cx="5683200" cy="46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3991ba790_0_391:notes"/>
          <p:cNvSpPr/>
          <p:nvPr>
            <p:ph idx="2" type="sldImg"/>
          </p:nvPr>
        </p:nvSpPr>
        <p:spPr>
          <a:xfrm>
            <a:off x="1184225" y="767575"/>
            <a:ext cx="4736400" cy="383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3991ba790_0_391:notes"/>
          <p:cNvSpPr txBox="1"/>
          <p:nvPr>
            <p:ph idx="1" type="body"/>
          </p:nvPr>
        </p:nvSpPr>
        <p:spPr>
          <a:xfrm>
            <a:off x="710400" y="4861425"/>
            <a:ext cx="5683200" cy="46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3991ba790_0_396:notes"/>
          <p:cNvSpPr/>
          <p:nvPr>
            <p:ph idx="2" type="sldImg"/>
          </p:nvPr>
        </p:nvSpPr>
        <p:spPr>
          <a:xfrm>
            <a:off x="1184225" y="767575"/>
            <a:ext cx="4736400" cy="383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13991ba790_0_396:notes"/>
          <p:cNvSpPr txBox="1"/>
          <p:nvPr>
            <p:ph idx="1" type="body"/>
          </p:nvPr>
        </p:nvSpPr>
        <p:spPr>
          <a:xfrm>
            <a:off x="710400" y="4861425"/>
            <a:ext cx="5683200" cy="46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3991ba790_0_401:notes"/>
          <p:cNvSpPr/>
          <p:nvPr>
            <p:ph idx="2" type="sldImg"/>
          </p:nvPr>
        </p:nvSpPr>
        <p:spPr>
          <a:xfrm>
            <a:off x="1184225" y="767575"/>
            <a:ext cx="4736400" cy="383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13991ba790_0_401:notes"/>
          <p:cNvSpPr txBox="1"/>
          <p:nvPr>
            <p:ph idx="1" type="body"/>
          </p:nvPr>
        </p:nvSpPr>
        <p:spPr>
          <a:xfrm>
            <a:off x="710400" y="4861425"/>
            <a:ext cx="5683200" cy="46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3991ba790_0_407:notes"/>
          <p:cNvSpPr/>
          <p:nvPr>
            <p:ph idx="2" type="sldImg"/>
          </p:nvPr>
        </p:nvSpPr>
        <p:spPr>
          <a:xfrm>
            <a:off x="1184225" y="767575"/>
            <a:ext cx="4736400" cy="383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3991ba790_0_407:notes"/>
          <p:cNvSpPr txBox="1"/>
          <p:nvPr>
            <p:ph idx="1" type="body"/>
          </p:nvPr>
        </p:nvSpPr>
        <p:spPr>
          <a:xfrm>
            <a:off x="710400" y="4861425"/>
            <a:ext cx="5683200" cy="46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ource Sans Pro"/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304800" y="1554162"/>
            <a:ext cx="8686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  <a:defRPr b="0" i="0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3060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5280" lvl="2" marL="1371600" marR="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7179" lvl="4" marL="2286000" marR="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7179" lvl="5" marL="2743200" marR="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89560" lvl="6" marL="3200400" marR="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89559" lvl="7" marL="3657600" marR="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81940" lvl="8" marL="4114800" marR="0" rtl="0" algn="l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6477000" y="76200"/>
            <a:ext cx="25146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3581400" y="76200"/>
            <a:ext cx="28956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8229600" y="6473952"/>
            <a:ext cx="7590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rLm9wqTsDAk" TargetMode="External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7Oe3Gg4_r08" TargetMode="External"/><Relationship Id="rId4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youtube.com/watch?v=R5VvimStmVw" TargetMode="External"/><Relationship Id="rId4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Relationship Id="rId4" Type="http://schemas.openxmlformats.org/officeDocument/2006/relationships/image" Target="../media/image3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ctrTitle"/>
          </p:nvPr>
        </p:nvSpPr>
        <p:spPr>
          <a:xfrm>
            <a:off x="559575" y="1962438"/>
            <a:ext cx="8222100" cy="11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4D799"/>
              </a:buClr>
              <a:buSzPct val="100000"/>
              <a:buFont typeface="Arial"/>
              <a:buNone/>
            </a:pPr>
            <a:r>
              <a:rPr lang="es-ES" sz="10600">
                <a:solidFill>
                  <a:srgbClr val="F4D799"/>
                </a:solidFill>
                <a:latin typeface="Arial"/>
                <a:ea typeface="Arial"/>
                <a:cs typeface="Arial"/>
                <a:sym typeface="Arial"/>
              </a:rPr>
              <a:t>ERASMUS+</a:t>
            </a:r>
            <a:endParaRPr i="0" sz="36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2388950" y="4258600"/>
            <a:ext cx="7705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CBM HERRERÍAS</a:t>
            </a:r>
            <a:endParaRPr b="1" sz="48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725" y="4172613"/>
            <a:ext cx="933450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El primer encuentro fue en La Unión en noviembre de 2019 donde familias de ambos centros acogieron niños de los demás </a:t>
            </a:r>
            <a:r>
              <a:rPr lang="es-ES"/>
              <a:t>países.</a:t>
            </a:r>
            <a:endParaRPr/>
          </a:p>
        </p:txBody>
      </p:sp>
      <p:pic>
        <p:nvPicPr>
          <p:cNvPr descr="Erasmus + ka229" id="144" name="Google Shape;144;p23" title="All different, all the same. Meeting in Spain. November 20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5575" y="3485375"/>
            <a:ext cx="3951050" cy="296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ctrTitle"/>
          </p:nvPr>
        </p:nvSpPr>
        <p:spPr>
          <a:xfrm>
            <a:off x="460950" y="1461538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El segundo encuentro fue en Perugia (Italia) en febrero de 2020.</a:t>
            </a:r>
            <a:endParaRPr/>
          </a:p>
        </p:txBody>
      </p:sp>
      <p:pic>
        <p:nvPicPr>
          <p:cNvPr id="150" name="Google Shape;150;p24" title="Erasmus + KA22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775" y="2886754"/>
            <a:ext cx="4663825" cy="349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ctrTitle"/>
          </p:nvPr>
        </p:nvSpPr>
        <p:spPr>
          <a:xfrm>
            <a:off x="634350" y="338796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El tercer encuentro fue virtual y lo organizamos nosotros en octubre de 2021.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Mientras tanto no hemos dejado de hacer encuentros y actividades online para mantener vivo este proyecto.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76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ctrTitle"/>
          </p:nvPr>
        </p:nvSpPr>
        <p:spPr>
          <a:xfrm>
            <a:off x="250525" y="244538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El cuarto encuentro será en Gaviao (Portugal) del 5 al 12 de marzo.</a:t>
            </a:r>
            <a:endParaRPr/>
          </a:p>
        </p:txBody>
      </p:sp>
      <p:pic>
        <p:nvPicPr>
          <p:cNvPr id="166" name="Google Shape;166;p27" title="VÍDEO   SP PRESENTATION_ P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250" y="1431423"/>
            <a:ext cx="6836800" cy="51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ctrTitle"/>
          </p:nvPr>
        </p:nvSpPr>
        <p:spPr>
          <a:xfrm>
            <a:off x="559575" y="161566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El último encuentro será en Volos (Grecia) del 3 al 9 de Abril</a:t>
            </a:r>
            <a:endParaRPr/>
          </a:p>
        </p:txBody>
      </p:sp>
      <p:pic>
        <p:nvPicPr>
          <p:cNvPr id="172" name="Google Shape;1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3499" y="4196413"/>
            <a:ext cx="4597350" cy="2491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700" y="2869013"/>
            <a:ext cx="3793844" cy="3819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75" y="364300"/>
            <a:ext cx="47625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6075" y="3641775"/>
            <a:ext cx="42862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ctrTitle"/>
          </p:nvPr>
        </p:nvSpPr>
        <p:spPr>
          <a:xfrm>
            <a:off x="598100" y="94141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¿Qué es Erasmus+?</a:t>
            </a:r>
            <a:endParaRPr/>
          </a:p>
        </p:txBody>
      </p:sp>
      <p:sp>
        <p:nvSpPr>
          <p:cNvPr id="99" name="Google Shape;99;p15"/>
          <p:cNvSpPr txBox="1"/>
          <p:nvPr>
            <p:ph idx="1" type="subTitle"/>
          </p:nvPr>
        </p:nvSpPr>
        <p:spPr>
          <a:xfrm>
            <a:off x="694413" y="4507367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584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2450">
                <a:latin typeface="Arial"/>
                <a:ea typeface="Arial"/>
                <a:cs typeface="Arial"/>
                <a:sym typeface="Arial"/>
              </a:rPr>
              <a:t>Es un programa europeo que permite la financiación de proyectos educativos entre centros escolares y actividades formativas para el profesorado. </a:t>
            </a:r>
            <a:endParaRPr sz="1725"/>
          </a:p>
        </p:txBody>
      </p:sp>
      <p:pic>
        <p:nvPicPr>
          <p:cNvPr descr="erasmus+.png"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1390" r="1390" t="0"/>
          <a:stretch/>
        </p:blipFill>
        <p:spPr>
          <a:xfrm>
            <a:off x="2462938" y="2271725"/>
            <a:ext cx="4218125" cy="17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ctrTitle"/>
          </p:nvPr>
        </p:nvSpPr>
        <p:spPr>
          <a:xfrm>
            <a:off x="598100" y="348039"/>
            <a:ext cx="8222100" cy="240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00">
                <a:latin typeface="Arial"/>
                <a:ea typeface="Arial"/>
                <a:cs typeface="Arial"/>
                <a:sym typeface="Arial"/>
              </a:rPr>
              <a:t>Características</a:t>
            </a:r>
            <a:endParaRPr sz="9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 txBox="1"/>
          <p:nvPr>
            <p:ph idx="1" type="subTitle"/>
          </p:nvPr>
        </p:nvSpPr>
        <p:spPr>
          <a:xfrm>
            <a:off x="598100" y="2197369"/>
            <a:ext cx="8222100" cy="20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59593" lvl="0" marL="584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13"/>
              <a:buFont typeface="Arial"/>
              <a:buChar char="•"/>
            </a:pPr>
            <a:r>
              <a:rPr i="1" lang="es-ES" sz="2925">
                <a:latin typeface="Arial"/>
                <a:ea typeface="Arial"/>
                <a:cs typeface="Arial"/>
                <a:sym typeface="Arial"/>
              </a:rPr>
              <a:t>Abarca todos los niveles de la educación desde infantil a la universidad</a:t>
            </a:r>
            <a:endParaRPr i="1" sz="2925">
              <a:latin typeface="Arial"/>
              <a:ea typeface="Arial"/>
              <a:cs typeface="Arial"/>
              <a:sym typeface="Arial"/>
            </a:endParaRPr>
          </a:p>
          <a:p>
            <a:pPr indent="-559593" lvl="0" marL="584200" rtl="0" algn="l">
              <a:lnSpc>
                <a:spcPct val="120000"/>
              </a:lnSpc>
              <a:spcBef>
                <a:spcPts val="3900"/>
              </a:spcBef>
              <a:spcAft>
                <a:spcPts val="0"/>
              </a:spcAft>
              <a:buClr>
                <a:schemeClr val="lt1"/>
              </a:buClr>
              <a:buSzPts val="2113"/>
              <a:buFont typeface="Arial"/>
              <a:buChar char="•"/>
            </a:pPr>
            <a:r>
              <a:rPr i="1" lang="es-ES" sz="2925">
                <a:latin typeface="Arial"/>
                <a:ea typeface="Arial"/>
                <a:cs typeface="Arial"/>
                <a:sym typeface="Arial"/>
              </a:rPr>
              <a:t>Permite realizar proyectos con otros centros europeos, donde las “movilidades” o visitas a esos centros para participar en encuentros están financiadas por el programa Erasmus.</a:t>
            </a:r>
            <a:endParaRPr sz="1982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ctrTitle"/>
          </p:nvPr>
        </p:nvSpPr>
        <p:spPr>
          <a:xfrm>
            <a:off x="460950" y="242736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511">
                <a:latin typeface="Arial"/>
                <a:ea typeface="Arial"/>
                <a:cs typeface="Arial"/>
                <a:sym typeface="Arial"/>
              </a:rPr>
              <a:t>Beneficios de participar en Erasmus +</a:t>
            </a:r>
            <a:endParaRPr sz="651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460950" y="2870499"/>
            <a:ext cx="8222100" cy="35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74519" lvl="0" marL="508254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44"/>
              <a:buFont typeface="Arial"/>
              <a:buChar char="•"/>
            </a:pPr>
            <a:r>
              <a:rPr i="1" lang="es-ES" sz="2187">
                <a:latin typeface="Arial"/>
                <a:ea typeface="Arial"/>
                <a:cs typeface="Arial"/>
                <a:sym typeface="Arial"/>
              </a:rPr>
              <a:t>Manejo de las TICS</a:t>
            </a:r>
            <a:endParaRPr i="1" sz="2350">
              <a:latin typeface="Arial"/>
              <a:ea typeface="Arial"/>
              <a:cs typeface="Arial"/>
              <a:sym typeface="Arial"/>
            </a:endParaRPr>
          </a:p>
          <a:p>
            <a:pPr indent="-474519" lvl="0" marL="508254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44"/>
              <a:buFont typeface="Arial"/>
              <a:buChar char="•"/>
            </a:pPr>
            <a:r>
              <a:rPr i="1" lang="es-ES" sz="2187">
                <a:latin typeface="Arial"/>
                <a:ea typeface="Arial"/>
                <a:cs typeface="Arial"/>
                <a:sym typeface="Arial"/>
              </a:rPr>
              <a:t>Destrezas comunicativas</a:t>
            </a:r>
            <a:endParaRPr i="1" sz="2350">
              <a:latin typeface="Arial"/>
              <a:ea typeface="Arial"/>
              <a:cs typeface="Arial"/>
              <a:sym typeface="Arial"/>
            </a:endParaRPr>
          </a:p>
          <a:p>
            <a:pPr indent="-474519" lvl="0" marL="508254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44"/>
              <a:buFont typeface="Arial"/>
              <a:buChar char="•"/>
            </a:pPr>
            <a:r>
              <a:rPr i="1" lang="es-ES" sz="2187">
                <a:latin typeface="Arial"/>
                <a:ea typeface="Arial"/>
                <a:cs typeface="Arial"/>
                <a:sym typeface="Arial"/>
              </a:rPr>
              <a:t>Desarrollo de la conciencia de ser ciudadanos europeos</a:t>
            </a:r>
            <a:endParaRPr i="1" sz="2350">
              <a:latin typeface="Arial"/>
              <a:ea typeface="Arial"/>
              <a:cs typeface="Arial"/>
              <a:sym typeface="Arial"/>
            </a:endParaRPr>
          </a:p>
          <a:p>
            <a:pPr indent="-474519" lvl="0" marL="508254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44"/>
              <a:buFont typeface="Arial"/>
              <a:buChar char="•"/>
            </a:pPr>
            <a:r>
              <a:rPr i="1" lang="es-ES" sz="2187">
                <a:latin typeface="Arial"/>
                <a:ea typeface="Arial"/>
                <a:cs typeface="Arial"/>
                <a:sym typeface="Arial"/>
              </a:rPr>
              <a:t>Uso de la lengua extranjera</a:t>
            </a:r>
            <a:endParaRPr i="1" sz="2350">
              <a:latin typeface="Arial"/>
              <a:ea typeface="Arial"/>
              <a:cs typeface="Arial"/>
              <a:sym typeface="Arial"/>
            </a:endParaRPr>
          </a:p>
          <a:p>
            <a:pPr indent="-474519" lvl="0" marL="508254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44"/>
              <a:buFont typeface="Arial"/>
              <a:buChar char="•"/>
            </a:pPr>
            <a:r>
              <a:rPr i="1" lang="es-ES" sz="2187">
                <a:latin typeface="Arial"/>
                <a:ea typeface="Arial"/>
                <a:cs typeface="Arial"/>
                <a:sym typeface="Arial"/>
              </a:rPr>
              <a:t>Aprenden cultura de otros países</a:t>
            </a:r>
            <a:endParaRPr i="1" sz="2350">
              <a:latin typeface="Arial"/>
              <a:ea typeface="Arial"/>
              <a:cs typeface="Arial"/>
              <a:sym typeface="Arial"/>
            </a:endParaRPr>
          </a:p>
          <a:p>
            <a:pPr indent="-474519" lvl="0" marL="508254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44"/>
              <a:buFont typeface="Arial"/>
              <a:buChar char="•"/>
            </a:pPr>
            <a:r>
              <a:rPr i="1" lang="es-ES" sz="2187">
                <a:latin typeface="Arial"/>
                <a:ea typeface="Arial"/>
                <a:cs typeface="Arial"/>
                <a:sym typeface="Arial"/>
              </a:rPr>
              <a:t>Despierta su motivación e interés</a:t>
            </a:r>
            <a:endParaRPr i="1" sz="2350">
              <a:latin typeface="Arial"/>
              <a:ea typeface="Arial"/>
              <a:cs typeface="Arial"/>
              <a:sym typeface="Arial"/>
            </a:endParaRPr>
          </a:p>
          <a:p>
            <a:pPr indent="-474519" lvl="0" marL="508254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44"/>
              <a:buFont typeface="Arial"/>
              <a:buChar char="•"/>
            </a:pPr>
            <a:r>
              <a:rPr i="1" lang="es-ES" sz="2187">
                <a:latin typeface="Arial"/>
                <a:ea typeface="Arial"/>
                <a:cs typeface="Arial"/>
                <a:sym typeface="Arial"/>
              </a:rPr>
              <a:t>Creación de una red de contactos</a:t>
            </a:r>
            <a:endParaRPr sz="1625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idx="1" type="subTitle"/>
          </p:nvPr>
        </p:nvSpPr>
        <p:spPr>
          <a:xfrm>
            <a:off x="615038" y="2157167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54545" lvl="0" marL="578358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i="1" lang="es-ES">
                <a:latin typeface="Arial"/>
                <a:ea typeface="Arial"/>
                <a:cs typeface="Arial"/>
                <a:sym typeface="Arial"/>
              </a:rPr>
              <a:t>Desarrollan su independencia y madurez en las salidas</a:t>
            </a:r>
            <a:endParaRPr i="1">
              <a:latin typeface="Arial"/>
              <a:ea typeface="Arial"/>
              <a:cs typeface="Arial"/>
              <a:sym typeface="Arial"/>
            </a:endParaRPr>
          </a:p>
          <a:p>
            <a:pPr indent="-554545" lvl="0" marL="578358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i="1" lang="es-ES">
                <a:latin typeface="Arial"/>
                <a:ea typeface="Arial"/>
                <a:cs typeface="Arial"/>
                <a:sym typeface="Arial"/>
              </a:rPr>
              <a:t>Aprenden a convivir con otras personas</a:t>
            </a:r>
            <a:endParaRPr i="1">
              <a:latin typeface="Arial"/>
              <a:ea typeface="Arial"/>
              <a:cs typeface="Arial"/>
              <a:sym typeface="Arial"/>
            </a:endParaRPr>
          </a:p>
          <a:p>
            <a:pPr indent="-554545" lvl="0" marL="578358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i="1" lang="es-ES">
                <a:latin typeface="Arial"/>
                <a:ea typeface="Arial"/>
                <a:cs typeface="Arial"/>
                <a:sym typeface="Arial"/>
              </a:rPr>
              <a:t>Inmersión cultural</a:t>
            </a:r>
            <a:endParaRPr i="1">
              <a:latin typeface="Arial"/>
              <a:ea typeface="Arial"/>
              <a:cs typeface="Arial"/>
              <a:sym typeface="Arial"/>
            </a:endParaRPr>
          </a:p>
          <a:p>
            <a:pPr indent="-554545" lvl="0" marL="578358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i="1" lang="es-ES">
                <a:latin typeface="Arial"/>
                <a:ea typeface="Arial"/>
                <a:cs typeface="Arial"/>
                <a:sym typeface="Arial"/>
              </a:rPr>
              <a:t>Uso de la lengua extranjera a otro nivel</a:t>
            </a:r>
            <a:endParaRPr i="1">
              <a:latin typeface="Arial"/>
              <a:ea typeface="Arial"/>
              <a:cs typeface="Arial"/>
              <a:sym typeface="Arial"/>
            </a:endParaRPr>
          </a:p>
          <a:p>
            <a:pPr indent="-554545" lvl="0" marL="578358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i="1" lang="es-ES">
                <a:latin typeface="Arial"/>
                <a:ea typeface="Arial"/>
                <a:cs typeface="Arial"/>
                <a:sym typeface="Arial"/>
              </a:rPr>
              <a:t>Dotación económica para el centro</a:t>
            </a:r>
            <a:endParaRPr i="1">
              <a:latin typeface="Arial"/>
              <a:ea typeface="Arial"/>
              <a:cs typeface="Arial"/>
              <a:sym typeface="Arial"/>
            </a:endParaRPr>
          </a:p>
          <a:p>
            <a:pPr indent="-554545" lvl="0" marL="578358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i="1" lang="es-ES">
                <a:latin typeface="Arial"/>
                <a:ea typeface="Arial"/>
                <a:cs typeface="Arial"/>
                <a:sym typeface="Arial"/>
              </a:rPr>
              <a:t>Obtienen certificado de participación Europass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ctrTitle"/>
          </p:nvPr>
        </p:nvSpPr>
        <p:spPr>
          <a:xfrm>
            <a:off x="540350" y="4543788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Actualmente tenemos un proyecto Erasmus+ que comenzó de la mano del IES MARIA CEGARRA SALCEDO EN 2019.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Hace dos semanas nos han concedido la Acreditación Erasmus+ que nos garantiza la </a:t>
            </a:r>
            <a:r>
              <a:rPr lang="es-ES"/>
              <a:t>participación</a:t>
            </a:r>
            <a:r>
              <a:rPr lang="es-ES"/>
              <a:t> en proyectos Erasmus hasta 2027.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ctrTitle"/>
          </p:nvPr>
        </p:nvSpPr>
        <p:spPr>
          <a:xfrm>
            <a:off x="460950" y="331091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Nuestro proyecto se llama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“All different, all the same”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y trata de la inclusión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social en diferentes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aspectos.</a:t>
            </a:r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7800" y="2676305"/>
            <a:ext cx="3334600" cy="383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ctrTitle"/>
          </p:nvPr>
        </p:nvSpPr>
        <p:spPr>
          <a:xfrm>
            <a:off x="540300" y="415851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Este proyecto comenzó en 2019 y debió terminar en 2021 pero la pandemia nos hizo </a:t>
            </a:r>
            <a:r>
              <a:rPr lang="es-ES"/>
              <a:t>prorrogarlo</a:t>
            </a:r>
            <a:r>
              <a:rPr lang="es-ES"/>
              <a:t> hasta 2022.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Sin embargo este año tiene que finalizar.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ctrTitle"/>
          </p:nvPr>
        </p:nvSpPr>
        <p:spPr>
          <a:xfrm>
            <a:off x="598100" y="388881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Los </a:t>
            </a:r>
            <a:r>
              <a:rPr lang="es-ES"/>
              <a:t>países</a:t>
            </a:r>
            <a:r>
              <a:rPr lang="es-ES"/>
              <a:t> participantes son Italia, Portugal, Grecia y dos centro en España (el IES María Cegarra Salcedo y nosotros)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