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3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51463748038462"/>
          <c:y val="0.24030339205878737"/>
          <c:w val="0.7351131053844614"/>
          <c:h val="0.6284902900540091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What's your favourite sport? (even if you do not practice it)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675-49E6-940A-A36D71053B0B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675-49E6-940A-A36D71053B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675-49E6-940A-A36D71053B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6675-49E6-940A-A36D71053B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675-49E6-940A-A36D71053B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675-49E6-940A-A36D71053B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6675-49E6-940A-A36D71053B0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6675-49E6-940A-A36D71053B0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675-49E6-940A-A36D71053B0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75-49E6-940A-A36D71053B0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675-49E6-940A-A36D71053B0B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75-49E6-940A-A36D71053B0B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75-49E6-940A-A36D71053B0B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675-49E6-940A-A36D71053B0B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75-49E6-940A-A36D71053B0B}"/>
              </c:ext>
            </c:extLst>
          </c:dPt>
          <c:dLbls>
            <c:dLbl>
              <c:idx val="0"/>
              <c:layout>
                <c:manualLayout>
                  <c:x val="0.12593088184478063"/>
                  <c:y val="-5.977666707888693E-2"/>
                </c:manualLayout>
              </c:layout>
              <c:tx>
                <c:rich>
                  <a:bodyPr/>
                  <a:lstStyle/>
                  <a:p>
                    <a:fld id="{CE61A164-4A5F-4763-9DDC-0F556EC5BE77}" type="CATEGORYNAME">
                      <a:rPr lang="en-US" sz="28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9FA7BB0A-11A0-426C-8220-DAB93675430D}" type="PERCENTAGE">
                      <a:rPr lang="en-US" sz="28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2800" baseline="0" dirty="0">
                      <a:solidFill>
                        <a:srgbClr val="FF000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675-49E6-940A-A36D71053B0B}"/>
                </c:ext>
              </c:extLst>
            </c:dLbl>
            <c:dLbl>
              <c:idx val="1"/>
              <c:layout>
                <c:manualLayout>
                  <c:x val="8.1440723394877804E-2"/>
                  <c:y val="-0.23966995474488484"/>
                </c:manualLayout>
              </c:layout>
              <c:tx>
                <c:rich>
                  <a:bodyPr/>
                  <a:lstStyle/>
                  <a:p>
                    <a:fld id="{4EB19FE4-A87A-4EF6-9FC2-CCDDF4F6EDE8}" type="CATEGORYNAME">
                      <a:rPr lang="en-US" sz="20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ECD25C27-C702-4FA8-BE69-CAE5167031E7}" type="PERCENTAGE">
                      <a:rPr lang="en-US" sz="20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2000" baseline="0" dirty="0">
                      <a:solidFill>
                        <a:srgbClr val="FF000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675-49E6-940A-A36D71053B0B}"/>
                </c:ext>
              </c:extLst>
            </c:dLbl>
            <c:dLbl>
              <c:idx val="2"/>
              <c:layout>
                <c:manualLayout>
                  <c:x val="0.19527455060531529"/>
                  <c:y val="8.553621889574373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A78DED9-869C-4298-B575-EC58AC821870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225713B9-D786-4104-B613-1F872A0050FB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705040291497321"/>
                      <c:h val="0.12231562112290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675-49E6-940A-A36D71053B0B}"/>
                </c:ext>
              </c:extLst>
            </c:dLbl>
            <c:dLbl>
              <c:idx val="3"/>
              <c:layout>
                <c:manualLayout>
                  <c:x val="7.6851724841738734E-3"/>
                  <c:y val="2.58473635837913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533655889754205E-2"/>
                      <c:h val="0.109778208246183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6675-49E6-940A-A36D71053B0B}"/>
                </c:ext>
              </c:extLst>
            </c:dLbl>
            <c:dLbl>
              <c:idx val="4"/>
              <c:layout>
                <c:manualLayout>
                  <c:x val="-8.7387816803321292E-2"/>
                  <c:y val="1.1787752000476161E-2"/>
                </c:manualLayout>
              </c:layout>
              <c:tx>
                <c:rich>
                  <a:bodyPr/>
                  <a:lstStyle/>
                  <a:p>
                    <a:fld id="{299AA7EB-B4ED-4C02-B7BA-0C401C698B4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04F1AC4A-6F73-4D2B-8DB3-330C1397F277}" type="PERCENTAGE">
                      <a:rPr lang="en-US" baseline="0"/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675-49E6-940A-A36D71053B0B}"/>
                </c:ext>
              </c:extLst>
            </c:dLbl>
            <c:dLbl>
              <c:idx val="5"/>
              <c:layout>
                <c:manualLayout>
                  <c:x val="-0.12232113281521689"/>
                  <c:y val="4.10693970245508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C0AE6E-9CF1-46F5-8FC5-FB174ACE2EE1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C7EDDDF2-18BC-4345-A9D8-4AECF23BB646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73665364635985"/>
                      <c:h val="0.102262595821936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675-49E6-940A-A36D71053B0B}"/>
                </c:ext>
              </c:extLst>
            </c:dLbl>
            <c:dLbl>
              <c:idx val="6"/>
              <c:layout>
                <c:manualLayout>
                  <c:x val="-0.15559829917329579"/>
                  <c:y val="-4.85822655440706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1BB3F2-D499-4C31-AB1D-8879DBDBE7CD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63683AA7-DFFC-45D6-8242-C9849C547334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47018645432354"/>
                      <c:h val="8.85544730576021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675-49E6-940A-A36D71053B0B}"/>
                </c:ext>
              </c:extLst>
            </c:dLbl>
            <c:dLbl>
              <c:idx val="7"/>
              <c:layout>
                <c:manualLayout>
                  <c:x val="-9.2512806079035698E-2"/>
                  <c:y val="-3.13444562786735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7269D5-6E83-406C-8585-6D4DAAB4ED84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79F5D896-DD0D-4B4A-82A2-1B70C5B61DC2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60529026334003"/>
                      <c:h val="8.65961698055543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675-49E6-940A-A36D71053B0B}"/>
                </c:ext>
              </c:extLst>
            </c:dLbl>
            <c:dLbl>
              <c:idx val="8"/>
              <c:layout>
                <c:manualLayout>
                  <c:x val="-0.1559785044099308"/>
                  <c:y val="9.0553649912131287E-2"/>
                </c:manualLayout>
              </c:layout>
              <c:tx>
                <c:rich>
                  <a:bodyPr/>
                  <a:lstStyle/>
                  <a:p>
                    <a:fld id="{167F7948-642F-4F08-8381-9533F123D67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7F2073B1-1C88-4C6C-BF0C-1AD120B6B1B2}" type="PERCENTAGE">
                      <a:rPr lang="en-US" sz="1600" baseline="0"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675-49E6-940A-A36D71053B0B}"/>
                </c:ext>
              </c:extLst>
            </c:dLbl>
            <c:dLbl>
              <c:idx val="9"/>
              <c:layout>
                <c:manualLayout>
                  <c:x val="-0.17281667094169056"/>
                  <c:y val="-1.3726626417109957E-3"/>
                </c:manualLayout>
              </c:layout>
              <c:tx>
                <c:rich>
                  <a:bodyPr/>
                  <a:lstStyle/>
                  <a:p>
                    <a:fld id="{7EB2A611-6493-4037-B0A8-C0C81A155AE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4B3417FB-E8B8-4FE1-83C3-5989F8488662}" type="PERCENTAGE">
                      <a:rPr lang="en-US" sz="1600" baseline="0"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675-49E6-940A-A36D71053B0B}"/>
                </c:ext>
              </c:extLst>
            </c:dLbl>
            <c:dLbl>
              <c:idx val="10"/>
              <c:layout>
                <c:manualLayout>
                  <c:x val="-6.7184140228503539E-2"/>
                  <c:y val="-5.16972354783080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5891DC-3B7A-4A8D-9EA7-FD5AFCDD03B4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baseline="0" dirty="0"/>
                      <a:t>
</a:t>
                    </a:r>
                    <a:fld id="{830B5093-373C-4C81-A6D9-E38776481021}" type="PERCENTAGE">
                      <a:rPr lang="en-US" baseline="0"/>
                      <a:pPr>
                        <a:defRPr/>
                      </a:pPr>
                      <a:t>[PERCENTUALE]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54001158878238"/>
                      <c:h val="0.175655962176750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675-49E6-940A-A36D71053B0B}"/>
                </c:ext>
              </c:extLst>
            </c:dLbl>
            <c:dLbl>
              <c:idx val="11"/>
              <c:layout>
                <c:manualLayout>
                  <c:x val="-0.14235284773204804"/>
                  <c:y val="-0.16269136246404509"/>
                </c:manualLayout>
              </c:layout>
              <c:tx>
                <c:rich>
                  <a:bodyPr/>
                  <a:lstStyle/>
                  <a:p>
                    <a:fld id="{4E9A62E8-A60D-4F3B-B130-B6F75846D35C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F1593850-6F7B-4D25-9114-C24863F9DAE6}" type="PERCENTAGE">
                      <a:rPr lang="en-US" baseline="0"/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675-49E6-940A-A36D71053B0B}"/>
                </c:ext>
              </c:extLst>
            </c:dLbl>
            <c:dLbl>
              <c:idx val="12"/>
              <c:layout>
                <c:manualLayout>
                  <c:x val="-3.1226942645070414E-2"/>
                  <c:y val="-2.96334457224643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675-49E6-940A-A36D71053B0B}"/>
                </c:ext>
              </c:extLst>
            </c:dLbl>
            <c:dLbl>
              <c:idx val="13"/>
              <c:layout>
                <c:manualLayout>
                  <c:x val="9.6039738738007835E-2"/>
                  <c:y val="-4.79685610603579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80917502140847"/>
                      <c:h val="7.87629567973631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675-49E6-940A-A36D71053B0B}"/>
                </c:ext>
              </c:extLst>
            </c:dLbl>
            <c:dLbl>
              <c:idx val="14"/>
              <c:layout>
                <c:manualLayout>
                  <c:x val="0.22318859802172958"/>
                  <c:y val="-2.9098535960153001E-2"/>
                </c:manualLayout>
              </c:layout>
              <c:tx>
                <c:rich>
                  <a:bodyPr/>
                  <a:lstStyle/>
                  <a:p>
                    <a:fld id="{C55BDD6D-62F9-44FA-965A-AB4B9EDE52DE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D5806055-577F-46E6-BEF9-798686EA279B}" type="PERCENTAGE">
                      <a:rPr lang="en-US" sz="1600" baseline="0"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675-49E6-940A-A36D71053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Foglio1!$A$2:$A$16</c:f>
              <c:strCache>
                <c:ptCount val="15"/>
                <c:pt idx="0">
                  <c:v>FOOTBALL</c:v>
                </c:pt>
                <c:pt idx="1">
                  <c:v>WATER SPORTS (SWIMMING/WATER POLO/ SYNCHRONIZED SWIMMING/...)</c:v>
                </c:pt>
                <c:pt idx="2">
                  <c:v>GYMNASTIC (ARTISTIC/RHYTHMIC/ ...)</c:v>
                </c:pt>
                <c:pt idx="3">
                  <c:v>SKI</c:v>
                </c:pt>
                <c:pt idx="4">
                  <c:v>CYCLING</c:v>
                </c:pt>
                <c:pt idx="5">
                  <c:v>TENNIS</c:v>
                </c:pt>
                <c:pt idx="6">
                  <c:v>ATHLETICS</c:v>
                </c:pt>
                <c:pt idx="7">
                  <c:v>VOLLEYBALL</c:v>
                </c:pt>
                <c:pt idx="8">
                  <c:v>BASKETBALL</c:v>
                </c:pt>
                <c:pt idx="9">
                  <c:v>HANDBALL</c:v>
                </c:pt>
                <c:pt idx="10">
                  <c:v>JUDO/KARATE/OTHER TYPES OF FIGHTING</c:v>
                </c:pt>
                <c:pt idx="11">
                  <c:v>DANCING (CLASSIC/MODERN/CARIBBEAN/...)</c:v>
                </c:pt>
                <c:pt idx="12">
                  <c:v>RUGBY</c:v>
                </c:pt>
                <c:pt idx="13">
                  <c:v>OTHER</c:v>
                </c:pt>
                <c:pt idx="14">
                  <c:v>NOTHING</c:v>
                </c:pt>
              </c:strCache>
            </c:strRef>
          </c:cat>
          <c:val>
            <c:numRef>
              <c:f>Foglio1!$B$2:$B$16</c:f>
              <c:numCache>
                <c:formatCode>General</c:formatCode>
                <c:ptCount val="15"/>
                <c:pt idx="0">
                  <c:v>29</c:v>
                </c:pt>
                <c:pt idx="1">
                  <c:v>19</c:v>
                </c:pt>
                <c:pt idx="2">
                  <c:v>6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  <c:pt idx="6">
                  <c:v>2</c:v>
                </c:pt>
                <c:pt idx="7">
                  <c:v>14</c:v>
                </c:pt>
                <c:pt idx="8">
                  <c:v>4</c:v>
                </c:pt>
                <c:pt idx="9">
                  <c:v>3</c:v>
                </c:pt>
                <c:pt idx="10">
                  <c:v>4</c:v>
                </c:pt>
                <c:pt idx="11">
                  <c:v>9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5-49E6-940A-A36D71053B0B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51463748038462"/>
          <c:y val="0.24030339205878737"/>
          <c:w val="0.7351131053844614"/>
          <c:h val="0.6284902900540091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What's your favourite sport? (even if you do not practice it)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BD-44A8-BD78-89731C442BD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BD-44A8-BD78-89731C442B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BD-44A8-BD78-89731C442B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BD-44A8-BD78-89731C442BD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1BD-44A8-BD78-89731C442BD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1BD-44A8-BD78-89731C442BD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1BD-44A8-BD78-89731C442BD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1BD-44A8-BD78-89731C442BD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1BD-44A8-BD78-89731C442BD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21BD-44A8-BD78-89731C442BD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21BD-44A8-BD78-89731C442BD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21BD-44A8-BD78-89731C442BD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21BD-44A8-BD78-89731C442BD8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21BD-44A8-BD78-89731C442BD8}"/>
              </c:ext>
            </c:extLst>
          </c:dPt>
          <c:dPt>
            <c:idx val="14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21BD-44A8-BD78-89731C442BD8}"/>
              </c:ext>
            </c:extLst>
          </c:dPt>
          <c:dLbls>
            <c:dLbl>
              <c:idx val="0"/>
              <c:layout>
                <c:manualLayout>
                  <c:x val="0.12593088184478063"/>
                  <c:y val="-5.977666707888693E-2"/>
                </c:manualLayout>
              </c:layout>
              <c:tx>
                <c:rich>
                  <a:bodyPr/>
                  <a:lstStyle/>
                  <a:p>
                    <a:fld id="{CE61A164-4A5F-4763-9DDC-0F556EC5BE77}" type="CATEGORYNAME">
                      <a:rPr lang="en-US" sz="28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9FA7BB0A-11A0-426C-8220-DAB93675430D}" type="PERCENTAGE">
                      <a:rPr lang="en-US" sz="28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2800" baseline="0" dirty="0">
                      <a:solidFill>
                        <a:srgbClr val="FF000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1BD-44A8-BD78-89731C442BD8}"/>
                </c:ext>
              </c:extLst>
            </c:dLbl>
            <c:dLbl>
              <c:idx val="1"/>
              <c:layout>
                <c:manualLayout>
                  <c:x val="8.1440723394877804E-2"/>
                  <c:y val="-0.23966995474488484"/>
                </c:manualLayout>
              </c:layout>
              <c:tx>
                <c:rich>
                  <a:bodyPr/>
                  <a:lstStyle/>
                  <a:p>
                    <a:fld id="{4EB19FE4-A87A-4EF6-9FC2-CCDDF4F6EDE8}" type="CATEGORYNAME">
                      <a:rPr lang="en-US" sz="20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ECD25C27-C702-4FA8-BE69-CAE5167031E7}" type="PERCENTAGE">
                      <a:rPr lang="en-US" sz="20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2000" baseline="0" dirty="0">
                      <a:solidFill>
                        <a:srgbClr val="FF000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1BD-44A8-BD78-89731C442BD8}"/>
                </c:ext>
              </c:extLst>
            </c:dLbl>
            <c:dLbl>
              <c:idx val="2"/>
              <c:layout>
                <c:manualLayout>
                  <c:x val="0.19527455060531529"/>
                  <c:y val="8.553621889574373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A78DED9-869C-4298-B575-EC58AC821870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225713B9-D786-4104-B613-1F872A0050FB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705040291497321"/>
                      <c:h val="0.12231562112290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1BD-44A8-BD78-89731C442BD8}"/>
                </c:ext>
              </c:extLst>
            </c:dLbl>
            <c:dLbl>
              <c:idx val="3"/>
              <c:layout>
                <c:manualLayout>
                  <c:x val="7.8702261405414808E-2"/>
                  <c:y val="2.21084237204544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533655889754205E-2"/>
                      <c:h val="0.109778208246183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1BD-44A8-BD78-89731C442BD8}"/>
                </c:ext>
              </c:extLst>
            </c:dLbl>
            <c:dLbl>
              <c:idx val="4"/>
              <c:layout>
                <c:manualLayout>
                  <c:x val="9.4536945619565702E-3"/>
                  <c:y val="5.5726360944529325E-2"/>
                </c:manualLayout>
              </c:layout>
              <c:tx>
                <c:rich>
                  <a:bodyPr/>
                  <a:lstStyle/>
                  <a:p>
                    <a:fld id="{299AA7EB-B4ED-4C02-B7BA-0C401C698B4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04F1AC4A-6F73-4D2B-8DB3-330C1397F277}" type="PERCENTAGE">
                      <a:rPr lang="en-US" baseline="0"/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1BD-44A8-BD78-89731C442BD8}"/>
                </c:ext>
              </c:extLst>
            </c:dLbl>
            <c:dLbl>
              <c:idx val="5"/>
              <c:layout>
                <c:manualLayout>
                  <c:x val="-5.0228026535753062E-2"/>
                  <c:y val="4.10694364413955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C0AE6E-9CF1-46F5-8FC5-FB174ACE2EE1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C7EDDDF2-18BC-4345-A9D8-4AECF23BB646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73665364635985"/>
                      <c:h val="0.102262595821936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1BD-44A8-BD78-89731C442BD8}"/>
                </c:ext>
              </c:extLst>
            </c:dLbl>
            <c:dLbl>
              <c:idx val="6"/>
              <c:layout>
                <c:manualLayout>
                  <c:x val="-0.15667435665439527"/>
                  <c:y val="4.58858255014933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1BB3F2-D499-4C31-AB1D-8879DBDBE7CD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63683AA7-DFFC-45D6-8242-C9849C547334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47018645432354"/>
                      <c:h val="8.85544730576021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1BD-44A8-BD78-89731C442BD8}"/>
                </c:ext>
              </c:extLst>
            </c:dLbl>
            <c:dLbl>
              <c:idx val="7"/>
              <c:layout>
                <c:manualLayout>
                  <c:x val="-0.19043030747044365"/>
                  <c:y val="-9.94494171464315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7269D5-6E83-406C-8585-6D4DAAB4ED84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79F5D896-DD0D-4B4A-82A2-1B70C5B61DC2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60529026334003"/>
                      <c:h val="8.65961698055543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1BD-44A8-BD78-89731C442BD8}"/>
                </c:ext>
              </c:extLst>
            </c:dLbl>
            <c:dLbl>
              <c:idx val="8"/>
              <c:layout>
                <c:manualLayout>
                  <c:x val="-0.1559785044099308"/>
                  <c:y val="9.0553649912131287E-2"/>
                </c:manualLayout>
              </c:layout>
              <c:tx>
                <c:rich>
                  <a:bodyPr/>
                  <a:lstStyle/>
                  <a:p>
                    <a:fld id="{167F7948-642F-4F08-8381-9533F123D67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7F2073B1-1C88-4C6C-BF0C-1AD120B6B1B2}" type="PERCENTAGE">
                      <a:rPr lang="en-US" sz="1600" baseline="0"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1BD-44A8-BD78-89731C442BD8}"/>
                </c:ext>
              </c:extLst>
            </c:dLbl>
            <c:dLbl>
              <c:idx val="9"/>
              <c:layout>
                <c:manualLayout>
                  <c:x val="-0.16158463509442214"/>
                  <c:y val="-0.11121936249812525"/>
                </c:manualLayout>
              </c:layout>
              <c:tx>
                <c:rich>
                  <a:bodyPr/>
                  <a:lstStyle/>
                  <a:p>
                    <a:fld id="{7EB2A611-6493-4037-B0A8-C0C81A155AE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4B3417FB-E8B8-4FE1-83C3-5989F8488662}" type="PERCENTAGE">
                      <a:rPr lang="en-US" sz="1600" baseline="0"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1BD-44A8-BD78-89731C442BD8}"/>
                </c:ext>
              </c:extLst>
            </c:dLbl>
            <c:dLbl>
              <c:idx val="10"/>
              <c:layout>
                <c:manualLayout>
                  <c:x val="-3.1677205556345858E-2"/>
                  <c:y val="-0.1923010256569049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5891DC-3B7A-4A8D-9EA7-FD5AFCDD03B4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baseline="0" dirty="0"/>
                      <a:t>
</a:t>
                    </a:r>
                    <a:fld id="{830B5093-373C-4C81-A6D9-E38776481021}" type="PERCENTAGE">
                      <a:rPr lang="en-US" baseline="0"/>
                      <a:pPr>
                        <a:defRPr/>
                      </a:pPr>
                      <a:t>[PERCENTUALE]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54001158878238"/>
                      <c:h val="0.175655962176750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21BD-44A8-BD78-89731C442BD8}"/>
                </c:ext>
              </c:extLst>
            </c:dLbl>
            <c:dLbl>
              <c:idx val="11"/>
              <c:layout>
                <c:manualLayout>
                  <c:x val="-4.2962034494716632E-2"/>
                  <c:y val="-0.30109813843557182"/>
                </c:manualLayout>
              </c:layout>
              <c:tx>
                <c:rich>
                  <a:bodyPr/>
                  <a:lstStyle/>
                  <a:p>
                    <a:fld id="{4E9A62E8-A60D-4F3B-B130-B6F75846D35C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F1593850-6F7B-4D25-9114-C24863F9DAE6}" type="PERCENTAGE">
                      <a:rPr lang="en-US" baseline="0"/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21BD-44A8-BD78-89731C442BD8}"/>
                </c:ext>
              </c:extLst>
            </c:dLbl>
            <c:dLbl>
              <c:idx val="12"/>
              <c:layout>
                <c:manualLayout>
                  <c:x val="-0.15712086113854576"/>
                  <c:y val="-0.416293951874685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1BD-44A8-BD78-89731C442BD8}"/>
                </c:ext>
              </c:extLst>
            </c:dLbl>
            <c:dLbl>
              <c:idx val="13"/>
              <c:layout>
                <c:manualLayout>
                  <c:x val="-4.2766360470780106E-2"/>
                  <c:y val="-0.351145424417418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80917502140847"/>
                      <c:h val="7.87629567973631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21BD-44A8-BD78-89731C442BD8}"/>
                </c:ext>
              </c:extLst>
            </c:dLbl>
            <c:dLbl>
              <c:idx val="14"/>
              <c:layout>
                <c:manualLayout>
                  <c:x val="2.8429626784101016E-2"/>
                  <c:y val="-0.1740961388794563"/>
                </c:manualLayout>
              </c:layout>
              <c:tx>
                <c:rich>
                  <a:bodyPr/>
                  <a:lstStyle/>
                  <a:p>
                    <a:fld id="{C55BDD6D-62F9-44FA-965A-AB4B9EDE52DE}" type="CATEGORYNAME">
                      <a:rPr lang="en-US" sz="20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D5806055-577F-46E6-BEF9-798686EA279B}" type="PERCENTAGE">
                      <a:rPr lang="en-US" sz="20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2000" baseline="0" dirty="0">
                      <a:solidFill>
                        <a:srgbClr val="FF000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21BD-44A8-BD78-89731C442B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Foglio1!$A$2:$A$16</c:f>
              <c:strCache>
                <c:ptCount val="15"/>
                <c:pt idx="0">
                  <c:v>FOOTBALL</c:v>
                </c:pt>
                <c:pt idx="1">
                  <c:v>WATER SPORTS (SWIMMING/WATER POLO/ SYNCHRONIZED SWIMMING/...)</c:v>
                </c:pt>
                <c:pt idx="2">
                  <c:v>GYMNASTIC (ARTISTIC/RHYTHMIC/ ...)</c:v>
                </c:pt>
                <c:pt idx="3">
                  <c:v>SKI</c:v>
                </c:pt>
                <c:pt idx="4">
                  <c:v>CYCLING</c:v>
                </c:pt>
                <c:pt idx="5">
                  <c:v>TENNIS</c:v>
                </c:pt>
                <c:pt idx="6">
                  <c:v>ATHLETICS</c:v>
                </c:pt>
                <c:pt idx="7">
                  <c:v>VOLLEYBALL</c:v>
                </c:pt>
                <c:pt idx="8">
                  <c:v>BASKETBALL</c:v>
                </c:pt>
                <c:pt idx="9">
                  <c:v>HANDBALL</c:v>
                </c:pt>
                <c:pt idx="10">
                  <c:v>JUDO/KARATE/OTHER TYPES OF FIGHTING</c:v>
                </c:pt>
                <c:pt idx="11">
                  <c:v>DANCING (CLASSIC/MODERN/CARIBBEAN/...)</c:v>
                </c:pt>
                <c:pt idx="12">
                  <c:v>RUGBY</c:v>
                </c:pt>
                <c:pt idx="13">
                  <c:v>OTHER</c:v>
                </c:pt>
                <c:pt idx="14">
                  <c:v>NOTHING</c:v>
                </c:pt>
              </c:strCache>
            </c:strRef>
          </c:cat>
          <c:val>
            <c:numRef>
              <c:f>Foglio1!$B$2:$B$16</c:f>
              <c:numCache>
                <c:formatCode>General</c:formatCode>
                <c:ptCount val="15"/>
                <c:pt idx="0">
                  <c:v>21</c:v>
                </c:pt>
                <c:pt idx="1">
                  <c:v>26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6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8</c:v>
                </c:pt>
                <c:pt idx="12">
                  <c:v>0</c:v>
                </c:pt>
                <c:pt idx="13">
                  <c:v>5</c:v>
                </c:pt>
                <c:pt idx="1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21BD-44A8-BD78-89731C442BD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299436836687722"/>
          <c:y val="0.18318314318319853"/>
          <c:w val="0.7351131053844614"/>
          <c:h val="0.6284902900540091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How many times a week do you practice sport?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B0-4F4E-AE42-02D8A7D10B9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B0-4F4E-AE42-02D8A7D10B90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B0-4F4E-AE42-02D8A7D10B90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B0-4F4E-AE42-02D8A7D10B90}"/>
              </c:ext>
            </c:extLst>
          </c:dPt>
          <c:dLbls>
            <c:dLbl>
              <c:idx val="0"/>
              <c:layout>
                <c:manualLayout>
                  <c:x val="0.19264389369533128"/>
                  <c:y val="-4.838548687954556E-2"/>
                </c:manualLayout>
              </c:layout>
              <c:tx>
                <c:rich>
                  <a:bodyPr/>
                  <a:lstStyle/>
                  <a:p>
                    <a:fld id="{CE61A164-4A5F-4763-9DDC-0F556EC5BE77}" type="CATEGORYNAME">
                      <a:rPr lang="en-US" sz="280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28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9FA7BB0A-11A0-426C-8220-DAB93675430D}" type="PERCENTAGE">
                      <a:rPr lang="en-US" sz="28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2800" baseline="0" dirty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7B0-4F4E-AE42-02D8A7D10B90}"/>
                </c:ext>
              </c:extLst>
            </c:dLbl>
            <c:dLbl>
              <c:idx val="1"/>
              <c:layout>
                <c:manualLayout>
                  <c:x val="0.14169764732805193"/>
                  <c:y val="4.153762561230892E-2"/>
                </c:manualLayout>
              </c:layout>
              <c:tx>
                <c:rich>
                  <a:bodyPr/>
                  <a:lstStyle/>
                  <a:p>
                    <a:fld id="{4EB19FE4-A87A-4EF6-9FC2-CCDDF4F6EDE8}" type="CATEGORYNAME">
                      <a:rPr lang="en-US" sz="28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ECD25C27-C702-4FA8-BE69-CAE5167031E7}" type="PERCENTAGE">
                      <a:rPr lang="en-US" sz="28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2800" baseline="0" dirty="0">
                      <a:solidFill>
                        <a:srgbClr val="FF000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7B0-4F4E-AE42-02D8A7D10B90}"/>
                </c:ext>
              </c:extLst>
            </c:dLbl>
            <c:dLbl>
              <c:idx val="2"/>
              <c:layout>
                <c:manualLayout>
                  <c:x val="4.2362854283727589E-8"/>
                  <c:y val="9.3135566583281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A78DED9-869C-4298-B575-EC58AC821870}" type="CATEGORYNAME">
                      <a:rPr lang="en-US" sz="2800">
                        <a:solidFill>
                          <a:srgbClr val="00B050"/>
                        </a:solidFill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2800" baseline="0" dirty="0">
                        <a:solidFill>
                          <a:srgbClr val="00B05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225713B9-D786-4104-B613-1F872A0050FB}" type="PERCENTAGE">
                      <a:rPr lang="en-US" sz="2800" baseline="0">
                        <a:solidFill>
                          <a:srgbClr val="00B050"/>
                        </a:solidFill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2800" baseline="0" dirty="0">
                      <a:solidFill>
                        <a:srgbClr val="00B05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37274279062589"/>
                      <c:h val="0.256328597700346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7B0-4F4E-AE42-02D8A7D10B90}"/>
                </c:ext>
              </c:extLst>
            </c:dLbl>
            <c:dLbl>
              <c:idx val="3"/>
              <c:layout>
                <c:manualLayout>
                  <c:x val="-4.8805651340322595E-2"/>
                  <c:y val="-8.22459518027229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C4A9C485-4FB0-4ABA-BB8B-834117AF38F3}" type="CATEGORYNAME">
                      <a:rPr lang="en-US" sz="2800">
                        <a:solidFill>
                          <a:srgbClr val="0070C0"/>
                        </a:solidFill>
                      </a:rPr>
                      <a:pPr>
                        <a:defRPr sz="1600"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2800" baseline="0" dirty="0">
                        <a:solidFill>
                          <a:srgbClr val="0070C0"/>
                        </a:solidFill>
                      </a:rPr>
                      <a:t>
</a:t>
                    </a:r>
                    <a:fld id="{4A6D2369-5B57-4879-BF23-B2842525FD87}" type="PERCENTAGE">
                      <a:rPr lang="en-US" sz="2800" baseline="0">
                        <a:solidFill>
                          <a:srgbClr val="0070C0"/>
                        </a:solidFill>
                      </a:rPr>
                      <a:pPr>
                        <a:defRPr sz="1600"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2800" baseline="0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03571824058932"/>
                      <c:h val="0.18227703755702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7B0-4F4E-AE42-02D8A7D10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ONCE</c:v>
                </c:pt>
                <c:pt idx="1">
                  <c:v>TWICE</c:v>
                </c:pt>
                <c:pt idx="2">
                  <c:v>MORE THAN TWICE</c:v>
                </c:pt>
                <c:pt idx="3">
                  <c:v>NEVER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15</c:v>
                </c:pt>
                <c:pt idx="1">
                  <c:v>48</c:v>
                </c:pt>
                <c:pt idx="2">
                  <c:v>18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7B0-4F4E-AE42-02D8A7D10B90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51463748038462"/>
          <c:y val="0.24030339205878737"/>
          <c:w val="0.7351131053844614"/>
          <c:h val="0.6284902900540091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What's your favourite sport? (even if you do not practice it)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ED3-44AE-8D30-6DA7BBCF5BB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ED3-44AE-8D30-6DA7BBCF5BB5}"/>
              </c:ext>
            </c:extLst>
          </c:dPt>
          <c:dPt>
            <c:idx val="2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ED3-44AE-8D30-6DA7BBCF5B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ED3-44AE-8D30-6DA7BBCF5BB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ED3-44AE-8D30-6DA7BBCF5BB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ED3-44AE-8D30-6DA7BBCF5BB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ED3-44AE-8D30-6DA7BBCF5BB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ED3-44AE-8D30-6DA7BBCF5BB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4ED3-44AE-8D30-6DA7BBCF5BB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4ED3-44AE-8D30-6DA7BBCF5BB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4ED3-44AE-8D30-6DA7BBCF5BB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4ED3-44AE-8D30-6DA7BBCF5BB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4ED3-44AE-8D30-6DA7BBCF5BB5}"/>
              </c:ext>
            </c:extLst>
          </c:dPt>
          <c:dPt>
            <c:idx val="13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4ED3-44AE-8D30-6DA7BBCF5BB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4ED3-44AE-8D30-6DA7BBCF5BB5}"/>
              </c:ext>
            </c:extLst>
          </c:dPt>
          <c:dLbls>
            <c:dLbl>
              <c:idx val="0"/>
              <c:layout>
                <c:manualLayout>
                  <c:x val="0.20878414117743146"/>
                  <c:y val="9.84025866392147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1A164-4A5F-4763-9DDC-0F556EC5BE77}" type="CATEGORYNAME">
                      <a:rPr lang="en-US" sz="160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[NOME CATEGORIA]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9FA7BB0A-11A0-426C-8220-DAB93675430D}" type="PERCENTAGE">
                      <a:rPr lang="en-US" sz="1600" baseline="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[PERCENTUALE]</a:t>
                    </a:fld>
                    <a:endParaRPr lang="en-US" sz="1600" baseline="0" dirty="0">
                      <a:solidFill>
                        <a:schemeClr val="tx1"/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ED3-44AE-8D30-6DA7BBCF5BB5}"/>
                </c:ext>
              </c:extLst>
            </c:dLbl>
            <c:dLbl>
              <c:idx val="1"/>
              <c:layout>
                <c:manualLayout>
                  <c:x val="5.6692343922323987E-2"/>
                  <c:y val="-5.2930545913935881E-2"/>
                </c:manualLayout>
              </c:layout>
              <c:tx>
                <c:rich>
                  <a:bodyPr/>
                  <a:lstStyle/>
                  <a:p>
                    <a:fld id="{4EB19FE4-A87A-4EF6-9FC2-CCDDF4F6EDE8}" type="CATEGORYNAME">
                      <a:rPr lang="en-US" sz="20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ECD25C27-C702-4FA8-BE69-CAE5167031E7}" type="PERCENTAGE">
                      <a:rPr lang="en-US" sz="20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2000" baseline="0" dirty="0">
                      <a:solidFill>
                        <a:srgbClr val="FF000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ED3-44AE-8D30-6DA7BBCF5BB5}"/>
                </c:ext>
              </c:extLst>
            </c:dLbl>
            <c:dLbl>
              <c:idx val="2"/>
              <c:layout>
                <c:manualLayout>
                  <c:x val="2.956804376726763E-2"/>
                  <c:y val="0.307336739676960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A78DED9-869C-4298-B575-EC58AC821870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225713B9-D786-4104-B613-1F872A0050FB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705040291497321"/>
                      <c:h val="0.12231562112290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ED3-44AE-8D30-6DA7BBCF5BB5}"/>
                </c:ext>
              </c:extLst>
            </c:dLbl>
            <c:dLbl>
              <c:idx val="3"/>
              <c:layout>
                <c:manualLayout>
                  <c:x val="-0.15264128583802156"/>
                  <c:y val="0.225768377743983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533655889754205E-2"/>
                      <c:h val="0.109778208246183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ED3-44AE-8D30-6DA7BBCF5BB5}"/>
                </c:ext>
              </c:extLst>
            </c:dLbl>
            <c:dLbl>
              <c:idx val="4"/>
              <c:layout>
                <c:manualLayout>
                  <c:x val="-0.15840487925188554"/>
                  <c:y val="0.27761671732012783"/>
                </c:manualLayout>
              </c:layout>
              <c:tx>
                <c:rich>
                  <a:bodyPr/>
                  <a:lstStyle/>
                  <a:p>
                    <a:fld id="{299AA7EB-B4ED-4C02-B7BA-0C401C698B4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04F1AC4A-6F73-4D2B-8DB3-330C1397F277}" type="PERCENTAGE">
                      <a:rPr lang="en-US" baseline="0"/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ED3-44AE-8D30-6DA7BBCF5BB5}"/>
                </c:ext>
              </c:extLst>
            </c:dLbl>
            <c:dLbl>
              <c:idx val="5"/>
              <c:layout>
                <c:manualLayout>
                  <c:x val="-0.1540636186705977"/>
                  <c:y val="0.230005865987358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C0AE6E-9CF1-46F5-8FC5-FB174ACE2EE1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C7EDDDF2-18BC-4345-A9D8-4AECF23BB646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53216319222069"/>
                      <c:h val="0.102262617365156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ED3-44AE-8D30-6DA7BBCF5BB5}"/>
                </c:ext>
              </c:extLst>
            </c:dLbl>
            <c:dLbl>
              <c:idx val="6"/>
              <c:layout>
                <c:manualLayout>
                  <c:x val="-0.17389062063530217"/>
                  <c:y val="0.17770187879392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1BB3F2-D499-4C31-AB1D-8879DBDBE7CD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63683AA7-DFFC-45D6-8242-C9849C547334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47018645432354"/>
                      <c:h val="8.85544730576021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ED3-44AE-8D30-6DA7BBCF5BB5}"/>
                </c:ext>
              </c:extLst>
            </c:dLbl>
            <c:dLbl>
              <c:idx val="7"/>
              <c:layout>
                <c:manualLayout>
                  <c:x val="-0.20715160386189946"/>
                  <c:y val="0.11365320234300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7269D5-6E83-406C-8585-6D4DAAB4ED84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79F5D896-DD0D-4B4A-82A2-1B70C5B61DC2}" type="PERCENTAGE">
                      <a:rPr lang="en-US" sz="1600" baseline="0">
                        <a:latin typeface="Broadway" panose="04040905080B02020502" pitchFamily="82" charset="0"/>
                      </a:rPr>
                      <a:pPr>
                        <a:defRPr/>
                      </a:pPr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60529026334003"/>
                      <c:h val="8.65961698055543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ED3-44AE-8D30-6DA7BBCF5BB5}"/>
                </c:ext>
              </c:extLst>
            </c:dLbl>
            <c:dLbl>
              <c:idx val="8"/>
              <c:layout>
                <c:manualLayout>
                  <c:x val="-0.21946347783952494"/>
                  <c:y val="2.0251754822832823E-2"/>
                </c:manualLayout>
              </c:layout>
              <c:tx>
                <c:rich>
                  <a:bodyPr/>
                  <a:lstStyle/>
                  <a:p>
                    <a:fld id="{167F7948-642F-4F08-8381-9533F123D67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7F2073B1-1C88-4C6C-BF0C-1AD120B6B1B2}" type="PERCENTAGE">
                      <a:rPr lang="en-US" sz="1600" baseline="0"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ED3-44AE-8D30-6DA7BBCF5BB5}"/>
                </c:ext>
              </c:extLst>
            </c:dLbl>
            <c:dLbl>
              <c:idx val="9"/>
              <c:layout>
                <c:manualLayout>
                  <c:x val="-0.24706177597116208"/>
                  <c:y val="-7.3871480731935446E-2"/>
                </c:manualLayout>
              </c:layout>
              <c:tx>
                <c:rich>
                  <a:bodyPr/>
                  <a:lstStyle/>
                  <a:p>
                    <a:fld id="{7EB2A611-6493-4037-B0A8-C0C81A155AE6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4B3417FB-E8B8-4FE1-83C3-5989F8488662}" type="PERCENTAGE">
                      <a:rPr lang="en-US" sz="1600" baseline="0"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ED3-44AE-8D30-6DA7BBCF5BB5}"/>
                </c:ext>
              </c:extLst>
            </c:dLbl>
            <c:dLbl>
              <c:idx val="10"/>
              <c:layout>
                <c:manualLayout>
                  <c:x val="-0.12744106416167766"/>
                  <c:y val="-0.147730765884137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5891DC-3B7A-4A8D-9EA7-FD5AFCDD03B4}" type="CATEGORYNAME">
                      <a:rPr lang="en-US" sz="1600">
                        <a:latin typeface="Broadway" panose="04040905080B02020502" pitchFamily="82" charset="0"/>
                      </a:rPr>
                      <a:pPr>
                        <a:defRPr/>
                      </a:pPr>
                      <a:t>[NOME CATEGORIA]</a:t>
                    </a:fld>
                    <a:r>
                      <a:rPr lang="en-US" baseline="0" dirty="0"/>
                      <a:t>
</a:t>
                    </a:r>
                    <a:fld id="{830B5093-373C-4C81-A6D9-E38776481021}" type="PERCENTAGE">
                      <a:rPr lang="en-US" baseline="0"/>
                      <a:pPr>
                        <a:defRPr/>
                      </a:pPr>
                      <a:t>[PERCENTUALE]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01968161264875"/>
                      <c:h val="0.175655962176750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4ED3-44AE-8D30-6DA7BBCF5BB5}"/>
                </c:ext>
              </c:extLst>
            </c:dLbl>
            <c:dLbl>
              <c:idx val="11"/>
              <c:layout>
                <c:manualLayout>
                  <c:x val="5.88622540444452E-2"/>
                  <c:y val="-0.13474679814135906"/>
                </c:manualLayout>
              </c:layout>
              <c:tx>
                <c:rich>
                  <a:bodyPr/>
                  <a:lstStyle/>
                  <a:p>
                    <a:fld id="{4E9A62E8-A60D-4F3B-B130-B6F75846D35C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F1593850-6F7B-4D25-9114-C24863F9DAE6}" type="PERCENTAGE">
                      <a:rPr lang="en-US" baseline="0"/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4ED3-44AE-8D30-6DA7BBCF5BB5}"/>
                </c:ext>
              </c:extLst>
            </c:dLbl>
            <c:dLbl>
              <c:idx val="12"/>
              <c:layout>
                <c:manualLayout>
                  <c:x val="0.12264342855119123"/>
                  <c:y val="-0.172434253283681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4ED3-44AE-8D30-6DA7BBCF5BB5}"/>
                </c:ext>
              </c:extLst>
            </c:dLbl>
            <c:dLbl>
              <c:idx val="13"/>
              <c:layout>
                <c:manualLayout>
                  <c:x val="0.22677581484314779"/>
                  <c:y val="-0.139984150935954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73316171858644"/>
                      <c:h val="0.1073231775003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4ED3-44AE-8D30-6DA7BBCF5BB5}"/>
                </c:ext>
              </c:extLst>
            </c:dLbl>
            <c:dLbl>
              <c:idx val="14"/>
              <c:layout>
                <c:manualLayout>
                  <c:x val="0.37598295589865877"/>
                  <c:y val="-0.11038504645477958"/>
                </c:manualLayout>
              </c:layout>
              <c:tx>
                <c:rich>
                  <a:bodyPr/>
                  <a:lstStyle/>
                  <a:p>
                    <a:fld id="{C55BDD6D-62F9-44FA-965A-AB4B9EDE52DE}" type="CATEGORYNAME">
                      <a:rPr lang="en-US" sz="1600">
                        <a:latin typeface="Broadway" panose="04040905080B02020502" pitchFamily="82" charset="0"/>
                      </a:rPr>
                      <a:pPr/>
                      <a:t>[NOME CATEGORIA]</a:t>
                    </a:fld>
                    <a:r>
                      <a:rPr lang="en-US" sz="1600" baseline="0" dirty="0">
                        <a:latin typeface="Broadway" panose="04040905080B02020502" pitchFamily="82" charset="0"/>
                      </a:rPr>
                      <a:t>
</a:t>
                    </a:r>
                    <a:fld id="{D5806055-577F-46E6-BEF9-798686EA279B}" type="PERCENTAGE">
                      <a:rPr lang="en-US" sz="1600" baseline="0">
                        <a:latin typeface="Broadway" panose="04040905080B02020502" pitchFamily="82" charset="0"/>
                      </a:rPr>
                      <a:pPr/>
                      <a:t>[PERCENTUALE]</a:t>
                    </a:fld>
                    <a:endParaRPr lang="en-US" sz="1600" baseline="0" dirty="0">
                      <a:latin typeface="Broadway" panose="04040905080B02020502" pitchFamily="82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4ED3-44AE-8D30-6DA7BBCF5B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Foglio1!$A$2:$A$16</c:f>
              <c:strCache>
                <c:ptCount val="15"/>
                <c:pt idx="0">
                  <c:v>FOOTBALL</c:v>
                </c:pt>
                <c:pt idx="1">
                  <c:v>WATER SPORTS (SWIMMING/WATER POLO/ SYNCHRONIZED SWIMMING/...)</c:v>
                </c:pt>
                <c:pt idx="2">
                  <c:v>GYMNASTIC (ARTISTIC/RHYTHMIC/ ...)</c:v>
                </c:pt>
                <c:pt idx="3">
                  <c:v>SKI</c:v>
                </c:pt>
                <c:pt idx="4">
                  <c:v>CYCLING</c:v>
                </c:pt>
                <c:pt idx="5">
                  <c:v>TENNIS</c:v>
                </c:pt>
                <c:pt idx="6">
                  <c:v>ATHLETICS</c:v>
                </c:pt>
                <c:pt idx="7">
                  <c:v>VOLLEYBALL</c:v>
                </c:pt>
                <c:pt idx="8">
                  <c:v>BASKETBALL</c:v>
                </c:pt>
                <c:pt idx="9">
                  <c:v>HANDBALL</c:v>
                </c:pt>
                <c:pt idx="10">
                  <c:v>JUDO/KARATE/OTHER TYPES OF FIGHTING</c:v>
                </c:pt>
                <c:pt idx="11">
                  <c:v>DANCING (CLASSIC/MODERN/CARIBBEAN/...)</c:v>
                </c:pt>
                <c:pt idx="12">
                  <c:v>RUGBY</c:v>
                </c:pt>
                <c:pt idx="13">
                  <c:v>OTHER</c:v>
                </c:pt>
                <c:pt idx="14">
                  <c:v>NOTHING</c:v>
                </c:pt>
              </c:strCache>
            </c:strRef>
          </c:cat>
          <c:val>
            <c:numRef>
              <c:f>Foglio1!$B$2:$B$16</c:f>
              <c:numCache>
                <c:formatCode>General</c:formatCode>
                <c:ptCount val="15"/>
                <c:pt idx="0">
                  <c:v>9</c:v>
                </c:pt>
                <c:pt idx="1">
                  <c:v>58</c:v>
                </c:pt>
                <c:pt idx="2">
                  <c:v>6</c:v>
                </c:pt>
                <c:pt idx="3">
                  <c:v>0</c:v>
                </c:pt>
                <c:pt idx="4">
                  <c:v>5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6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4ED3-44AE-8D30-6DA7BBCF5BB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90656635255739"/>
          <c:y val="0.19416781429090144"/>
          <c:w val="0.7351131053844614"/>
          <c:h val="0.6284902900540091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Who is your favourite sportman or sportwoman?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4C-47C0-BE2D-97E0F4C8518B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24C-47C0-BE2D-97E0F4C8518B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24C-47C0-BE2D-97E0F4C8518B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24C-47C0-BE2D-97E0F4C8518B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24C-47C0-BE2D-97E0F4C851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024C-47C0-BE2D-97E0F4C851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24C-47C0-BE2D-97E0F4C851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024C-47C0-BE2D-97E0F4C8518B}"/>
              </c:ext>
            </c:extLst>
          </c:dPt>
          <c:dLbls>
            <c:dLbl>
              <c:idx val="0"/>
              <c:layout>
                <c:manualLayout>
                  <c:x val="4.9320529471286595E-3"/>
                  <c:y val="-7.58469916618561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CE61A164-4A5F-4763-9DDC-0F556EC5BE77}" type="CATEGORYNAME">
                      <a:rPr lang="en-US" sz="28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28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9FA7BB0A-11A0-426C-8220-DAB93675430D}" type="PERCENTAGE">
                      <a:rPr lang="en-US" sz="28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2800" baseline="0" dirty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04080229145756"/>
                      <c:h val="0.321905873304706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4C-47C0-BE2D-97E0F4C8518B}"/>
                </c:ext>
              </c:extLst>
            </c:dLbl>
            <c:dLbl>
              <c:idx val="1"/>
              <c:layout>
                <c:manualLayout>
                  <c:x val="0.10177540180531845"/>
                  <c:y val="-0.101059060684339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4EB19FE4-A87A-4EF6-9FC2-CCDDF4F6EDE8}" type="CATEGORYNAME">
                      <a:rPr lang="en-US" sz="28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20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ECD25C27-C702-4FA8-BE69-CAE5167031E7}" type="PERCENTAGE">
                      <a:rPr lang="en-US" sz="20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2000" baseline="0" dirty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37253800858831"/>
                      <c:h val="0.319708939083165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4C-47C0-BE2D-97E0F4C8518B}"/>
                </c:ext>
              </c:extLst>
            </c:dLbl>
            <c:dLbl>
              <c:idx val="2"/>
              <c:layout>
                <c:manualLayout>
                  <c:x val="4.2362854283727589E-8"/>
                  <c:y val="6.78708230355645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BA78DED9-869C-4298-B575-EC58AC821870}" type="CATEGORYNAME">
                      <a:rPr lang="en-US" sz="2000">
                        <a:solidFill>
                          <a:srgbClr val="7030A0"/>
                        </a:solidFill>
                        <a:latin typeface="Broadway" panose="04040905080B02020502" pitchFamily="82" charset="0"/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2000" baseline="0" dirty="0">
                        <a:solidFill>
                          <a:srgbClr val="7030A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225713B9-D786-4104-B613-1F872A0050FB}" type="PERCENTAGE">
                      <a:rPr lang="en-US" sz="2000" baseline="0">
                        <a:solidFill>
                          <a:srgbClr val="7030A0"/>
                        </a:solidFill>
                        <a:latin typeface="Broadway" panose="04040905080B02020502" pitchFamily="82" charset="0"/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2000" baseline="0" dirty="0">
                      <a:solidFill>
                        <a:srgbClr val="7030A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37274279062589"/>
                      <c:h val="0.205799110604912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4C-47C0-BE2D-97E0F4C8518B}"/>
                </c:ext>
              </c:extLst>
            </c:dLbl>
            <c:dLbl>
              <c:idx val="3"/>
              <c:layout>
                <c:manualLayout>
                  <c:x val="-2.7270833268023934E-2"/>
                  <c:y val="4.07823646035493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C4A9C485-4FB0-4ABA-BB8B-834117AF38F3}" type="CATEGORYNAME">
                      <a:rPr lang="en-US" sz="200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2000" baseline="0" dirty="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4A6D2369-5B57-4879-BF23-B2842525FD87}" type="PERCENTAGE">
                      <a:rPr lang="en-US" sz="2000" baseline="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2000" baseline="0" dirty="0">
                      <a:solidFill>
                        <a:schemeClr val="tx1"/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03571824058932"/>
                      <c:h val="0.18227703755702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4C-47C0-BE2D-97E0F4C8518B}"/>
                </c:ext>
              </c:extLst>
            </c:dLbl>
            <c:dLbl>
              <c:idx val="4"/>
              <c:layout>
                <c:manualLayout>
                  <c:x val="-9.6383203534959896E-2"/>
                  <c:y val="5.91672442989124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rgbClr val="FF33CC"/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24C-47C0-BE2D-97E0F4C8518B}"/>
                </c:ext>
              </c:extLst>
            </c:dLbl>
            <c:dLbl>
              <c:idx val="5"/>
              <c:layout>
                <c:manualLayout>
                  <c:x val="-0.12836893775905414"/>
                  <c:y val="-0.11004927879147168"/>
                </c:manualLayout>
              </c:layout>
              <c:tx>
                <c:rich>
                  <a:bodyPr/>
                  <a:lstStyle/>
                  <a:p>
                    <a:fld id="{7EE55A55-EB1B-43C7-B660-7D39F24EE551}" type="CATEGORYNAME">
                      <a:rPr lang="en-US">
                        <a:solidFill>
                          <a:srgbClr val="00B050"/>
                        </a:solidFill>
                      </a:rPr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AC0346CF-0648-4F9D-BBF1-DF701D8A9E0F}" type="PERCENTAGE">
                      <a:rPr lang="en-US" baseline="0">
                        <a:solidFill>
                          <a:srgbClr val="00B050"/>
                        </a:solidFill>
                      </a:rPr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24C-47C0-BE2D-97E0F4C8518B}"/>
                </c:ext>
              </c:extLst>
            </c:dLbl>
            <c:dLbl>
              <c:idx val="6"/>
              <c:layout>
                <c:manualLayout>
                  <c:x val="9.9647176731812545E-2"/>
                  <c:y val="1.7497629646364514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04EA766E-3102-408B-9139-A71163A13478}" type="CATEGORYNAME">
                      <a:rPr lang="en-US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baseline="0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
</a:t>
                    </a:r>
                    <a:fld id="{B9501D4E-B5B7-438F-93ED-06FD81FBD1DA}" type="PERCENTAGE">
                      <a:rPr lang="en-US" baseline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baseline="0" dirty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40020010517848"/>
                      <c:h val="0.204029281154473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24C-47C0-BE2D-97E0F4C8518B}"/>
                </c:ext>
              </c:extLst>
            </c:dLbl>
            <c:dLbl>
              <c:idx val="7"/>
              <c:layout>
                <c:manualLayout>
                  <c:x val="0.13773146745859213"/>
                  <c:y val="-5.3532021527187577E-2"/>
                </c:manualLayout>
              </c:layout>
              <c:tx>
                <c:rich>
                  <a:bodyPr/>
                  <a:lstStyle/>
                  <a:p>
                    <a:fld id="{1562A025-6AC6-4577-A9E3-F091F82279B3}" type="CATEGORYNAME"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/>
                      <a:t>[NOME CATEGORIA]</a:t>
                    </a:fld>
                    <a:r>
                      <a:rPr lang="en-US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
</a:t>
                    </a:r>
                    <a:fld id="{4338EC8E-0C61-4DF8-BB5C-D6383D9AA8B2}" type="PERCENTAGE">
                      <a:rPr lang="en-US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/>
                      <a:t>[PERCENTUALE]</a:t>
                    </a:fld>
                    <a:endParaRPr lang="en-US" baseline="0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024C-47C0-BE2D-97E0F4C851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Broadway" panose="04040905080B02020502" pitchFamily="82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Foglio1!$A$2:$A$9</c:f>
              <c:strCache>
                <c:ptCount val="8"/>
                <c:pt idx="0">
                  <c:v>Cristiano RONALDO (FOOTBALLER)</c:v>
                </c:pt>
                <c:pt idx="1">
                  <c:v>Federica PELLEGRINI (SWIMMER)</c:v>
                </c:pt>
                <c:pt idx="2">
                  <c:v>Lionel MESSI (FOOTBALLER)</c:v>
                </c:pt>
                <c:pt idx="3">
                  <c:v>NOBODY</c:v>
                </c:pt>
                <c:pt idx="4">
                  <c:v>Bebe VIO (PARALIMPYC FENCER)</c:v>
                </c:pt>
                <c:pt idx="5">
                  <c:v>Francesco TOTTI (FOOTBALLER)</c:v>
                </c:pt>
                <c:pt idx="6">
                  <c:v>Gennaro GATTUSO (FOOTBALLER/FOOTBALL COACH)</c:v>
                </c:pt>
                <c:pt idx="7">
                  <c:v>OTHERS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20</c:v>
                </c:pt>
                <c:pt idx="1">
                  <c:v>15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4C-47C0-BE2D-97E0F4C8518B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90656635255739"/>
          <c:y val="0.19416781429090144"/>
          <c:w val="0.7351131053844614"/>
          <c:h val="0.6284902900540091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Who do you think could be considered a sport hero?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E-48F5-BF53-C5650656CB5C}"/>
              </c:ext>
            </c:extLst>
          </c:dPt>
          <c:dPt>
            <c:idx val="1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E-48F5-BF53-C5650656CB5C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E-48F5-BF53-C5650656CB5C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E-48F5-BF53-C5650656CB5C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65E-48F5-BF53-C5650656CB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65E-48F5-BF53-C5650656CB5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65E-48F5-BF53-C5650656CB5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65E-48F5-BF53-C5650656CB5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665E-48F5-BF53-C5650656CB5C}"/>
              </c:ext>
            </c:extLst>
          </c:dPt>
          <c:dLbls>
            <c:dLbl>
              <c:idx val="0"/>
              <c:layout>
                <c:manualLayout>
                  <c:x val="4.9320676862921881E-3"/>
                  <c:y val="-1.64351438204824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CE61A164-4A5F-4763-9DDC-0F556EC5BE77}" type="CATEGORYNAME">
                      <a:rPr lang="en-US" sz="320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32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9FA7BB0A-11A0-426C-8220-DAB93675430D}" type="PERCENTAGE">
                      <a:rPr lang="en-US" sz="3200" baseline="0">
                        <a:solidFill>
                          <a:srgbClr val="FF0000"/>
                        </a:solidFill>
                        <a:latin typeface="Broadway" panose="04040905080B02020502" pitchFamily="82" charset="0"/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3200" baseline="0" dirty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04076443569548"/>
                      <c:h val="0.414177110609410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65E-48F5-BF53-C5650656CB5C}"/>
                </c:ext>
              </c:extLst>
            </c:dLbl>
            <c:dLbl>
              <c:idx val="1"/>
              <c:layout>
                <c:manualLayout>
                  <c:x val="3.5393167650918482E-2"/>
                  <c:y val="-0.142800810893610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4EB19FE4-A87A-4EF6-9FC2-CCDDF4F6EDE8}" type="CATEGORYNAME">
                      <a:rPr lang="en-US" sz="1800">
                        <a:solidFill>
                          <a:srgbClr val="FF33CC"/>
                        </a:solidFill>
                        <a:latin typeface="Broadway" panose="04040905080B02020502" pitchFamily="82" charset="0"/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1800" baseline="0" dirty="0">
                        <a:solidFill>
                          <a:srgbClr val="FF33CC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ECD25C27-C702-4FA8-BE69-CAE5167031E7}" type="PERCENTAGE">
                      <a:rPr lang="en-US" sz="1800" baseline="0">
                        <a:solidFill>
                          <a:srgbClr val="FF33CC"/>
                        </a:solidFill>
                        <a:latin typeface="Broadway" panose="04040905080B02020502" pitchFamily="82" charset="0"/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1800" baseline="0" dirty="0">
                      <a:solidFill>
                        <a:srgbClr val="FF33CC"/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37253800858831"/>
                      <c:h val="0.319708939083165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65E-48F5-BF53-C5650656CB5C}"/>
                </c:ext>
              </c:extLst>
            </c:dLbl>
            <c:dLbl>
              <c:idx val="2"/>
              <c:layout>
                <c:manualLayout>
                  <c:x val="6.240899929364177E-2"/>
                  <c:y val="4.27404038518657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BA78DED9-869C-4298-B575-EC58AC821870}" type="CATEGORYNAME">
                      <a:rPr lang="en-US" sz="1800">
                        <a:solidFill>
                          <a:srgbClr val="7030A0"/>
                        </a:solidFill>
                        <a:latin typeface="Broadway" panose="04040905080B02020502" pitchFamily="82" charset="0"/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1800" baseline="0" dirty="0">
                        <a:solidFill>
                          <a:srgbClr val="7030A0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225713B9-D786-4104-B613-1F872A0050FB}" type="PERCENTAGE">
                      <a:rPr lang="en-US" sz="1800" baseline="0">
                        <a:solidFill>
                          <a:srgbClr val="7030A0"/>
                        </a:solidFill>
                        <a:latin typeface="Broadway" panose="04040905080B02020502" pitchFamily="82" charset="0"/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1800" baseline="0" dirty="0">
                      <a:solidFill>
                        <a:srgbClr val="7030A0"/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37274279062589"/>
                      <c:h val="0.205799110604912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65E-48F5-BF53-C5650656CB5C}"/>
                </c:ext>
              </c:extLst>
            </c:dLbl>
            <c:dLbl>
              <c:idx val="3"/>
              <c:layout>
                <c:manualLayout>
                  <c:x val="-0.3522278159076415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C4A9C485-4FB0-4ABA-BB8B-834117AF38F3}" type="CATEGORYNAME">
                      <a:rPr lang="en-US" sz="180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1800" baseline="0" dirty="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t>
</a:t>
                    </a:r>
                    <a:fld id="{4A6D2369-5B57-4879-BF23-B2842525FD87}" type="PERCENTAGE">
                      <a:rPr lang="en-US" sz="1800" baseline="0">
                        <a:solidFill>
                          <a:schemeClr val="tx1"/>
                        </a:solidFill>
                        <a:latin typeface="Broadway" panose="04040905080B02020502" pitchFamily="82" charset="0"/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1800" baseline="0" dirty="0">
                      <a:solidFill>
                        <a:schemeClr val="tx1"/>
                      </a:solidFill>
                      <a:latin typeface="Broadway" panose="04040905080B02020502" pitchFamily="8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36983737662772"/>
                      <c:h val="0.18227703755702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65E-48F5-BF53-C5650656CB5C}"/>
                </c:ext>
              </c:extLst>
            </c:dLbl>
            <c:dLbl>
              <c:idx val="4"/>
              <c:layout>
                <c:manualLayout>
                  <c:x val="-1.8037358848542843E-2"/>
                  <c:y val="-4.6285598335035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FF33CC"/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CE3E85D5-9A42-4C92-9067-8EF799FDB9B8}" type="CATEGORYNAME">
                      <a:rPr lang="en-US" sz="3200">
                        <a:solidFill>
                          <a:srgbClr val="FF0000"/>
                        </a:solidFill>
                      </a:rPr>
                      <a:pPr>
                        <a:defRPr sz="1800">
                          <a:solidFill>
                            <a:srgbClr val="FF33CC"/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32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311CD9F4-5B9B-44FB-A30E-6DC6A0721F75}" type="PERCENTAGE">
                      <a:rPr lang="en-US" sz="3200" baseline="0">
                        <a:solidFill>
                          <a:srgbClr val="FF0000"/>
                        </a:solidFill>
                      </a:rPr>
                      <a:pPr>
                        <a:defRPr sz="1800">
                          <a:solidFill>
                            <a:srgbClr val="FF33CC"/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32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FF33CC"/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44512795275588"/>
                      <c:h val="0.404620446745709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65E-48F5-BF53-C5650656CB5C}"/>
                </c:ext>
              </c:extLst>
            </c:dLbl>
            <c:dLbl>
              <c:idx val="5"/>
              <c:layout>
                <c:manualLayout>
                  <c:x val="-0.12944495425786082"/>
                  <c:y val="8.5477866925639662E-2"/>
                </c:manualLayout>
              </c:layout>
              <c:tx>
                <c:rich>
                  <a:bodyPr/>
                  <a:lstStyle/>
                  <a:p>
                    <a:fld id="{7EE55A55-EB1B-43C7-B660-7D39F24EE551}" type="CATEGORYNAME">
                      <a:rPr lang="en-US">
                        <a:solidFill>
                          <a:srgbClr val="00B050"/>
                        </a:solidFill>
                      </a:rPr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AC0346CF-0648-4F9D-BBF1-DF701D8A9E0F}" type="PERCENTAGE">
                      <a:rPr lang="en-US" baseline="0">
                        <a:solidFill>
                          <a:srgbClr val="00B050"/>
                        </a:solidFill>
                      </a:rPr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65E-48F5-BF53-C5650656CB5C}"/>
                </c:ext>
              </c:extLst>
            </c:dLbl>
            <c:dLbl>
              <c:idx val="6"/>
              <c:layout>
                <c:manualLayout>
                  <c:x val="-6.6059364084416303E-2"/>
                  <c:y val="-5.255144502051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Broadway" panose="04040905080B02020502" pitchFamily="82" charset="0"/>
                        <a:ea typeface="+mn-ea"/>
                        <a:cs typeface="+mn-cs"/>
                      </a:defRPr>
                    </a:pPr>
                    <a:fld id="{04EA766E-3102-408B-9139-A71163A13478}" type="CATEGORYNAME">
                      <a:rPr lang="en-US" sz="180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[NOME CATEGORIA]</a:t>
                    </a:fld>
                    <a:r>
                      <a:rPr lang="en-US" sz="1800" baseline="0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
</a:t>
                    </a:r>
                    <a:fld id="{B9501D4E-B5B7-438F-93ED-06FD81FBD1DA}" type="PERCENTAGE">
                      <a:rPr lang="en-US" sz="1800" baseline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 sz="18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roadway" panose="04040905080B02020502" pitchFamily="82" charset="0"/>
                        </a:defRPr>
                      </a:pPr>
                      <a:t>[PERCENTUALE]</a:t>
                    </a:fld>
                    <a:endParaRPr lang="en-US" sz="1800" baseline="0" dirty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Broadway" panose="04040905080B02020502" pitchFamily="8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40020010517848"/>
                      <c:h val="0.204029281154473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65E-48F5-BF53-C5650656CB5C}"/>
                </c:ext>
              </c:extLst>
            </c:dLbl>
            <c:dLbl>
              <c:idx val="7"/>
              <c:layout>
                <c:manualLayout>
                  <c:x val="4.0889982565990947E-2"/>
                  <c:y val="-7.7698297964133925E-2"/>
                </c:manualLayout>
              </c:layout>
              <c:tx>
                <c:rich>
                  <a:bodyPr/>
                  <a:lstStyle/>
                  <a:p>
                    <a:fld id="{1562A025-6AC6-4577-A9E3-F091F82279B3}" type="CATEGORYNAME"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/>
                      <a:t>[NOME CATEGORIA]</a:t>
                    </a:fld>
                    <a:r>
                      <a:rPr lang="en-US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
</a:t>
                    </a:r>
                    <a:fld id="{4338EC8E-0C61-4DF8-BB5C-D6383D9AA8B2}" type="PERCENTAGE">
                      <a:rPr lang="en-US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/>
                      <a:t>[PERCENTUALE]</a:t>
                    </a:fld>
                    <a:endParaRPr lang="en-US" baseline="0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65E-48F5-BF53-C5650656CB5C}"/>
                </c:ext>
              </c:extLst>
            </c:dLbl>
            <c:dLbl>
              <c:idx val="8"/>
              <c:layout>
                <c:manualLayout>
                  <c:x val="0.2179731526258234"/>
                  <c:y val="-9.31377289201134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65E-48F5-BF53-C5650656CB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Broadway" panose="04040905080B02020502" pitchFamily="82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Foglio1!$A$2:$A$10</c:f>
              <c:strCache>
                <c:ptCount val="9"/>
                <c:pt idx="0">
                  <c:v>Alex ZANARDI (PARALIMPYC ATHLET)</c:v>
                </c:pt>
                <c:pt idx="1">
                  <c:v>Federica PELLEGRINI (SWIMMER)</c:v>
                </c:pt>
                <c:pt idx="2">
                  <c:v>Lionel MESSI (FOOTBALLER)</c:v>
                </c:pt>
                <c:pt idx="3">
                  <c:v>NOBODY</c:v>
                </c:pt>
                <c:pt idx="4">
                  <c:v>Bebe VIO (PARALIMPYC FENCER)</c:v>
                </c:pt>
                <c:pt idx="5">
                  <c:v>Gino BARTALI (CYCLIST)</c:v>
                </c:pt>
                <c:pt idx="6">
                  <c:v>Manuel BORTUZZO (SWIMMER)</c:v>
                </c:pt>
                <c:pt idx="7">
                  <c:v>OTHERS</c:v>
                </c:pt>
                <c:pt idx="8">
                  <c:v>I DO NOT KNOW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24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20</c:v>
                </c:pt>
                <c:pt idx="5">
                  <c:v>6</c:v>
                </c:pt>
                <c:pt idx="6">
                  <c:v>3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65E-48F5-BF53-C5650656CB5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81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67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15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93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71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73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51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9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13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21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86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4A0E-9D96-497A-A0D6-19FCE71EB525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EB7EF-8CA5-4E62-9531-0B71ABBC7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96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8604" y="2276784"/>
            <a:ext cx="1147480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t-IT" sz="9600" b="1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ITALIAN SURVEY </a:t>
            </a:r>
          </a:p>
          <a:p>
            <a:pPr algn="ctr"/>
            <a:r>
              <a:rPr lang="it-IT" sz="9600" b="1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ABOUT SPORT</a:t>
            </a:r>
            <a:endParaRPr lang="it-IT" sz="9600" b="1" cap="none" spc="0" dirty="0">
              <a:ln>
                <a:solidFill>
                  <a:srgbClr val="00B0F0"/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Broadway" panose="04040905080B02020502" pitchFamily="82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8" y="134462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Broadway" panose="04040905080B02020502" pitchFamily="82" charset="0"/>
              </a:rPr>
              <a:t>SPORT HERO WEEK</a:t>
            </a:r>
          </a:p>
          <a:p>
            <a:pPr algn="ctr"/>
            <a:r>
              <a:rPr lang="it-IT" sz="2800" dirty="0">
                <a:solidFill>
                  <a:srgbClr val="FF0000"/>
                </a:solidFill>
                <a:latin typeface="Broadway" panose="04040905080B02020502" pitchFamily="82" charset="0"/>
              </a:rPr>
              <a:t>MAY 6-10, 2019 </a:t>
            </a:r>
          </a:p>
          <a:p>
            <a:pPr algn="ctr"/>
            <a:r>
              <a:rPr lang="it-IT" sz="2800" dirty="0">
                <a:solidFill>
                  <a:srgbClr val="FF0000"/>
                </a:solidFill>
                <a:latin typeface="Broadway" panose="04040905080B02020502" pitchFamily="82" charset="0"/>
              </a:rPr>
              <a:t>ITALY</a:t>
            </a:r>
          </a:p>
        </p:txBody>
      </p:sp>
    </p:spTree>
    <p:extLst>
      <p:ext uri="{BB962C8B-B14F-4D97-AF65-F5344CB8AC3E}">
        <p14:creationId xmlns:p14="http://schemas.microsoft.com/office/powerpoint/2010/main" val="357809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>
        <p:randomBar dir="vert"/>
      </p:transition>
    </mc:Choice>
    <mc:Fallback>
      <p:transition spd="slow" advClick="0" advTm="500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796824297"/>
              </p:ext>
            </p:extLst>
          </p:nvPr>
        </p:nvGraphicFramePr>
        <p:xfrm>
          <a:off x="256675" y="1286203"/>
          <a:ext cx="11935325" cy="578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497305" y="-1"/>
            <a:ext cx="111011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Which you think is the most useful sport for our body well-being?</a:t>
            </a:r>
            <a:endParaRPr lang="en-US" sz="3200" b="1" dirty="0">
              <a:solidFill>
                <a:srgbClr val="FF000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9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193997116"/>
              </p:ext>
            </p:extLst>
          </p:nvPr>
        </p:nvGraphicFramePr>
        <p:xfrm>
          <a:off x="191934" y="1077217"/>
          <a:ext cx="11802793" cy="578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658188" y="112295"/>
            <a:ext cx="10870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Who is your </a:t>
            </a:r>
            <a:r>
              <a:rPr lang="en-US" sz="3200" b="1" dirty="0" err="1">
                <a:solidFill>
                  <a:srgbClr val="FF0000"/>
                </a:solidFill>
                <a:latin typeface="Broadway" panose="04040905080B02020502" pitchFamily="82" charset="0"/>
              </a:rPr>
              <a:t>favourite</a:t>
            </a: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roadway" panose="04040905080B02020502" pitchFamily="82" charset="0"/>
              </a:rPr>
              <a:t>sportman</a:t>
            </a: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 or </a:t>
            </a:r>
            <a:r>
              <a:rPr lang="en-US" sz="3200" b="1" dirty="0" err="1">
                <a:solidFill>
                  <a:srgbClr val="FF0000"/>
                </a:solidFill>
                <a:latin typeface="Broadway" panose="04040905080B02020502" pitchFamily="82" charset="0"/>
              </a:rPr>
              <a:t>sportwoman</a:t>
            </a: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?</a:t>
            </a:r>
            <a:endParaRPr lang="it-IT" sz="3200" b="1" dirty="0">
              <a:solidFill>
                <a:srgbClr val="FF000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82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829473775"/>
              </p:ext>
            </p:extLst>
          </p:nvPr>
        </p:nvGraphicFramePr>
        <p:xfrm>
          <a:off x="0" y="1077217"/>
          <a:ext cx="12192000" cy="578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310121" y="0"/>
            <a:ext cx="11571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Who do you think could be considered a sport hero?</a:t>
            </a:r>
            <a:endParaRPr lang="it-IT" sz="3200" b="1" dirty="0">
              <a:solidFill>
                <a:srgbClr val="FF000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3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0">
        <p:pull/>
      </p:transition>
    </mc:Choice>
    <mc:Fallback>
      <p:transition spd="slow" advTm="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58823"/>
            <a:ext cx="1227171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The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questionnaire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about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</a:p>
          <a:p>
            <a:pPr algn="ctr"/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SPORT</a:t>
            </a:r>
            <a:endParaRPr lang="it-IT" sz="5400" spc="50" dirty="0">
              <a:ln w="38100" cmpd="sng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ell MT" panose="02020503060305020303" pitchFamily="18" charset="0"/>
            </a:endParaRPr>
          </a:p>
          <a:p>
            <a:pPr algn="ctr"/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was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proposed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to the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students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endParaRPr lang="it-IT" sz="5400" spc="50" dirty="0" smtClean="0">
              <a:ln w="38100" cmpd="sng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ell MT" panose="02020503060305020303" pitchFamily="18" charset="0"/>
            </a:endParaRPr>
          </a:p>
          <a:p>
            <a:pPr algn="ctr"/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of 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the last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year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of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primary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school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endParaRPr lang="it-IT" sz="5400" spc="50" dirty="0" smtClean="0">
              <a:ln w="38100" cmpd="sng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ell MT" panose="02020503060305020303" pitchFamily="18" charset="0"/>
            </a:endParaRPr>
          </a:p>
          <a:p>
            <a:pPr algn="ctr"/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and </a:t>
            </a:r>
            <a:endParaRPr lang="it-IT" sz="5400" spc="50" dirty="0">
              <a:ln w="38100" cmpd="sng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ell MT" panose="02020503060305020303" pitchFamily="18" charset="0"/>
            </a:endParaRPr>
          </a:p>
          <a:p>
            <a:pPr algn="ctr"/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to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those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of the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two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first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years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</a:p>
          <a:p>
            <a:pPr algn="ctr"/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of </a:t>
            </a:r>
            <a:r>
              <a:rPr lang="it-IT" sz="5400" spc="50" dirty="0" err="1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secondary</a:t>
            </a:r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school</a:t>
            </a:r>
            <a:endParaRPr lang="it-IT" sz="5400" spc="50" dirty="0">
              <a:ln w="38100" cmpd="sng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ell MT" panose="02020503060305020303" pitchFamily="18" charset="0"/>
            </a:endParaRPr>
          </a:p>
          <a:p>
            <a:pPr algn="ctr"/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(from 10 to 13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years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old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).</a:t>
            </a:r>
            <a:endParaRPr lang="it-IT" sz="5400" spc="50" dirty="0">
              <a:ln w="38100" cmpd="sng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81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0000">
        <p:pull/>
      </p:transition>
    </mc:Choice>
    <mc:Fallback>
      <p:transition spd="slow" advClick="0" advTm="1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0841" y="1634696"/>
            <a:ext cx="113733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spc="50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T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eachers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prepared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a Google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Module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</a:p>
          <a:p>
            <a:pPr algn="ctr"/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and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all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the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students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had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the link </a:t>
            </a:r>
          </a:p>
          <a:p>
            <a:pPr algn="ctr"/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for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answering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using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school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computers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or some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other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 personal </a:t>
            </a:r>
            <a:r>
              <a:rPr lang="it-IT" sz="5400" spc="50" dirty="0" err="1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devices</a:t>
            </a:r>
            <a:r>
              <a:rPr lang="it-IT" sz="5400" spc="50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ll MT" panose="02020503060305020303" pitchFamily="18" charset="0"/>
              </a:rPr>
              <a:t>.</a:t>
            </a:r>
            <a:endParaRPr lang="it-IT" sz="5400" spc="50" dirty="0">
              <a:ln w="38100" cmpd="sng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71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27437" t="9923" r="31136" b="19682"/>
          <a:stretch/>
        </p:blipFill>
        <p:spPr>
          <a:xfrm>
            <a:off x="385010" y="1082843"/>
            <a:ext cx="5390148" cy="514951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25587" t="28344" r="30643" b="14199"/>
          <a:stretch/>
        </p:blipFill>
        <p:spPr>
          <a:xfrm>
            <a:off x="6112043" y="2029328"/>
            <a:ext cx="5694947" cy="420303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497179" y="176463"/>
            <a:ext cx="6240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0070C0"/>
                </a:solidFill>
                <a:latin typeface="Broadway" panose="04040905080B02020502" pitchFamily="82" charset="0"/>
              </a:rPr>
              <a:t>OUR  QUESTIONNAIRE</a:t>
            </a:r>
            <a:endParaRPr lang="it-IT" sz="4000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0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0000">
        <p:pull/>
      </p:transition>
    </mc:Choice>
    <mc:Fallback>
      <p:transition spd="slow" advClick="0" advTm="1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26574" t="9923" r="30643" b="14419"/>
          <a:stretch/>
        </p:blipFill>
        <p:spPr>
          <a:xfrm>
            <a:off x="545431" y="657725"/>
            <a:ext cx="5566612" cy="553452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25834" t="27906" r="34711" b="33498"/>
          <a:stretch/>
        </p:blipFill>
        <p:spPr>
          <a:xfrm>
            <a:off x="6561221" y="3384886"/>
            <a:ext cx="5133474" cy="282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07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0000">
        <p:pull/>
      </p:transition>
    </mc:Choice>
    <mc:Fallback>
      <p:transition spd="slow" advClick="0" advTm="1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8003" y="1715310"/>
            <a:ext cx="793601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t-IT" sz="9600" b="1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Here are </a:t>
            </a:r>
          </a:p>
          <a:p>
            <a:pPr algn="ctr"/>
            <a:r>
              <a:rPr lang="it-IT" sz="9600" b="1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the </a:t>
            </a:r>
            <a:r>
              <a:rPr lang="it-IT" sz="9600" b="1" dirty="0" err="1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results</a:t>
            </a:r>
            <a:r>
              <a:rPr lang="it-IT" sz="9600" b="1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! </a:t>
            </a:r>
            <a:endParaRPr lang="it-IT" sz="9600" b="1" cap="none" spc="0" dirty="0">
              <a:ln>
                <a:solidFill>
                  <a:srgbClr val="00B0F0"/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8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4000">
        <p:pull/>
      </p:transition>
    </mc:Choice>
    <mc:Fallback>
      <p:transition spd="slow" advTm="4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583991175"/>
              </p:ext>
            </p:extLst>
          </p:nvPr>
        </p:nvGraphicFramePr>
        <p:xfrm>
          <a:off x="180659" y="1077218"/>
          <a:ext cx="11802793" cy="578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1266092" y="0"/>
            <a:ext cx="104944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What's your </a:t>
            </a:r>
            <a:r>
              <a:rPr lang="en-US" sz="3200" b="1" dirty="0" err="1">
                <a:solidFill>
                  <a:srgbClr val="FF0000"/>
                </a:solidFill>
                <a:latin typeface="Broadway" panose="04040905080B02020502" pitchFamily="82" charset="0"/>
              </a:rPr>
              <a:t>favourite</a:t>
            </a: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 sport? 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(even if you do not practice it)</a:t>
            </a:r>
          </a:p>
        </p:txBody>
      </p:sp>
    </p:spTree>
    <p:extLst>
      <p:ext uri="{BB962C8B-B14F-4D97-AF65-F5344CB8AC3E}">
        <p14:creationId xmlns:p14="http://schemas.microsoft.com/office/powerpoint/2010/main" val="412774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151592785"/>
              </p:ext>
            </p:extLst>
          </p:nvPr>
        </p:nvGraphicFramePr>
        <p:xfrm>
          <a:off x="192258" y="964677"/>
          <a:ext cx="11802793" cy="578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1266092" y="0"/>
            <a:ext cx="10494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What sport do you practice?</a:t>
            </a:r>
          </a:p>
        </p:txBody>
      </p:sp>
    </p:spTree>
    <p:extLst>
      <p:ext uri="{BB962C8B-B14F-4D97-AF65-F5344CB8AC3E}">
        <p14:creationId xmlns:p14="http://schemas.microsoft.com/office/powerpoint/2010/main" val="270628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649644329"/>
              </p:ext>
            </p:extLst>
          </p:nvPr>
        </p:nvGraphicFramePr>
        <p:xfrm>
          <a:off x="111724" y="1316369"/>
          <a:ext cx="11802793" cy="578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308672" y="253293"/>
            <a:ext cx="11710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FF0000"/>
                </a:solidFill>
                <a:latin typeface="Broadway" panose="04040905080B02020502" pitchFamily="82" charset="0"/>
              </a:rPr>
              <a:t>HOW MANY TIMES A WEEK DO YOU PRACTICE SPORT?</a:t>
            </a:r>
            <a:endParaRPr lang="en-US" sz="3200" b="1" dirty="0">
              <a:solidFill>
                <a:srgbClr val="FF000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61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205</Words>
  <Application>Microsoft Office PowerPoint</Application>
  <PresentationFormat>Widescreen</PresentationFormat>
  <Paragraphs>92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Bell MT</vt:lpstr>
      <vt:lpstr>Broadway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Angelozzi</dc:creator>
  <cp:lastModifiedBy>Giuseppe Angelozzi</cp:lastModifiedBy>
  <cp:revision>22</cp:revision>
  <dcterms:created xsi:type="dcterms:W3CDTF">2019-04-25T20:36:46Z</dcterms:created>
  <dcterms:modified xsi:type="dcterms:W3CDTF">2019-04-28T13:25:35Z</dcterms:modified>
</cp:coreProperties>
</file>