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9900"/>
    <a:srgbClr val="FFFFCC"/>
    <a:srgbClr val="008000"/>
    <a:srgbClr val="FF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B00F-BF14-4174-99A2-1C78DC9111D2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913E-493D-4177-A62B-C0327E1B4B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3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B00F-BF14-4174-99A2-1C78DC9111D2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913E-493D-4177-A62B-C0327E1B4B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B00F-BF14-4174-99A2-1C78DC9111D2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913E-493D-4177-A62B-C0327E1B4B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2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B00F-BF14-4174-99A2-1C78DC9111D2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913E-493D-4177-A62B-C0327E1B4B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1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B00F-BF14-4174-99A2-1C78DC9111D2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913E-493D-4177-A62B-C0327E1B4B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6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B00F-BF14-4174-99A2-1C78DC9111D2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913E-493D-4177-A62B-C0327E1B4B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3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B00F-BF14-4174-99A2-1C78DC9111D2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913E-493D-4177-A62B-C0327E1B4B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48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B00F-BF14-4174-99A2-1C78DC9111D2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913E-493D-4177-A62B-C0327E1B4B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8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B00F-BF14-4174-99A2-1C78DC9111D2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913E-493D-4177-A62B-C0327E1B4B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8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B00F-BF14-4174-99A2-1C78DC9111D2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913E-493D-4177-A62B-C0327E1B4B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2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:pull/>
      </p:transition>
    </mc:Choice>
    <mc:Fallback xmlns="">
      <p:transition spd="slow" advClick="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B00F-BF14-4174-99A2-1C78DC9111D2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913E-493D-4177-A62B-C0327E1B4B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56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:pull/>
      </p:transition>
    </mc:Choice>
    <mc:Fallback xmlns="">
      <p:transition spd="slow" advClick="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B00F-BF14-4174-99A2-1C78DC9111D2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913E-493D-4177-A62B-C0327E1B4B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36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>
        <p:pull/>
      </p:transition>
    </mc:Choice>
    <mc:Fallback xmlns="">
      <p:transition spd="slow" advClick="0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190" y="77847"/>
            <a:ext cx="2736304" cy="945183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ln w="9525">
                  <a:solidFill>
                    <a:srgbClr val="9933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DARLING" panose="02000000000000000000" pitchFamily="2" charset="0"/>
              </a:rPr>
              <a:t>ERASMUS+ PROJECT</a:t>
            </a:r>
            <a:br>
              <a:rPr lang="it-IT" sz="2000" b="1" dirty="0" smtClean="0">
                <a:ln w="9525">
                  <a:solidFill>
                    <a:srgbClr val="9933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DARLING" panose="02000000000000000000" pitchFamily="2" charset="0"/>
              </a:rPr>
            </a:br>
            <a:r>
              <a:rPr lang="it-IT" sz="2000" b="1" dirty="0" smtClean="0">
                <a:ln w="9525">
                  <a:solidFill>
                    <a:srgbClr val="9933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DARLING" panose="02000000000000000000" pitchFamily="2" charset="0"/>
              </a:rPr>
              <a:t>KA229</a:t>
            </a:r>
            <a:r>
              <a:rPr lang="it-IT" sz="2000" b="1" dirty="0">
                <a:ln w="9525">
                  <a:solidFill>
                    <a:srgbClr val="9933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DARLING" panose="02000000000000000000" pitchFamily="2" charset="0"/>
              </a:rPr>
              <a:t> </a:t>
            </a:r>
            <a:r>
              <a:rPr lang="it-IT" sz="2000" b="1" dirty="0" smtClean="0">
                <a:ln w="9525">
                  <a:solidFill>
                    <a:srgbClr val="9933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DARLING" panose="02000000000000000000" pitchFamily="2" charset="0"/>
              </a:rPr>
              <a:t>    2018-20</a:t>
            </a:r>
            <a:endParaRPr lang="it-IT" sz="2000" b="1" dirty="0">
              <a:ln w="9525">
                <a:solidFill>
                  <a:srgbClr val="993300"/>
                </a:solidFill>
                <a:prstDash val="solid"/>
              </a:ln>
              <a:solidFill>
                <a:srgbClr val="FFCC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 DARLING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41060" y="17538"/>
            <a:ext cx="6430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ln w="22225">
                  <a:solidFill>
                    <a:srgbClr val="993300"/>
                  </a:solidFill>
                  <a:prstDash val="solid"/>
                </a:ln>
                <a:solidFill>
                  <a:srgbClr val="FF9900"/>
                </a:solidFill>
                <a:latin typeface="AR DARLING" panose="02000000000000000000" pitchFamily="2" charset="0"/>
              </a:rPr>
              <a:t>I AM MY LIFE HERO</a:t>
            </a:r>
            <a:endParaRPr lang="it-IT" sz="6000" b="1" dirty="0">
              <a:ln w="22225">
                <a:solidFill>
                  <a:srgbClr val="993300"/>
                </a:solidFill>
                <a:prstDash val="solid"/>
              </a:ln>
              <a:solidFill>
                <a:srgbClr val="FF9900"/>
              </a:solidFill>
              <a:latin typeface="AR DARLING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 rot="21198201">
            <a:off x="539742" y="1229293"/>
            <a:ext cx="147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 HERMANN" panose="02000000000000000000" pitchFamily="2" charset="0"/>
              </a:rPr>
              <a:t>SPAIN</a:t>
            </a:r>
            <a:endParaRPr lang="it-IT" sz="4000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latin typeface="AR HERMANN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21240739">
            <a:off x="1603336" y="1844851"/>
            <a:ext cx="1631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Chiller" panose="04020404031007020602" pitchFamily="82" charset="0"/>
              </a:rPr>
              <a:t>POLAND</a:t>
            </a:r>
            <a:endParaRPr lang="it-IT" sz="4000" dirty="0">
              <a:ln w="28575">
                <a:solidFill>
                  <a:srgbClr val="FF0000"/>
                </a:solidFill>
              </a:ln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276573">
            <a:off x="2207995" y="1179970"/>
            <a:ext cx="2156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n w="12700">
                  <a:solidFill>
                    <a:srgbClr val="008000"/>
                  </a:solidFill>
                </a:ln>
                <a:solidFill>
                  <a:srgbClr val="EC8514"/>
                </a:solidFill>
                <a:latin typeface="Algerian" panose="04020705040A02060702" pitchFamily="82" charset="0"/>
              </a:rPr>
              <a:t>CYPRUS</a:t>
            </a:r>
            <a:endParaRPr lang="it-IT" sz="4000" dirty="0">
              <a:ln w="12700">
                <a:solidFill>
                  <a:srgbClr val="008000"/>
                </a:solidFill>
              </a:ln>
              <a:solidFill>
                <a:srgbClr val="EC8514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460532" y="2259247"/>
            <a:ext cx="2199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7200" dirty="0" smtClean="0">
                <a:ln w="28575"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47000">
                      <a:schemeClr val="bg1"/>
                    </a:gs>
                    <a:gs pos="83000">
                      <a:srgbClr val="FF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AR CHRISTY" panose="02000000000000000000" pitchFamily="2" charset="0"/>
              </a:rPr>
              <a:t>ITALY</a:t>
            </a:r>
            <a:endParaRPr lang="it-IT" sz="7200" dirty="0">
              <a:ln w="28575">
                <a:solidFill>
                  <a:srgbClr val="FF0000"/>
                </a:solidFill>
              </a:ln>
              <a:gradFill flip="none" rotWithShape="1">
                <a:gsLst>
                  <a:gs pos="0">
                    <a:srgbClr val="00B050"/>
                  </a:gs>
                  <a:gs pos="47000">
                    <a:schemeClr val="bg1"/>
                  </a:gs>
                  <a:gs pos="83000">
                    <a:srgbClr val="FF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AR CHRISTY" panose="0200000000000000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23874" y="8328050"/>
            <a:ext cx="55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55441" y="3466681"/>
            <a:ext cx="8809892" cy="2880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1125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 w="76200">
                  <a:solidFill>
                    <a:srgbClr val="993300"/>
                  </a:solidFill>
                </a:ln>
                <a:solidFill>
                  <a:srgbClr val="FF9900"/>
                </a:solidFill>
                <a:effectLst/>
                <a:latin typeface="Cooper Black" panose="0208090404030B020404" pitchFamily="18" charset="0"/>
              </a:rPr>
              <a:t>The </a:t>
            </a:r>
            <a:r>
              <a:rPr lang="it-IT" sz="5400" b="1" cap="none" spc="0" dirty="0" err="1" smtClean="0">
                <a:ln w="76200">
                  <a:solidFill>
                    <a:srgbClr val="993300"/>
                  </a:solidFill>
                </a:ln>
                <a:solidFill>
                  <a:srgbClr val="FF9900"/>
                </a:solidFill>
                <a:effectLst/>
                <a:latin typeface="Cooper Black" panose="0208090404030B020404" pitchFamily="18" charset="0"/>
              </a:rPr>
              <a:t>Italian</a:t>
            </a:r>
            <a:r>
              <a:rPr lang="it-IT" sz="5400" b="1" cap="none" spc="0" dirty="0" smtClean="0">
                <a:ln w="76200">
                  <a:solidFill>
                    <a:srgbClr val="993300"/>
                  </a:solidFill>
                </a:ln>
                <a:solidFill>
                  <a:srgbClr val="FF9900"/>
                </a:solidFill>
                <a:effectLst/>
                <a:latin typeface="Cooper Black" panose="0208090404030B020404" pitchFamily="18" charset="0"/>
              </a:rPr>
              <a:t> breakfast</a:t>
            </a:r>
            <a:endParaRPr lang="it-IT" sz="5400" b="1" cap="none" spc="0" dirty="0">
              <a:ln w="76200">
                <a:solidFill>
                  <a:srgbClr val="993300"/>
                </a:solidFill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20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88640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en-US" sz="2800" dirty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very common and beloved breakfast solution for working people is going to an </a:t>
            </a:r>
            <a:r>
              <a:rPr lang="en-US" sz="2800" dirty="0" smtClean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Italian </a:t>
            </a:r>
            <a:r>
              <a:rPr lang="en-US" sz="2800" dirty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bar on the way to their working place and have some coffee-based beverage - espresso, macchiato, cappuccino, and variants - with some kind of pastry, </a:t>
            </a:r>
            <a:endParaRPr lang="en-US" sz="2800" dirty="0" smtClean="0">
              <a:ln w="38100">
                <a:solidFill>
                  <a:srgbClr val="993300"/>
                </a:solidFill>
              </a:ln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 'cornetto</a:t>
            </a:r>
            <a:r>
              <a:rPr lang="en-US" sz="2800" dirty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' (croissant) or '</a:t>
            </a:r>
            <a:r>
              <a:rPr lang="en-US" sz="2800" dirty="0" err="1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bombolone</a:t>
            </a:r>
            <a:r>
              <a:rPr lang="en-US" sz="2800" dirty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' (a fried pastry filled with cream or fruit jam).</a:t>
            </a:r>
          </a:p>
        </p:txBody>
      </p:sp>
      <p:pic>
        <p:nvPicPr>
          <p:cNvPr id="10242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63118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50" y="4151318"/>
            <a:ext cx="2212182" cy="12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isultati immagini per colazione al 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94469"/>
            <a:ext cx="1766240" cy="120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isultati immagini per bombolo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359" y="5321687"/>
            <a:ext cx="1871145" cy="124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2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blinds dir="vert"/>
      </p:transition>
    </mc:Choice>
    <mc:Fallback xmlns="">
      <p:transition spd="slow" advClick="0" advTm="1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Risultati immagini per fette biscott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" y="2420888"/>
            <a:ext cx="4092537" cy="27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82461" y="188640"/>
            <a:ext cx="88743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During the “HEALTHY WEEK” in Cyprus</a:t>
            </a:r>
          </a:p>
          <a:p>
            <a:pPr algn="ctr"/>
            <a:r>
              <a:rPr lang="en-US" sz="3200" dirty="0" smtClean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we want to  prepare you </a:t>
            </a:r>
          </a:p>
          <a:p>
            <a:pPr algn="ctr"/>
            <a:r>
              <a:rPr lang="en-US" sz="3200" b="1" u="sng" dirty="0" smtClean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FETTE BISCOTTATE </a:t>
            </a:r>
          </a:p>
          <a:p>
            <a:pPr algn="ctr"/>
            <a:r>
              <a:rPr lang="en-US" sz="3200" b="1" u="sng" dirty="0" smtClean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with JAM, HONEY or NUTELLA</a:t>
            </a:r>
          </a:p>
          <a:p>
            <a:pPr algn="ctr"/>
            <a:endParaRPr lang="en-US" sz="3200" dirty="0" smtClean="0">
              <a:ln w="38100">
                <a:solidFill>
                  <a:srgbClr val="993300"/>
                </a:solidFill>
              </a:ln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355975" y="2538573"/>
            <a:ext cx="460084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FETTE BISCOTTATE are dry twice-baked biscuits. We usually spread on them home-made jam, honey or the famous Italian hazelnut cream called NUTELLA.</a:t>
            </a:r>
            <a:endParaRPr lang="it-IT" sz="2600" dirty="0"/>
          </a:p>
        </p:txBody>
      </p:sp>
      <p:pic>
        <p:nvPicPr>
          <p:cNvPr id="11266" name="Picture 2" descr="Risultati immagini per FETTE BISCOTTATE CON MARMEL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19433"/>
            <a:ext cx="21599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47585"/>
            <a:ext cx="215892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isultati immagini per FETTE BISCOTTATE CON NUTE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5319433"/>
            <a:ext cx="215282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8088" y="720374"/>
            <a:ext cx="8809892" cy="51125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 w="76200">
                  <a:solidFill>
                    <a:srgbClr val="993300"/>
                  </a:solidFill>
                </a:ln>
                <a:solidFill>
                  <a:srgbClr val="FF9900"/>
                </a:solidFill>
                <a:effectLst/>
                <a:latin typeface="Cooper Black" panose="0208090404030B020404" pitchFamily="18" charset="0"/>
              </a:rPr>
              <a:t>Come </a:t>
            </a:r>
          </a:p>
          <a:p>
            <a:pPr algn="ctr"/>
            <a:r>
              <a:rPr lang="it-IT" sz="5400" b="1" cap="none" spc="0" dirty="0" smtClean="0">
                <a:ln w="76200">
                  <a:solidFill>
                    <a:srgbClr val="993300"/>
                  </a:solidFill>
                </a:ln>
                <a:solidFill>
                  <a:srgbClr val="FF9900"/>
                </a:solidFill>
                <a:effectLst/>
                <a:latin typeface="Cooper Black" panose="0208090404030B020404" pitchFamily="18" charset="0"/>
              </a:rPr>
              <a:t>and </a:t>
            </a:r>
          </a:p>
          <a:p>
            <a:pPr algn="ctr"/>
            <a:r>
              <a:rPr lang="it-IT" sz="5400" b="1" cap="none" spc="0" dirty="0" err="1" smtClean="0">
                <a:ln w="76200">
                  <a:solidFill>
                    <a:srgbClr val="993300"/>
                  </a:solidFill>
                </a:ln>
                <a:solidFill>
                  <a:srgbClr val="FF9900"/>
                </a:solidFill>
                <a:effectLst/>
                <a:latin typeface="Cooper Black" panose="0208090404030B020404" pitchFamily="18" charset="0"/>
              </a:rPr>
              <a:t>have</a:t>
            </a:r>
            <a:r>
              <a:rPr lang="it-IT" sz="5400" b="1" cap="none" spc="0" dirty="0" smtClean="0">
                <a:ln w="76200">
                  <a:solidFill>
                    <a:srgbClr val="993300"/>
                  </a:solidFill>
                </a:ln>
                <a:solidFill>
                  <a:srgbClr val="FF9900"/>
                </a:solidFill>
                <a:effectLst/>
                <a:latin typeface="Cooper Black" panose="0208090404030B020404" pitchFamily="18" charset="0"/>
              </a:rPr>
              <a:t> breakfast </a:t>
            </a:r>
          </a:p>
          <a:p>
            <a:pPr algn="ctr"/>
            <a:r>
              <a:rPr lang="it-IT" sz="5400" b="1" cap="none" spc="0" dirty="0" smtClean="0">
                <a:ln w="76200">
                  <a:solidFill>
                    <a:srgbClr val="993300"/>
                  </a:solidFill>
                </a:ln>
                <a:solidFill>
                  <a:srgbClr val="FF9900"/>
                </a:solidFill>
                <a:effectLst/>
                <a:latin typeface="Cooper Black" panose="0208090404030B020404" pitchFamily="18" charset="0"/>
              </a:rPr>
              <a:t>with </a:t>
            </a:r>
            <a:r>
              <a:rPr lang="it-IT" sz="5400" b="1" cap="none" spc="0" dirty="0" err="1" smtClean="0">
                <a:ln w="76200">
                  <a:solidFill>
                    <a:srgbClr val="993300"/>
                  </a:solidFill>
                </a:ln>
                <a:solidFill>
                  <a:srgbClr val="FF9900"/>
                </a:solidFill>
                <a:effectLst/>
                <a:latin typeface="Cooper Black" panose="0208090404030B020404" pitchFamily="18" charset="0"/>
              </a:rPr>
              <a:t>us</a:t>
            </a:r>
            <a:r>
              <a:rPr lang="it-IT" sz="5400" b="1" cap="none" spc="0" dirty="0" smtClean="0">
                <a:ln w="76200">
                  <a:solidFill>
                    <a:srgbClr val="993300"/>
                  </a:solidFill>
                </a:ln>
                <a:solidFill>
                  <a:srgbClr val="FF9900"/>
                </a:solidFill>
                <a:effectLst/>
                <a:latin typeface="Cooper Black" panose="0208090404030B020404" pitchFamily="18" charset="0"/>
              </a:rPr>
              <a:t>!</a:t>
            </a:r>
          </a:p>
          <a:p>
            <a:pPr algn="ctr"/>
            <a:endParaRPr lang="it-IT" sz="5400" b="1" cap="none" spc="0" dirty="0" smtClean="0">
              <a:ln w="76200">
                <a:solidFill>
                  <a:srgbClr val="993300"/>
                </a:solidFill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  <a:p>
            <a:pPr algn="ctr"/>
            <a:r>
              <a:rPr lang="it-IT" sz="5400" b="1" dirty="0" err="1" smtClean="0">
                <a:ln w="76200">
                  <a:solidFill>
                    <a:srgbClr val="993300"/>
                  </a:solidFill>
                </a:ln>
                <a:solidFill>
                  <a:srgbClr val="FF9900"/>
                </a:solidFill>
                <a:latin typeface="Cooper Black" panose="0208090404030B020404" pitchFamily="18" charset="0"/>
              </a:rPr>
              <a:t>You</a:t>
            </a:r>
            <a:r>
              <a:rPr lang="it-IT" sz="5400" b="1" dirty="0" smtClean="0">
                <a:ln w="76200">
                  <a:solidFill>
                    <a:srgbClr val="993300"/>
                  </a:solidFill>
                </a:ln>
                <a:solidFill>
                  <a:srgbClr val="FF9900"/>
                </a:solidFill>
                <a:latin typeface="Cooper Black" panose="0208090404030B020404" pitchFamily="18" charset="0"/>
              </a:rPr>
              <a:t> are welcome!</a:t>
            </a:r>
            <a:endParaRPr lang="it-IT" sz="5400" b="1" cap="none" spc="0" dirty="0">
              <a:ln w="76200">
                <a:solidFill>
                  <a:srgbClr val="993300"/>
                </a:solidFill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ll/>
      </p:transition>
    </mc:Choice>
    <mc:Fallback xmlns=""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:\Progetto Erasmus\Italian Breakfast\FOTO\IMG-0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39398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:\Progetto Erasmus\Italian Breakfast\FOTO\IMG-0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562">
            <a:off x="468798" y="4362724"/>
            <a:ext cx="244800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:\Progetto Erasmus\Italian Breakfast\FOTO\IMG-07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359">
            <a:off x="5952212" y="889712"/>
            <a:ext cx="244800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:\Progetto Erasmus\Italian Breakfast\FOTO\IMG-07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274">
            <a:off x="492798" y="66558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J:\Progetto Erasmus\Italian Breakfast\FOTO\IMG-07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266">
            <a:off x="6052956" y="4305204"/>
            <a:ext cx="2736391" cy="205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103459" y="47085"/>
            <a:ext cx="2836691" cy="1323439"/>
          </a:xfrm>
          <a:prstGeom prst="rect">
            <a:avLst/>
          </a:prstGeom>
          <a:solidFill>
            <a:srgbClr val="FFFFCC"/>
          </a:solidFill>
          <a:ln w="254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Good</a:t>
            </a: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  </a:t>
            </a:r>
            <a:r>
              <a:rPr lang="it-IT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morning</a:t>
            </a: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157043" y="5190183"/>
            <a:ext cx="2630145" cy="1323439"/>
          </a:xfrm>
          <a:prstGeom prst="rect">
            <a:avLst/>
          </a:prstGeom>
          <a:solidFill>
            <a:srgbClr val="FFFFCC"/>
          </a:solidFill>
          <a:ln w="254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Breakfast  </a:t>
            </a:r>
            <a:r>
              <a:rPr lang="it-IT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is</a:t>
            </a: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it-IT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served</a:t>
            </a: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ll/>
      </p:transition>
    </mc:Choice>
    <mc:Fallback xmlns=""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Progetto Erasmus\Italian Breakfast\FOTO\IMG-07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r="2333"/>
          <a:stretch/>
        </p:blipFill>
        <p:spPr bwMode="auto">
          <a:xfrm>
            <a:off x="260828" y="1936919"/>
            <a:ext cx="575733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Progetto Erasmus\Italian Breakfast\FOTO\IMG-0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107">
            <a:off x="5063600" y="442333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Progetto Erasmus\Italian Breakfast\FOTO\IMG-07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8836">
            <a:off x="700477" y="483791"/>
            <a:ext cx="3743999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J:\Progetto Erasmus\Italian Breakfast\FOTO\IMG-08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8"/>
          <a:stretch/>
        </p:blipFill>
        <p:spPr bwMode="auto">
          <a:xfrm>
            <a:off x="6230289" y="4305995"/>
            <a:ext cx="2716945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139952" y="3284984"/>
            <a:ext cx="2241196" cy="707886"/>
          </a:xfrm>
          <a:prstGeom prst="rect">
            <a:avLst/>
          </a:prstGeom>
          <a:solidFill>
            <a:srgbClr val="FFFFCC"/>
          </a:solidFill>
          <a:ln w="254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Join </a:t>
            </a:r>
            <a:r>
              <a:rPr lang="it-IT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us</a:t>
            </a:r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!</a:t>
            </a: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Progetto Erasmus\Italian Breakfast\FOTO\IMG-0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63" y="139441"/>
            <a:ext cx="244800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Progetto Erasmus\Italian Breakfast\FOTO\IMG-0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510">
            <a:off x="6392640" y="1648184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J:\Progetto Erasmus\Italian Breakfast\FOTO\IMG-07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239">
            <a:off x="5252849" y="3483258"/>
            <a:ext cx="3570788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:\Progetto Erasmus\Italian Breakfast\FOTO\IMG-07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52" y="3398139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J:\Progetto Erasmus\Italian Breakfast\FOTO\IMG-076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58"/>
          <a:stretch/>
        </p:blipFill>
        <p:spPr bwMode="auto">
          <a:xfrm rot="5080103">
            <a:off x="406733" y="4578977"/>
            <a:ext cx="202874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:\Progetto Erasmus\Italian Breakfast\FOTO\IMG-07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441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metto 2 1"/>
          <p:cNvSpPr/>
          <p:nvPr/>
        </p:nvSpPr>
        <p:spPr>
          <a:xfrm>
            <a:off x="5119388" y="3329202"/>
            <a:ext cx="1761069" cy="968937"/>
          </a:xfrm>
          <a:prstGeom prst="wedgeRoundRectCallout">
            <a:avLst>
              <a:gd name="adj1" fmla="val 81288"/>
              <a:gd name="adj2" fmla="val 35860"/>
              <a:gd name="adj3" fmla="val 16667"/>
            </a:avLst>
          </a:prstGeom>
          <a:solidFill>
            <a:srgbClr val="FFFFCC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Would</a:t>
            </a:r>
            <a:r>
              <a:rPr lang="it-IT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you</a:t>
            </a:r>
            <a:r>
              <a:rPr lang="it-IT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like</a:t>
            </a:r>
            <a:r>
              <a:rPr lang="it-IT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some tea?</a:t>
            </a:r>
            <a:endParaRPr lang="it-IT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Fumetto 2 9"/>
          <p:cNvSpPr/>
          <p:nvPr/>
        </p:nvSpPr>
        <p:spPr>
          <a:xfrm>
            <a:off x="107272" y="125380"/>
            <a:ext cx="2664528" cy="792088"/>
          </a:xfrm>
          <a:prstGeom prst="wedgeRoundRectCallout">
            <a:avLst>
              <a:gd name="adj1" fmla="val 52947"/>
              <a:gd name="adj2" fmla="val 76709"/>
              <a:gd name="adj3" fmla="val 16667"/>
            </a:avLst>
          </a:prstGeom>
          <a:solidFill>
            <a:srgbClr val="FFFFCC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Would</a:t>
            </a:r>
            <a:r>
              <a:rPr lang="it-IT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you</a:t>
            </a:r>
            <a:r>
              <a:rPr lang="it-IT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like</a:t>
            </a:r>
            <a:r>
              <a:rPr lang="it-IT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FETTE BISCOTTATE with jam?</a:t>
            </a:r>
            <a:endParaRPr lang="it-IT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3042751" y="5373216"/>
            <a:ext cx="1926729" cy="936104"/>
          </a:xfrm>
          <a:prstGeom prst="wedgeRoundRectCallout">
            <a:avLst>
              <a:gd name="adj1" fmla="val -45631"/>
              <a:gd name="adj2" fmla="val 84996"/>
              <a:gd name="adj3" fmla="val 16667"/>
            </a:avLst>
          </a:prstGeom>
          <a:solidFill>
            <a:srgbClr val="FFFFCC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Would</a:t>
            </a:r>
            <a:r>
              <a:rPr lang="it-IT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you</a:t>
            </a:r>
            <a:r>
              <a:rPr lang="it-IT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like</a:t>
            </a:r>
            <a:r>
              <a:rPr lang="it-IT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some </a:t>
            </a:r>
            <a:r>
              <a:rPr lang="it-IT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milk</a:t>
            </a:r>
            <a:r>
              <a:rPr lang="it-IT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?</a:t>
            </a:r>
            <a:endParaRPr lang="it-IT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5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Progetto Erasmus\Italian Breakfast\FOTO\IMG-0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0488" y="553411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J:\Progetto Erasmus\Italian Breakfast\FOTO\IMG-07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7287" y="1059667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:\Progetto Erasmus\Italian Breakfast\FOTO\IMG-07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5"/>
          <a:stretch/>
        </p:blipFill>
        <p:spPr bwMode="auto">
          <a:xfrm rot="5400000">
            <a:off x="4119264" y="2368145"/>
            <a:ext cx="212940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:\Progetto Erasmus\Italian Breakfast\FOTO\IMG-07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16" y="759667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J:\Progetto Erasmus\Italian Breakfast\FOTO\IMG-07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10" y="253411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J:\Progetto Erasmus\Italian Breakfast\FOTO\IMG-07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10297"/>
            <a:ext cx="204810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J:\Progetto Erasmus\Italian Breakfast\FOTO\IMG-079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8596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J:\Progetto Erasmus\Italian Breakfast\FOTO\IMG-078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02" y="4483658"/>
            <a:ext cx="1872208" cy="21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J:\Progetto Erasmus\Italian Breakfast\FOTO\IMG-079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/>
          <a:stretch/>
        </p:blipFill>
        <p:spPr bwMode="auto">
          <a:xfrm>
            <a:off x="179512" y="3159667"/>
            <a:ext cx="25085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 rot="730439">
            <a:off x="93507" y="5417073"/>
            <a:ext cx="3246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wcard Gothic" panose="04020904020102020604" pitchFamily="82" charset="0"/>
              </a:rPr>
              <a:t>YUMMY!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9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54868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503548" y="246433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 only basic rule is that </a:t>
            </a:r>
            <a:endParaRPr lang="en-US" sz="4000" dirty="0" smtClean="0">
              <a:ln w="38100">
                <a:solidFill>
                  <a:srgbClr val="993300"/>
                </a:solidFill>
              </a:ln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dirty="0" smtClean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it </a:t>
            </a:r>
            <a:r>
              <a:rPr lang="en-US" sz="4000" dirty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ought to be </a:t>
            </a:r>
          </a:p>
          <a:p>
            <a:pPr algn="ctr"/>
            <a:r>
              <a:rPr lang="en-US" sz="4000" b="1" dirty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sweet</a:t>
            </a:r>
            <a:r>
              <a:rPr lang="en-US" sz="4000" dirty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000" dirty="0" smtClean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and </a:t>
            </a:r>
            <a:r>
              <a:rPr lang="it-IT" sz="4000" b="1" u="sng" dirty="0" err="1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carbohydrate</a:t>
            </a:r>
            <a:r>
              <a:rPr lang="en-US" sz="4000" b="1" u="sng" dirty="0" smtClean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-based.</a:t>
            </a:r>
            <a:endParaRPr lang="en-US" sz="4000" dirty="0">
              <a:ln w="38100">
                <a:solidFill>
                  <a:srgbClr val="993300"/>
                </a:solidFill>
              </a:ln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83568" y="196714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There are no particular recipes for breakfast in Italy.</a:t>
            </a:r>
          </a:p>
        </p:txBody>
      </p:sp>
      <p:pic>
        <p:nvPicPr>
          <p:cNvPr id="6146" name="Picture 2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32783" b="9284"/>
          <a:stretch/>
        </p:blipFill>
        <p:spPr bwMode="auto">
          <a:xfrm>
            <a:off x="2329347" y="4653137"/>
            <a:ext cx="4341289" cy="195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461" y="692696"/>
            <a:ext cx="8874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Most Italians do not like eating salty foods in the morning, particularly meat or fish.  </a:t>
            </a:r>
            <a:endParaRPr lang="en-US" sz="3200" dirty="0" smtClean="0">
              <a:ln w="38100">
                <a:solidFill>
                  <a:srgbClr val="993300"/>
                </a:solidFill>
              </a:ln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dirty="0" smtClean="0">
              <a:ln w="38100">
                <a:solidFill>
                  <a:srgbClr val="993300"/>
                </a:solidFill>
              </a:ln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71686" y="5193744"/>
            <a:ext cx="8145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No bacon or sausages for example, </a:t>
            </a:r>
            <a:endParaRPr lang="en-US" sz="3200" dirty="0" smtClean="0">
              <a:ln w="38100">
                <a:solidFill>
                  <a:srgbClr val="993300"/>
                </a:solidFill>
              </a:ln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200" dirty="0" smtClean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but </a:t>
            </a:r>
            <a:r>
              <a:rPr lang="en-US" sz="3200" dirty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even eggs are usually never seen. </a:t>
            </a:r>
          </a:p>
        </p:txBody>
      </p:sp>
      <p:pic>
        <p:nvPicPr>
          <p:cNvPr id="8194" name="Picture 2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6"/>
          <a:stretch/>
        </p:blipFill>
        <p:spPr bwMode="auto">
          <a:xfrm>
            <a:off x="2769528" y="2105501"/>
            <a:ext cx="3550314" cy="257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roce 6"/>
          <p:cNvSpPr/>
          <p:nvPr/>
        </p:nvSpPr>
        <p:spPr>
          <a:xfrm rot="18725685">
            <a:off x="2762685" y="1628617"/>
            <a:ext cx="3564000" cy="3528000"/>
          </a:xfrm>
          <a:prstGeom prst="plus">
            <a:avLst>
              <a:gd name="adj" fmla="val 4414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60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:blinds dir="vert"/>
      </p:transition>
    </mc:Choice>
    <mc:Fallback xmlns="">
      <p:transition spd="slow" advClick="0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5575" y="5516992"/>
            <a:ext cx="36227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 lot of people, particularly younger ones, like to have corn flakes or muesli with milk or yogurt</a:t>
            </a:r>
            <a:r>
              <a:rPr lang="en-US" sz="2000" dirty="0" smtClean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it-IT" sz="2000" dirty="0">
              <a:ln w="38100">
                <a:solidFill>
                  <a:srgbClr val="993300"/>
                </a:solidFill>
              </a:ln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3463" y="174572"/>
            <a:ext cx="84617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Italians don't like cooking so early in the day, so the only thing we prepare is usually coffee, </a:t>
            </a:r>
            <a:r>
              <a:rPr lang="en-US" sz="2200" dirty="0" smtClean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milk, tea or orange juice </a:t>
            </a:r>
            <a:r>
              <a:rPr lang="en-US" sz="2200" dirty="0">
                <a:ln w="38100">
                  <a:solidFill>
                    <a:srgbClr val="9933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and the rest comes from the fridge or the cupboard - or the bakery.</a:t>
            </a:r>
            <a:r>
              <a:rPr lang="en-US" sz="2200" dirty="0" smtClean="0"/>
              <a:t> </a:t>
            </a:r>
            <a:endParaRPr lang="it-IT" sz="2200" dirty="0"/>
          </a:p>
        </p:txBody>
      </p:sp>
      <p:pic>
        <p:nvPicPr>
          <p:cNvPr id="9218" name="Picture 2" descr="Risultati immagini per biscot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62" y="1660770"/>
            <a:ext cx="189096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isultati immagini per caf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4" y="1421546"/>
            <a:ext cx="1024062" cy="10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isultati immagini per latte colazi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57" y="1421546"/>
            <a:ext cx="938615" cy="127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isultati immagini per 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821049"/>
            <a:ext cx="142798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isultati immagini per spremuta aranc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6" y="3822287"/>
            <a:ext cx="1479281" cy="98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Risultati immagini per jogu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14" descr="Risultati immagini per jogu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232" name="Picture 16" descr="Risultati immagini per jogur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12837" r="22275" b="7636"/>
          <a:stretch/>
        </p:blipFill>
        <p:spPr bwMode="auto">
          <a:xfrm>
            <a:off x="4212819" y="5885707"/>
            <a:ext cx="975417" cy="7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Risultati immagini per ciambell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59" y="1667978"/>
            <a:ext cx="189000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Immagine correlat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16171" r="14058" b="9062"/>
          <a:stretch/>
        </p:blipFill>
        <p:spPr bwMode="auto">
          <a:xfrm>
            <a:off x="5200294" y="1660770"/>
            <a:ext cx="165782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Risultati immagini per fette biscottat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59" y="3198797"/>
            <a:ext cx="161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4" descr="Risultati immagini per marmellat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242" name="Picture 26" descr="Risultati immagini per marmellat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85" y="3239741"/>
            <a:ext cx="162279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Immagine correlata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4012"/>
          <a:stretch/>
        </p:blipFill>
        <p:spPr bwMode="auto">
          <a:xfrm>
            <a:off x="7894043" y="3198797"/>
            <a:ext cx="99118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Risultati immagini per nutell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124" y="3234797"/>
            <a:ext cx="74225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8" name="Picture 32" descr="Risultati immagini per corn flakes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r="14275"/>
          <a:stretch/>
        </p:blipFill>
        <p:spPr bwMode="auto">
          <a:xfrm>
            <a:off x="5662360" y="5106642"/>
            <a:ext cx="1107522" cy="15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34" descr="Risultati immagini per muesl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36" descr="Risultati immagini per muesl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254" name="Picture 38" descr="Immagine correlata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b="8915"/>
          <a:stretch/>
        </p:blipFill>
        <p:spPr bwMode="auto">
          <a:xfrm>
            <a:off x="7269467" y="5724351"/>
            <a:ext cx="901822" cy="9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2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288</Words>
  <Application>Microsoft Office PowerPoint</Application>
  <PresentationFormat>Presentazione su schermo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ERASMUS+ PROJECT KA229     2018-20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PROJECT KA229     2018-20</dc:title>
  <dc:creator>ANGELOZZI FAMILY</dc:creator>
  <cp:lastModifiedBy>ANGELOZZI FAMILY</cp:lastModifiedBy>
  <cp:revision>29</cp:revision>
  <dcterms:created xsi:type="dcterms:W3CDTF">2019-02-14T18:00:15Z</dcterms:created>
  <dcterms:modified xsi:type="dcterms:W3CDTF">2019-02-15T09:31:39Z</dcterms:modified>
</cp:coreProperties>
</file>