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61" r:id="rId5"/>
    <p:sldId id="262" r:id="rId6"/>
    <p:sldId id="258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  <a:srgbClr val="CCECFF"/>
    <a:srgbClr val="FFFF00"/>
    <a:srgbClr val="FFFF66"/>
    <a:srgbClr val="F7B3E8"/>
    <a:srgbClr val="FF9900"/>
    <a:srgbClr val="FCF8B2"/>
    <a:srgbClr val="C539B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7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5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4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90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12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4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0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1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2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93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20F1-2E14-41C2-8AC9-380B347D6101}" type="datetimeFigureOut">
              <a:rPr lang="it-IT" smtClean="0"/>
              <a:t>04/01/2019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CDB2-DF4C-4EA3-AB8F-4759CCAB16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7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10956" y="107553"/>
            <a:ext cx="5635062" cy="1227900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ERASMUS+ PROJECT</a:t>
            </a:r>
            <a:b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</a:br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KA229</a:t>
            </a:r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 </a:t>
            </a:r>
            <a:r>
              <a:rPr lang="it-IT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    2018-20</a:t>
            </a:r>
            <a:endParaRPr lang="it-IT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86878" y="1325154"/>
            <a:ext cx="748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 DARLING" panose="02000000000000000000" pitchFamily="2" charset="0"/>
              </a:rPr>
              <a:t>I AM MY LIFE HERO</a:t>
            </a:r>
            <a:endParaRPr lang="it-IT" sz="6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40389">
            <a:off x="1847491" y="2307826"/>
            <a:ext cx="185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 HERMANN" panose="02000000000000000000" pitchFamily="2" charset="0"/>
              </a:rPr>
              <a:t>SPAIN</a:t>
            </a:r>
            <a:endParaRPr lang="it-IT" sz="400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 HERMANN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1240739">
            <a:off x="8671808" y="2246273"/>
            <a:ext cx="18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Chiller" panose="04020404031007020602" pitchFamily="82" charset="0"/>
              </a:rPr>
              <a:t>POLAND</a:t>
            </a:r>
            <a:endParaRPr lang="it-IT" sz="4800" dirty="0">
              <a:ln w="38100">
                <a:solidFill>
                  <a:srgbClr val="FF0000"/>
                </a:solidFill>
              </a:ln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76573">
            <a:off x="6155704" y="2330099"/>
            <a:ext cx="2288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n w="19050">
                  <a:solidFill>
                    <a:schemeClr val="tx1"/>
                  </a:solidFill>
                </a:ln>
                <a:solidFill>
                  <a:srgbClr val="EC8514"/>
                </a:solidFill>
                <a:latin typeface="Algerian" panose="04020705040A02060702" pitchFamily="82" charset="0"/>
              </a:rPr>
              <a:t>CYPRUS</a:t>
            </a:r>
            <a:endParaRPr lang="it-IT" sz="4400" dirty="0">
              <a:ln w="19050">
                <a:solidFill>
                  <a:schemeClr val="tx1"/>
                </a:solidFill>
              </a:ln>
              <a:solidFill>
                <a:srgbClr val="EC8514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ttangolo 9"/>
          <p:cNvSpPr/>
          <p:nvPr/>
        </p:nvSpPr>
        <p:spPr>
          <a:xfrm rot="21216884">
            <a:off x="4307328" y="2356327"/>
            <a:ext cx="1505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47000">
                      <a:schemeClr val="bg1"/>
                    </a:gs>
                    <a:gs pos="83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AR CHRISTY" panose="02000000000000000000" pitchFamily="2" charset="0"/>
              </a:rPr>
              <a:t>ITALY</a:t>
            </a:r>
            <a:endParaRPr lang="it-IT" sz="4000" dirty="0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00B050"/>
                  </a:gs>
                  <a:gs pos="47000">
                    <a:schemeClr val="bg1"/>
                  </a:gs>
                  <a:gs pos="83000">
                    <a:srgbClr val="FF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AR CHRISTY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565165" y="8328050"/>
            <a:ext cx="743734" cy="35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5224" y="3700772"/>
            <a:ext cx="11746523" cy="20282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 w="76200"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  <a:latin typeface="AR DARLING" panose="02000000000000000000" pitchFamily="2" charset="0"/>
              </a:rPr>
              <a:t>NATIONAL HERO WEEK</a:t>
            </a:r>
            <a:endParaRPr lang="it-IT" sz="5400" b="1" cap="none" spc="0" dirty="0">
              <a:ln w="76200">
                <a:solidFill>
                  <a:srgbClr val="C00000"/>
                </a:solidFill>
              </a:ln>
              <a:solidFill>
                <a:schemeClr val="accent4"/>
              </a:solidFill>
              <a:effectLst/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1"/>
          <p:cNvCxnSpPr/>
          <p:nvPr/>
        </p:nvCxnSpPr>
        <p:spPr>
          <a:xfrm>
            <a:off x="231355" y="1130206"/>
            <a:ext cx="1057618" cy="24463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metto 3 2"/>
          <p:cNvSpPr/>
          <p:nvPr/>
        </p:nvSpPr>
        <p:spPr>
          <a:xfrm>
            <a:off x="3404381" y="124979"/>
            <a:ext cx="5655212" cy="1020804"/>
          </a:xfrm>
          <a:prstGeom prst="wedgeEllipseCallout">
            <a:avLst>
              <a:gd name="adj1" fmla="val 161"/>
              <a:gd name="adj2" fmla="val 150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68949" y="327848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CHRISTY" panose="02000000000000000000" pitchFamily="2" charset="0"/>
              </a:rPr>
              <a:t>OUR  REFLECTIONS</a:t>
            </a:r>
            <a:endParaRPr lang="it-IT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164">
            <a:off x="299602" y="1605914"/>
            <a:ext cx="1704315" cy="22724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6" y="2372335"/>
            <a:ext cx="1619999" cy="21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76" y="2372335"/>
            <a:ext cx="1620000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51" y="2207378"/>
            <a:ext cx="1620000" cy="21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88">
            <a:off x="10227890" y="3398335"/>
            <a:ext cx="1701000" cy="226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059">
            <a:off x="473858" y="4156424"/>
            <a:ext cx="1890000" cy="252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472">
            <a:off x="3924025" y="4128035"/>
            <a:ext cx="1782000" cy="2376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339">
            <a:off x="7304779" y="4210423"/>
            <a:ext cx="1809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43774" y="120032"/>
            <a:ext cx="6757577" cy="95410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FAVALE </a:t>
            </a:r>
            <a:r>
              <a:rPr lang="it-IT" sz="2800" b="1" spc="50" dirty="0" err="1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primary</a:t>
            </a:r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Students HEROES</a:t>
            </a:r>
            <a:endParaRPr lang="it-IT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99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" y="120032"/>
            <a:ext cx="2386326" cy="34617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73" y="120032"/>
            <a:ext cx="2408449" cy="32341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/>
          <a:stretch/>
        </p:blipFill>
        <p:spPr>
          <a:xfrm>
            <a:off x="7310546" y="1240718"/>
            <a:ext cx="2246656" cy="25322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11452" r="-584"/>
          <a:stretch/>
        </p:blipFill>
        <p:spPr>
          <a:xfrm>
            <a:off x="2701220" y="1251782"/>
            <a:ext cx="2410447" cy="26387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78" y="1240718"/>
            <a:ext cx="2012297" cy="24716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04">
            <a:off x="1263337" y="3425013"/>
            <a:ext cx="2495221" cy="32640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725">
            <a:off x="3936252" y="3472497"/>
            <a:ext cx="3325240" cy="24385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332">
            <a:off x="8351997" y="3263116"/>
            <a:ext cx="2733651" cy="312195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361502" y="5875267"/>
            <a:ext cx="35221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Giuseppe Garibaldi </a:t>
            </a:r>
          </a:p>
          <a:p>
            <a:pPr algn="ctr"/>
            <a:r>
              <a:rPr lang="it-IT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and </a:t>
            </a:r>
            <a:r>
              <a:rPr lang="it-IT" sz="32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his</a:t>
            </a:r>
            <a:r>
              <a:rPr lang="it-IT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 </a:t>
            </a:r>
            <a:r>
              <a:rPr lang="it-IT" sz="32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history</a:t>
            </a:r>
            <a:endParaRPr lang="it-IT" sz="32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9900"/>
              </a:solidFill>
              <a:effectLst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1250859" y="6352320"/>
            <a:ext cx="789133" cy="30290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 rot="1755300" flipV="1">
            <a:off x="119076" y="266588"/>
            <a:ext cx="708705" cy="266557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00681" y="0"/>
            <a:ext cx="5193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Great </a:t>
            </a:r>
            <a:r>
              <a:rPr lang="it-IT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women</a:t>
            </a:r>
            <a:r>
              <a:rPr lang="it-IT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 and men </a:t>
            </a:r>
            <a:endParaRPr lang="it-IT" sz="4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9900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" y="707886"/>
            <a:ext cx="3829608" cy="24033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51">
            <a:off x="240707" y="3086816"/>
            <a:ext cx="2081210" cy="3031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93" y="732525"/>
            <a:ext cx="2449375" cy="31366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93" y="3860810"/>
            <a:ext cx="2442894" cy="9688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47" y="732525"/>
            <a:ext cx="2226320" cy="292638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67" y="732525"/>
            <a:ext cx="2120046" cy="292124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7" y="4008001"/>
            <a:ext cx="2096625" cy="276681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0" y="4008002"/>
            <a:ext cx="2243763" cy="276681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33" y="5872467"/>
            <a:ext cx="2481455" cy="902348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11250859" y="6352320"/>
            <a:ext cx="789133" cy="30290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84173" y="110416"/>
            <a:ext cx="3267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Special </a:t>
            </a:r>
            <a:r>
              <a:rPr lang="it-IT" sz="4000" b="1" cap="none" spc="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people</a:t>
            </a:r>
            <a:endParaRPr lang="it-IT" sz="4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9900"/>
              </a:solidFill>
              <a:effectLst/>
            </a:endParaRPr>
          </a:p>
        </p:txBody>
      </p:sp>
      <p:sp>
        <p:nvSpPr>
          <p:cNvPr id="3" name="Freccia a destra 2"/>
          <p:cNvSpPr/>
          <p:nvPr/>
        </p:nvSpPr>
        <p:spPr>
          <a:xfrm rot="1755300" flipV="1">
            <a:off x="119076" y="266588"/>
            <a:ext cx="708705" cy="266557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724">
            <a:off x="282627" y="1092039"/>
            <a:ext cx="2807053" cy="38320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729">
            <a:off x="8807878" y="1964999"/>
            <a:ext cx="2980848" cy="43238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09" y="3124021"/>
            <a:ext cx="2836129" cy="36413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">
            <a:off x="5718138" y="1077457"/>
            <a:ext cx="2960344" cy="40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4767" y="274028"/>
            <a:ext cx="10433837" cy="52322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CIVITELLA DEL TRONTO </a:t>
            </a:r>
            <a:r>
              <a:rPr lang="it-IT" sz="2800" b="1" spc="50" dirty="0" err="1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primary</a:t>
            </a:r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Students HEROES</a:t>
            </a:r>
            <a:endParaRPr lang="it-IT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60722" y="1164661"/>
            <a:ext cx="470192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HRISTY" panose="02000000000000000000" pitchFamily="2" charset="0"/>
              </a:rPr>
              <a:t>FIREMEN </a:t>
            </a:r>
          </a:p>
          <a:p>
            <a:pPr algn="ctr"/>
            <a:r>
              <a:rPr lang="it-IT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HRISTY" panose="02000000000000000000" pitchFamily="2" charset="0"/>
              </a:rPr>
              <a:t>OUR MODERN HEROES</a:t>
            </a:r>
            <a:endParaRPr lang="it-IT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 CHRISTY" panose="02000000000000000000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5198" r="6912" b="3520"/>
          <a:stretch/>
        </p:blipFill>
        <p:spPr>
          <a:xfrm rot="21150321">
            <a:off x="247765" y="2427248"/>
            <a:ext cx="3820874" cy="40493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22" y="3036857"/>
            <a:ext cx="1662884" cy="1934597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34" y="2703544"/>
            <a:ext cx="1861412" cy="1953934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00" y="3036857"/>
            <a:ext cx="2136849" cy="1601938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03" y="2703544"/>
            <a:ext cx="1988381" cy="1601938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86" y="4762568"/>
            <a:ext cx="2165268" cy="1945911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73" y="4850402"/>
            <a:ext cx="2205218" cy="1764174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cxnSp>
        <p:nvCxnSpPr>
          <p:cNvPr id="13" name="Connettore 7 12"/>
          <p:cNvCxnSpPr/>
          <p:nvPr/>
        </p:nvCxnSpPr>
        <p:spPr>
          <a:xfrm>
            <a:off x="11104993" y="5798696"/>
            <a:ext cx="797197" cy="614597"/>
          </a:xfrm>
          <a:prstGeom prst="curvedConnector3">
            <a:avLst>
              <a:gd name="adj1" fmla="val 29316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6" y="297305"/>
            <a:ext cx="8034727" cy="6216065"/>
          </a:xfrm>
          <a:prstGeom prst="rect">
            <a:avLst/>
          </a:prstGeom>
        </p:spPr>
      </p:pic>
      <p:cxnSp>
        <p:nvCxnSpPr>
          <p:cNvPr id="2" name="Connettore 7 1"/>
          <p:cNvCxnSpPr/>
          <p:nvPr/>
        </p:nvCxnSpPr>
        <p:spPr>
          <a:xfrm>
            <a:off x="252115" y="297305"/>
            <a:ext cx="1486744" cy="886918"/>
          </a:xfrm>
          <a:prstGeom prst="curvedConnector3">
            <a:avLst>
              <a:gd name="adj1" fmla="val 50000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Corpo nazionale dei &lt;strong&gt;vigili&lt;/strong&gt; &lt;strong&gt;del fuoco&lt;/strong&gt;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57" y="5216576"/>
            <a:ext cx="1325728" cy="1325728"/>
          </a:xfrm>
          <a:prstGeom prst="rect">
            <a:avLst/>
          </a:prstGeom>
        </p:spPr>
      </p:pic>
      <p:pic>
        <p:nvPicPr>
          <p:cNvPr id="8" name="Immagine 7" descr="Firetruck Red Emergency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11796"/>
          <a:stretch/>
        </p:blipFill>
        <p:spPr>
          <a:xfrm>
            <a:off x="8484433" y="5041962"/>
            <a:ext cx="1484026" cy="1201585"/>
          </a:xfrm>
          <a:prstGeom prst="rect">
            <a:avLst/>
          </a:prstGeom>
        </p:spPr>
      </p:pic>
      <p:cxnSp>
        <p:nvCxnSpPr>
          <p:cNvPr id="12" name="Connettore 7 11"/>
          <p:cNvCxnSpPr/>
          <p:nvPr/>
        </p:nvCxnSpPr>
        <p:spPr>
          <a:xfrm>
            <a:off x="10628026" y="5879440"/>
            <a:ext cx="1117887" cy="591208"/>
          </a:xfrm>
          <a:prstGeom prst="curvedConnector3">
            <a:avLst>
              <a:gd name="adj1" fmla="val 50000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8838" y="0"/>
            <a:ext cx="960258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h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e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 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g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e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a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e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s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</a:t>
            </a:r>
            <a:r>
              <a:rPr lang="it-IT" sz="3600" b="1" spc="50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 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I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a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l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i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a</a:t>
            </a:r>
            <a:r>
              <a:rPr lang="it-IT" sz="3600" b="1" spc="50" dirty="0" err="1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n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 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h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e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o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 i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n</a:t>
            </a:r>
            <a:r>
              <a:rPr lang="it-IT" sz="3600" b="1" cap="none" spc="50" dirty="0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 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h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i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s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o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</a:t>
            </a:r>
            <a:r>
              <a:rPr lang="it-IT" sz="3600" b="1" cap="none" spc="50" dirty="0" err="1" smtClean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y</a:t>
            </a:r>
            <a:endParaRPr lang="it-IT" sz="3600" b="1" cap="none" spc="50" dirty="0">
              <a:ln w="2857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95034" y="587327"/>
            <a:ext cx="65501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CHRISTY" panose="02000000000000000000" pitchFamily="2" charset="0"/>
              </a:rPr>
              <a:t>GIUSEPPE GARIBALDI</a:t>
            </a:r>
            <a:endParaRPr lang="it-IT" sz="6000" b="1" cap="none" spc="0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35672" y="1602990"/>
            <a:ext cx="58689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CCEC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The HERO OF TWO WORLDS </a:t>
            </a:r>
            <a:endParaRPr lang="it-IT" sz="36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CCEC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" y="1539992"/>
            <a:ext cx="3050206" cy="22876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145">
            <a:off x="359100" y="4012848"/>
            <a:ext cx="3635658" cy="2014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683">
            <a:off x="3626651" y="2504934"/>
            <a:ext cx="2242932" cy="260148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19" y="4301600"/>
            <a:ext cx="2379273" cy="23662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27" y="2320907"/>
            <a:ext cx="2691766" cy="184516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472">
            <a:off x="8540771" y="2661758"/>
            <a:ext cx="3370005" cy="19768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93" y="4531115"/>
            <a:ext cx="2952935" cy="2136693"/>
          </a:xfrm>
          <a:prstGeom prst="rect">
            <a:avLst/>
          </a:prstGeom>
        </p:spPr>
      </p:pic>
      <p:cxnSp>
        <p:nvCxnSpPr>
          <p:cNvPr id="12" name="Connettore 7 11"/>
          <p:cNvCxnSpPr/>
          <p:nvPr/>
        </p:nvCxnSpPr>
        <p:spPr>
          <a:xfrm>
            <a:off x="11612097" y="6165638"/>
            <a:ext cx="503617" cy="329781"/>
          </a:xfrm>
          <a:prstGeom prst="curvedConnector3">
            <a:avLst>
              <a:gd name="adj1" fmla="val 20235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7 18"/>
          <p:cNvCxnSpPr/>
          <p:nvPr/>
        </p:nvCxnSpPr>
        <p:spPr>
          <a:xfrm>
            <a:off x="252115" y="297305"/>
            <a:ext cx="1486744" cy="886918"/>
          </a:xfrm>
          <a:prstGeom prst="curvedConnector3">
            <a:avLst>
              <a:gd name="adj1" fmla="val 50000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3497" r="3803"/>
          <a:stretch/>
        </p:blipFill>
        <p:spPr>
          <a:xfrm>
            <a:off x="882464" y="34809"/>
            <a:ext cx="4760006" cy="6823191"/>
          </a:xfrm>
          <a:prstGeom prst="rect">
            <a:avLst/>
          </a:prstGeom>
        </p:spPr>
      </p:pic>
      <p:cxnSp>
        <p:nvCxnSpPr>
          <p:cNvPr id="3" name="Connettore 7 2"/>
          <p:cNvCxnSpPr/>
          <p:nvPr/>
        </p:nvCxnSpPr>
        <p:spPr>
          <a:xfrm>
            <a:off x="252115" y="297305"/>
            <a:ext cx="617315" cy="507831"/>
          </a:xfrm>
          <a:prstGeom prst="curvedConnector3">
            <a:avLst>
              <a:gd name="adj1" fmla="val 50000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-334" r="948" b="8666"/>
          <a:stretch/>
        </p:blipFill>
        <p:spPr>
          <a:xfrm rot="317005">
            <a:off x="6130729" y="2698223"/>
            <a:ext cx="5148622" cy="29870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20756"/>
          <a:stretch/>
        </p:blipFill>
        <p:spPr>
          <a:xfrm rot="21219617">
            <a:off x="5625783" y="269166"/>
            <a:ext cx="5021705" cy="26461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463134" y="297305"/>
            <a:ext cx="1572395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Garibaldi’s</a:t>
            </a:r>
            <a:r>
              <a:rPr lang="it-IT" sz="2000" b="1" cap="none" spc="0" dirty="0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life </a:t>
            </a:r>
          </a:p>
          <a:p>
            <a:pPr algn="ctr"/>
            <a:r>
              <a:rPr lang="it-IT" sz="2000" b="1" cap="none" spc="0" dirty="0" err="1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it-IT" sz="2000" b="1" cap="none" spc="0" dirty="0">
              <a:ln w="317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8705040" y="1312968"/>
            <a:ext cx="2306115" cy="1999858"/>
          </a:xfrm>
          <a:prstGeom prst="straightConnector1">
            <a:avLst/>
          </a:prstGeom>
          <a:ln w="317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8556861" y="6000820"/>
            <a:ext cx="2071316" cy="70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it-IT" sz="2000" b="1" cap="none" spc="0" dirty="0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000" b="1" cap="none" spc="0" dirty="0" err="1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000" b="1" cap="none" spc="0" dirty="0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cap="none" spc="0" dirty="0" err="1" smtClean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it-IT" sz="2000" b="1" cap="none" spc="0" dirty="0">
              <a:ln w="317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6673341" y="4200106"/>
            <a:ext cx="1883520" cy="1800714"/>
          </a:xfrm>
          <a:prstGeom prst="straightConnector1">
            <a:avLst/>
          </a:prstGeom>
          <a:ln w="317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 flipV="1">
            <a:off x="9211269" y="5651961"/>
            <a:ext cx="1" cy="348860"/>
          </a:xfrm>
          <a:prstGeom prst="straightConnector1">
            <a:avLst/>
          </a:prstGeom>
          <a:ln w="317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10628177" y="3780488"/>
            <a:ext cx="232924" cy="2220332"/>
          </a:xfrm>
          <a:prstGeom prst="straightConnector1">
            <a:avLst/>
          </a:prstGeom>
          <a:ln w="317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r="1180" b="2461"/>
          <a:stretch/>
        </p:blipFill>
        <p:spPr>
          <a:xfrm rot="10800000">
            <a:off x="275864" y="1009313"/>
            <a:ext cx="8206955" cy="5724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679766" y="3022560"/>
            <a:ext cx="326370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gradFill>
              <a:gsLst>
                <a:gs pos="0">
                  <a:srgbClr val="00B0F0"/>
                </a:gs>
                <a:gs pos="6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DANTE ALIGHIERI: FROM MEDIEVAL POET TO «RISORGIMENTO» HERO</a:t>
            </a:r>
            <a:endParaRPr lang="it-IT" sz="28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48852" y="178796"/>
            <a:ext cx="8409881" cy="52322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TORRICELLA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Secondary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Students HERO </a:t>
            </a:r>
          </a:p>
        </p:txBody>
      </p:sp>
    </p:spTree>
    <p:extLst>
      <p:ext uri="{BB962C8B-B14F-4D97-AF65-F5344CB8AC3E}">
        <p14:creationId xmlns:p14="http://schemas.microsoft.com/office/powerpoint/2010/main" val="264290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5" b="22763"/>
          <a:stretch/>
        </p:blipFill>
        <p:spPr>
          <a:xfrm>
            <a:off x="5786845" y="1793366"/>
            <a:ext cx="5120641" cy="4829502"/>
          </a:xfrm>
          <a:prstGeom prst="rect">
            <a:avLst/>
          </a:prstGeom>
        </p:spPr>
      </p:pic>
      <p:sp>
        <p:nvSpPr>
          <p:cNvPr id="4" name="Fumetto 3 3"/>
          <p:cNvSpPr/>
          <p:nvPr/>
        </p:nvSpPr>
        <p:spPr>
          <a:xfrm>
            <a:off x="169817" y="1502229"/>
            <a:ext cx="5172891" cy="5212080"/>
          </a:xfrm>
          <a:prstGeom prst="wedgeEllipseCallout">
            <a:avLst>
              <a:gd name="adj1" fmla="val 69933"/>
              <a:gd name="adj2" fmla="val -36905"/>
            </a:avLst>
          </a:prstGeom>
          <a:solidFill>
            <a:srgbClr val="CCFF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When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2017 earthquake hit our area, it not only crushed our homes but our hopes too.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But this was only at first.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Later, we suddenly found ourselves more connected to each other.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It was us, the younger kids, who knew that the monster had betrayed his own maker: Nature. 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11043138" y="6158634"/>
            <a:ext cx="1022252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378634" y="319465"/>
            <a:ext cx="9664504" cy="5232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VALLE CASTELLANA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Secondary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Students HERO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67088" y="964082"/>
            <a:ext cx="512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C539BE"/>
                </a:solidFill>
                <a:latin typeface="AR CHRISTY" panose="02000000000000000000" pitchFamily="2" charset="0"/>
              </a:rPr>
              <a:t>THE UNICORN-SHEEP</a:t>
            </a:r>
            <a:endParaRPr lang="it-IT" sz="40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508069"/>
            <a:ext cx="4219302" cy="4219302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4323805" y="172833"/>
            <a:ext cx="7694024" cy="5918478"/>
          </a:xfrm>
          <a:prstGeom prst="wedgeEllipseCallout">
            <a:avLst>
              <a:gd name="adj1" fmla="val -54935"/>
              <a:gd name="adj2" fmla="val 18080"/>
            </a:avLst>
          </a:prstGeom>
          <a:solidFill>
            <a:srgbClr val="CCFF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Then we found shelter at school, we found courage being together in our classroom. Your dreams become everybody dreams if you stay together.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Right now the monster is watching us. He can see us, we can’t see him.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His strength is our fear of him striking back again. 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Yet we have figured out a spell which is working well: we are ignoring him, right now we are living unafraid, we are learning how to be stronger, how to fight him back and overcome him.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995930">
            <a:off x="680775" y="644100"/>
            <a:ext cx="2301575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11043138" y="6158634"/>
            <a:ext cx="1022252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4" y="2455815"/>
            <a:ext cx="4127865" cy="4127865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300444" y="399515"/>
            <a:ext cx="6714311" cy="5726965"/>
          </a:xfrm>
          <a:prstGeom prst="wedgeEllipseCallout">
            <a:avLst>
              <a:gd name="adj1" fmla="val 62465"/>
              <a:gd name="adj2" fmla="val -137"/>
            </a:avLst>
          </a:prstGeom>
          <a:solidFill>
            <a:srgbClr val="CCFF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When we are at school, we read and we make and it’s here that we have conceived a mythical beast who is  going to fight the monster for us, if he ever comes back.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We have called this beast: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  <a:p>
            <a:pPr algn="ctr"/>
            <a:r>
              <a:rPr lang="en-GB" sz="2400" b="1" dirty="0" smtClean="0">
                <a:solidFill>
                  <a:srgbClr val="C539BE"/>
                </a:solidFill>
                <a:latin typeface="AR CENA" panose="02000000000000000000" pitchFamily="2" charset="0"/>
              </a:rPr>
              <a:t>THE UNICORN-SHEEP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. 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Half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unicorn, half sheep, he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is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mild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looking but unbeatable. The unicorn-sheep doesn’t give up, he watches over us, he whispers us fairy tales about faraway places and he gives us courage.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11043138" y="6158634"/>
            <a:ext cx="1022252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995930">
            <a:off x="318797" y="433085"/>
            <a:ext cx="2301575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5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130630" y="3494169"/>
            <a:ext cx="4767941" cy="3191616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>
            <a:off x="875209" y="167266"/>
            <a:ext cx="5115925" cy="2800885"/>
          </a:xfrm>
          <a:prstGeom prst="wedgeEllipseCallout">
            <a:avLst>
              <a:gd name="adj1" fmla="val -22834"/>
              <a:gd name="adj2" fmla="val 85211"/>
            </a:avLst>
          </a:prstGeom>
          <a:solidFill>
            <a:srgbClr val="CCFF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</a:rPr>
              <a:t>He is our soft hero. By now he represents our future the way we want to imagine it: resilient and welcoming.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r="17405"/>
          <a:stretch/>
        </p:blipFill>
        <p:spPr>
          <a:xfrm>
            <a:off x="7568419" y="687582"/>
            <a:ext cx="3530991" cy="5146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4" name="Rettangolo arrotondato 13"/>
          <p:cNvSpPr/>
          <p:nvPr/>
        </p:nvSpPr>
        <p:spPr>
          <a:xfrm>
            <a:off x="6704365" y="291953"/>
            <a:ext cx="5225038" cy="6404431"/>
          </a:xfrm>
          <a:prstGeom prst="roundRect">
            <a:avLst/>
          </a:prstGeom>
          <a:noFill/>
          <a:ln w="73025">
            <a:gradFill>
              <a:gsLst>
                <a:gs pos="0">
                  <a:srgbClr val="CCFFFF"/>
                </a:gs>
                <a:gs pos="100000">
                  <a:schemeClr val="bg1">
                    <a:lumMod val="5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424490" y="5834215"/>
            <a:ext cx="4124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539BE"/>
                </a:solidFill>
                <a:latin typeface="AR CENA" panose="02000000000000000000" pitchFamily="2" charset="0"/>
              </a:rPr>
              <a:t>THE UNICORN-SHEEP</a:t>
            </a:r>
            <a:endParaRPr lang="it-IT" sz="4000" dirty="0"/>
          </a:p>
        </p:txBody>
      </p:sp>
      <p:sp>
        <p:nvSpPr>
          <p:cNvPr id="16" name="Freccia a destra 15"/>
          <p:cNvSpPr/>
          <p:nvPr/>
        </p:nvSpPr>
        <p:spPr>
          <a:xfrm rot="995930">
            <a:off x="353808" y="279158"/>
            <a:ext cx="851086" cy="464234"/>
          </a:xfrm>
          <a:prstGeom prst="rightArrow">
            <a:avLst/>
          </a:prstGeom>
          <a:solidFill>
            <a:srgbClr val="C539BE"/>
          </a:solidFill>
          <a:ln>
            <a:solidFill>
              <a:srgbClr val="C53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9505"/>
            <a:ext cx="3974662" cy="28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146"/>
            <a:ext cx="4405025" cy="30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70" y="3989505"/>
            <a:ext cx="3908360" cy="288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66" y="894784"/>
            <a:ext cx="4287864" cy="30603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09" y="3989505"/>
            <a:ext cx="3903713" cy="288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02512" y="193896"/>
            <a:ext cx="8393804" cy="52322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TORRICELLA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primary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Students 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HEROES</a:t>
            </a:r>
            <a:endParaRPr lang="it-IT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86760" y="1340837"/>
            <a:ext cx="2507810" cy="175432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CHRISTY" panose="02000000000000000000" pitchFamily="2" charset="0"/>
              </a:rPr>
              <a:t>SPECIAL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CHRISTY" panose="02000000000000000000" pitchFamily="2" charset="0"/>
              </a:rPr>
              <a:t>PEOPLE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3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15730" y="1402874"/>
            <a:ext cx="2726652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YESTERDAY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6F73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AND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TODAY’S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it-IT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rte" panose="03060902040502070203" pitchFamily="66" charset="0"/>
              </a:rPr>
              <a:t>HEROES</a:t>
            </a:r>
            <a:endParaRPr lang="it-IT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" y="1271366"/>
            <a:ext cx="3143480" cy="23576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" y="3777430"/>
            <a:ext cx="2160000" cy="28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00">
            <a:off x="2012277" y="4316771"/>
            <a:ext cx="1685291" cy="22470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90" y="1271366"/>
            <a:ext cx="3466641" cy="25999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736">
            <a:off x="9825722" y="3602322"/>
            <a:ext cx="2098340" cy="27977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/>
          <a:stretch/>
        </p:blipFill>
        <p:spPr>
          <a:xfrm>
            <a:off x="3827180" y="3932503"/>
            <a:ext cx="3174827" cy="15077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26" y="5238000"/>
            <a:ext cx="3252704" cy="1620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97612" y="320950"/>
            <a:ext cx="8539089" cy="52322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VILLA LEMPA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primary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</a:t>
            </a:r>
            <a:r>
              <a:rPr lang="it-IT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school</a:t>
            </a:r>
            <a:r>
              <a:rPr lang="it-IT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 Students HEROES</a:t>
            </a:r>
            <a:endParaRPr lang="it-IT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9904164" y="6682706"/>
            <a:ext cx="2121731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59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1"/>
          <p:cNvCxnSpPr/>
          <p:nvPr/>
        </p:nvCxnSpPr>
        <p:spPr>
          <a:xfrm>
            <a:off x="231355" y="1130206"/>
            <a:ext cx="958467" cy="56780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9904164" y="6682706"/>
            <a:ext cx="2121731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42" y="2974554"/>
            <a:ext cx="2409854" cy="33711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2" y="2420219"/>
            <a:ext cx="2850971" cy="35189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14" y="2974554"/>
            <a:ext cx="2655581" cy="316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" y="2420219"/>
            <a:ext cx="3773295" cy="3240000"/>
          </a:xfrm>
          <a:prstGeom prst="rect">
            <a:avLst/>
          </a:prstGeom>
        </p:spPr>
      </p:pic>
      <p:sp>
        <p:nvSpPr>
          <p:cNvPr id="12" name="Fumetto 3 11"/>
          <p:cNvSpPr/>
          <p:nvPr/>
        </p:nvSpPr>
        <p:spPr>
          <a:xfrm>
            <a:off x="3502855" y="245451"/>
            <a:ext cx="5556739" cy="1161318"/>
          </a:xfrm>
          <a:prstGeom prst="wedgeEllipseCallout">
            <a:avLst>
              <a:gd name="adj1" fmla="val -57418"/>
              <a:gd name="adj2" fmla="val 1185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96921" y="502944"/>
            <a:ext cx="3568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CHRISTY" panose="02000000000000000000" pitchFamily="2" charset="0"/>
              </a:rPr>
              <a:t>OUR  RESEARCHES</a:t>
            </a:r>
            <a:endParaRPr lang="it-IT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372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9" baseType="lpstr">
      <vt:lpstr>Algerian</vt:lpstr>
      <vt:lpstr>AR CENA</vt:lpstr>
      <vt:lpstr>AR CHRISTY</vt:lpstr>
      <vt:lpstr>AR DARLING</vt:lpstr>
      <vt:lpstr>AR HERMANN</vt:lpstr>
      <vt:lpstr>AR JULIAN</vt:lpstr>
      <vt:lpstr>Arial</vt:lpstr>
      <vt:lpstr>Calibri</vt:lpstr>
      <vt:lpstr>Calibri Light</vt:lpstr>
      <vt:lpstr>Chiller</vt:lpstr>
      <vt:lpstr>Forte</vt:lpstr>
      <vt:lpstr>Tema di Office</vt:lpstr>
      <vt:lpstr>ERASMUS+ PROJECT KA229     2018-20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Angelozzi</dc:creator>
  <cp:lastModifiedBy>Giuseppe Angelozzi</cp:lastModifiedBy>
  <cp:revision>37</cp:revision>
  <dcterms:created xsi:type="dcterms:W3CDTF">2018-12-17T21:43:34Z</dcterms:created>
  <dcterms:modified xsi:type="dcterms:W3CDTF">2019-01-04T21:41:13Z</dcterms:modified>
</cp:coreProperties>
</file>