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3" r:id="rId17"/>
    <p:sldId id="274" r:id="rId18"/>
    <p:sldId id="275" r:id="rId19"/>
    <p:sldId id="276" r:id="rId20"/>
    <p:sldId id="277" r:id="rId21"/>
    <p:sldId id="279" r:id="rId22"/>
    <p:sldId id="281" r:id="rId23"/>
    <p:sldId id="283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5FCBD4-EDDB-45DC-9160-096D6F514CB6}" type="doc">
      <dgm:prSet loTypeId="urn:microsoft.com/office/officeart/2005/8/layout/vList2" loCatId="list" qsTypeId="urn:microsoft.com/office/officeart/2005/8/quickstyle/3d2#1" qsCatId="3D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16D762A3-E74D-4BC3-8227-2C52B19489EE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b="1" smtClean="0"/>
            <a:t>Our  sports  heroes</a:t>
          </a:r>
        </a:p>
      </dgm:t>
    </dgm:pt>
    <dgm:pt modelId="{08DAA9BB-D3CC-4C9F-BBF9-9F00EA772C48}" type="parTrans" cxnId="{3F0FA577-D4C5-47C6-B9BE-D5C76C6229FE}">
      <dgm:prSet/>
      <dgm:spPr/>
      <dgm:t>
        <a:bodyPr/>
        <a:lstStyle/>
        <a:p>
          <a:endParaRPr lang="it-IT"/>
        </a:p>
      </dgm:t>
    </dgm:pt>
    <dgm:pt modelId="{2D202D17-172B-4D43-8D85-C5514129CEED}" type="sibTrans" cxnId="{3F0FA577-D4C5-47C6-B9BE-D5C76C6229FE}">
      <dgm:prSet/>
      <dgm:spPr/>
      <dgm:t>
        <a:bodyPr/>
        <a:lstStyle/>
        <a:p>
          <a:endParaRPr lang="it-IT"/>
        </a:p>
      </dgm:t>
    </dgm:pt>
    <dgm:pt modelId="{39B23174-FE70-4DF2-A655-2FF18CC75F5A}" type="pres">
      <dgm:prSet presAssocID="{2C5FCBD4-EDDB-45DC-9160-096D6F514C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57CCEB9-D639-4EB4-8709-2B80A7A95E55}" type="pres">
      <dgm:prSet presAssocID="{16D762A3-E74D-4BC3-8227-2C52B19489EE}" presName="parentText" presStyleLbl="node1" presStyleIdx="0" presStyleCnt="1" custScaleY="17265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ABE462C-5F9C-45A3-8C10-FF30EE1FCEBD}" type="presOf" srcId="{16D762A3-E74D-4BC3-8227-2C52B19489EE}" destId="{357CCEB9-D639-4EB4-8709-2B80A7A95E55}" srcOrd="0" destOrd="0" presId="urn:microsoft.com/office/officeart/2005/8/layout/vList2"/>
    <dgm:cxn modelId="{3F0FA577-D4C5-47C6-B9BE-D5C76C6229FE}" srcId="{2C5FCBD4-EDDB-45DC-9160-096D6F514CB6}" destId="{16D762A3-E74D-4BC3-8227-2C52B19489EE}" srcOrd="0" destOrd="0" parTransId="{08DAA9BB-D3CC-4C9F-BBF9-9F00EA772C48}" sibTransId="{2D202D17-172B-4D43-8D85-C5514129CEED}"/>
    <dgm:cxn modelId="{6D31B735-E943-4333-85D6-3EABE0A25EEA}" type="presOf" srcId="{2C5FCBD4-EDDB-45DC-9160-096D6F514CB6}" destId="{39B23174-FE70-4DF2-A655-2FF18CC75F5A}" srcOrd="0" destOrd="0" presId="urn:microsoft.com/office/officeart/2005/8/layout/vList2"/>
    <dgm:cxn modelId="{1C38E54C-F738-4052-A8B9-FA99F2B9B7B1}" type="presParOf" srcId="{39B23174-FE70-4DF2-A655-2FF18CC75F5A}" destId="{357CCEB9-D639-4EB4-8709-2B80A7A95E5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0BCE58-20B3-4276-A487-700CBF6CFE6B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AF27FE6-470D-406A-80FE-3656A1DA5EE6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sz="4400" b="1" smtClean="0">
              <a:latin typeface="Andalus" pitchFamily="18" charset="-78"/>
              <a:cs typeface="Andalus" pitchFamily="18" charset="-78"/>
            </a:rPr>
            <a:t>Favale 5th graders</a:t>
          </a:r>
        </a:p>
        <a:p>
          <a:pPr rtl="0"/>
          <a:r>
            <a:rPr lang="it-IT" sz="4400" b="1" smtClean="0">
              <a:latin typeface="Andalus" pitchFamily="18" charset="-78"/>
              <a:cs typeface="Andalus" pitchFamily="18" charset="-78"/>
            </a:rPr>
            <a:t>sportsmen  interviews</a:t>
          </a:r>
          <a:r>
            <a:rPr lang="it-IT" sz="6000" b="1" smtClean="0">
              <a:latin typeface="Andalus" pitchFamily="18" charset="-78"/>
              <a:cs typeface="Andalus" pitchFamily="18" charset="-78"/>
            </a:rPr>
            <a:t/>
          </a:r>
          <a:br>
            <a:rPr lang="it-IT" sz="6000" b="1" smtClean="0">
              <a:latin typeface="Andalus" pitchFamily="18" charset="-78"/>
              <a:cs typeface="Andalus" pitchFamily="18" charset="-78"/>
            </a:rPr>
          </a:br>
          <a:endParaRPr lang="it-IT" sz="6000" b="0">
            <a:latin typeface="Andalus" pitchFamily="18" charset="-78"/>
            <a:cs typeface="Andalus" pitchFamily="18" charset="-78"/>
          </a:endParaRPr>
        </a:p>
      </dgm:t>
    </dgm:pt>
    <dgm:pt modelId="{92EF89B8-A009-4ED3-87C7-3193B39D19F4}" type="parTrans" cxnId="{A3B9D2B1-F0AB-455E-BA81-C2DBF1BF9805}">
      <dgm:prSet/>
      <dgm:spPr/>
      <dgm:t>
        <a:bodyPr/>
        <a:lstStyle/>
        <a:p>
          <a:endParaRPr lang="it-IT"/>
        </a:p>
      </dgm:t>
    </dgm:pt>
    <dgm:pt modelId="{2BE85AF2-BFE2-4894-99E4-24DF00F65F9F}" type="sibTrans" cxnId="{A3B9D2B1-F0AB-455E-BA81-C2DBF1BF9805}">
      <dgm:prSet/>
      <dgm:spPr/>
      <dgm:t>
        <a:bodyPr/>
        <a:lstStyle/>
        <a:p>
          <a:endParaRPr lang="it-IT"/>
        </a:p>
      </dgm:t>
    </dgm:pt>
    <dgm:pt modelId="{1EBD3BCE-B174-47B1-8B63-1CC9317BDE4B}" type="pres">
      <dgm:prSet presAssocID="{C70BCE58-20B3-4276-A487-700CBF6CFE6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468EAC1-3B4A-4C9A-949A-5169436FCE87}" type="pres">
      <dgm:prSet presAssocID="{7AF27FE6-470D-406A-80FE-3656A1DA5EE6}" presName="circle1" presStyleLbl="node1" presStyleIdx="0" presStyleCnt="1"/>
      <dgm:spPr/>
    </dgm:pt>
    <dgm:pt modelId="{0E11CC02-7419-475F-B356-0E064CDC8994}" type="pres">
      <dgm:prSet presAssocID="{7AF27FE6-470D-406A-80FE-3656A1DA5EE6}" presName="space" presStyleCnt="0"/>
      <dgm:spPr/>
    </dgm:pt>
    <dgm:pt modelId="{D709209E-0C7B-4861-AE3F-5B4DC44EE3ED}" type="pres">
      <dgm:prSet presAssocID="{7AF27FE6-470D-406A-80FE-3656A1DA5EE6}" presName="rect1" presStyleLbl="alignAcc1" presStyleIdx="0" presStyleCnt="1" custScaleX="118812" custLinFactNeighborX="-154" custLinFactNeighborY="-2110"/>
      <dgm:spPr/>
      <dgm:t>
        <a:bodyPr/>
        <a:lstStyle/>
        <a:p>
          <a:endParaRPr lang="it-IT"/>
        </a:p>
      </dgm:t>
    </dgm:pt>
    <dgm:pt modelId="{77581481-D47E-4AFB-A996-8B62485EB1EF}" type="pres">
      <dgm:prSet presAssocID="{7AF27FE6-470D-406A-80FE-3656A1DA5EE6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3B9D2B1-F0AB-455E-BA81-C2DBF1BF9805}" srcId="{C70BCE58-20B3-4276-A487-700CBF6CFE6B}" destId="{7AF27FE6-470D-406A-80FE-3656A1DA5EE6}" srcOrd="0" destOrd="0" parTransId="{92EF89B8-A009-4ED3-87C7-3193B39D19F4}" sibTransId="{2BE85AF2-BFE2-4894-99E4-24DF00F65F9F}"/>
    <dgm:cxn modelId="{5E8B2189-86C3-4302-BD5D-220C77C8C078}" type="presOf" srcId="{7AF27FE6-470D-406A-80FE-3656A1DA5EE6}" destId="{77581481-D47E-4AFB-A996-8B62485EB1EF}" srcOrd="1" destOrd="0" presId="urn:microsoft.com/office/officeart/2005/8/layout/target3"/>
    <dgm:cxn modelId="{F31F55F8-9D00-49A1-9750-1F77411EFC37}" type="presOf" srcId="{7AF27FE6-470D-406A-80FE-3656A1DA5EE6}" destId="{D709209E-0C7B-4861-AE3F-5B4DC44EE3ED}" srcOrd="0" destOrd="0" presId="urn:microsoft.com/office/officeart/2005/8/layout/target3"/>
    <dgm:cxn modelId="{11C09A65-8373-4DB2-9B15-A584B022310A}" type="presOf" srcId="{C70BCE58-20B3-4276-A487-700CBF6CFE6B}" destId="{1EBD3BCE-B174-47B1-8B63-1CC9317BDE4B}" srcOrd="0" destOrd="0" presId="urn:microsoft.com/office/officeart/2005/8/layout/target3"/>
    <dgm:cxn modelId="{8AAD9DDE-2D54-494C-ACDF-C55DC03FE1B8}" type="presParOf" srcId="{1EBD3BCE-B174-47B1-8B63-1CC9317BDE4B}" destId="{3468EAC1-3B4A-4C9A-949A-5169436FCE87}" srcOrd="0" destOrd="0" presId="urn:microsoft.com/office/officeart/2005/8/layout/target3"/>
    <dgm:cxn modelId="{1383B2B7-7ABC-4024-A8C1-108AE3A309F5}" type="presParOf" srcId="{1EBD3BCE-B174-47B1-8B63-1CC9317BDE4B}" destId="{0E11CC02-7419-475F-B356-0E064CDC8994}" srcOrd="1" destOrd="0" presId="urn:microsoft.com/office/officeart/2005/8/layout/target3"/>
    <dgm:cxn modelId="{7DD8BE45-EAA0-4EAA-8CDC-E0CEECD863CE}" type="presParOf" srcId="{1EBD3BCE-B174-47B1-8B63-1CC9317BDE4B}" destId="{D709209E-0C7B-4861-AE3F-5B4DC44EE3ED}" srcOrd="2" destOrd="0" presId="urn:microsoft.com/office/officeart/2005/8/layout/target3"/>
    <dgm:cxn modelId="{B511456B-6A8D-4A66-8BB3-BE98225C2B6B}" type="presParOf" srcId="{1EBD3BCE-B174-47B1-8B63-1CC9317BDE4B}" destId="{77581481-D47E-4AFB-A996-8B62485EB1E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D5E18-7341-44CE-8C36-78F74107C16D}" type="doc">
      <dgm:prSet loTypeId="urn:microsoft.com/office/officeart/2005/8/layout/target3" loCatId="relationship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6397ADC8-7606-4A0E-BD2C-C9D3D25B1327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it-IT" sz="4000" b="1" baseline="0" dirty="0" smtClean="0"/>
            <a:t>Lisa Fiora’</a:t>
          </a:r>
          <a:r>
            <a:rPr lang="it-IT" sz="2100" b="1" baseline="0" dirty="0" smtClean="0"/>
            <a:t> ha intervistato il suo istruttore di karate Emidio Marsilii</a:t>
          </a:r>
          <a:br>
            <a:rPr lang="it-IT" sz="2100" b="1" baseline="0" dirty="0" smtClean="0"/>
          </a:br>
          <a:r>
            <a:rPr lang="it-IT" sz="2800" b="1" baseline="0" dirty="0" smtClean="0"/>
            <a:t>Lisa Fiora' </a:t>
          </a:r>
          <a:r>
            <a:rPr lang="it-IT" sz="2100" b="1" baseline="0" smtClean="0"/>
            <a:t>interviewed</a:t>
          </a:r>
          <a:r>
            <a:rPr lang="it-IT" sz="2100" b="1" baseline="0" dirty="0" smtClean="0"/>
            <a:t> </a:t>
          </a:r>
          <a:r>
            <a:rPr lang="it-IT" sz="2100" b="1" baseline="0" dirty="0" err="1" smtClean="0"/>
            <a:t>her</a:t>
          </a:r>
          <a:r>
            <a:rPr lang="it-IT" sz="2100" b="1" baseline="0" dirty="0" smtClean="0"/>
            <a:t> karate </a:t>
          </a:r>
          <a:r>
            <a:rPr lang="it-IT" sz="2100" b="1" baseline="0" dirty="0" err="1" smtClean="0"/>
            <a:t>instructor</a:t>
          </a:r>
          <a:r>
            <a:rPr lang="it-IT" sz="2100" b="1" baseline="0" dirty="0" smtClean="0"/>
            <a:t> Emidio Marsilii</a:t>
          </a:r>
          <a:endParaRPr lang="it-IT" sz="2100" dirty="0"/>
        </a:p>
      </dgm:t>
    </dgm:pt>
    <dgm:pt modelId="{5DFEA9F9-FD28-4C4D-8596-703A1068DEBE}" type="parTrans" cxnId="{B049EEF7-37D5-426A-94AD-1700CB63ED6E}">
      <dgm:prSet/>
      <dgm:spPr/>
      <dgm:t>
        <a:bodyPr/>
        <a:lstStyle/>
        <a:p>
          <a:endParaRPr lang="it-IT"/>
        </a:p>
      </dgm:t>
    </dgm:pt>
    <dgm:pt modelId="{8EC3CC9C-8841-4707-9227-47697880A453}" type="sibTrans" cxnId="{B049EEF7-37D5-426A-94AD-1700CB63ED6E}">
      <dgm:prSet/>
      <dgm:spPr/>
      <dgm:t>
        <a:bodyPr/>
        <a:lstStyle/>
        <a:p>
          <a:endParaRPr lang="it-IT"/>
        </a:p>
      </dgm:t>
    </dgm:pt>
    <dgm:pt modelId="{93D40914-822F-43D7-808C-1FBE61903A46}" type="pres">
      <dgm:prSet presAssocID="{EA7D5E18-7341-44CE-8C36-78F74107C16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0AE4E33-10D1-4D23-A21A-EDD71E1AEBA8}" type="pres">
      <dgm:prSet presAssocID="{6397ADC8-7606-4A0E-BD2C-C9D3D25B1327}" presName="circle1" presStyleLbl="node1" presStyleIdx="0" presStyleCnt="1"/>
      <dgm:spPr/>
    </dgm:pt>
    <dgm:pt modelId="{2C140ADA-B690-4610-840D-BA0A4A492AE4}" type="pres">
      <dgm:prSet presAssocID="{6397ADC8-7606-4A0E-BD2C-C9D3D25B1327}" presName="space" presStyleCnt="0"/>
      <dgm:spPr/>
    </dgm:pt>
    <dgm:pt modelId="{3F024D9C-08BC-44D6-B281-99600FA4E86A}" type="pres">
      <dgm:prSet presAssocID="{6397ADC8-7606-4A0E-BD2C-C9D3D25B1327}" presName="rect1" presStyleLbl="alignAcc1" presStyleIdx="0" presStyleCnt="1" custScaleX="104587"/>
      <dgm:spPr/>
      <dgm:t>
        <a:bodyPr/>
        <a:lstStyle/>
        <a:p>
          <a:endParaRPr lang="it-IT"/>
        </a:p>
      </dgm:t>
    </dgm:pt>
    <dgm:pt modelId="{9521E080-DDEE-411C-9326-1864EEEB51CD}" type="pres">
      <dgm:prSet presAssocID="{6397ADC8-7606-4A0E-BD2C-C9D3D25B132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0915C44-19B9-4A37-9906-F4DA16EFDB29}" type="presOf" srcId="{EA7D5E18-7341-44CE-8C36-78F74107C16D}" destId="{93D40914-822F-43D7-808C-1FBE61903A46}" srcOrd="0" destOrd="0" presId="urn:microsoft.com/office/officeart/2005/8/layout/target3"/>
    <dgm:cxn modelId="{B049EEF7-37D5-426A-94AD-1700CB63ED6E}" srcId="{EA7D5E18-7341-44CE-8C36-78F74107C16D}" destId="{6397ADC8-7606-4A0E-BD2C-C9D3D25B1327}" srcOrd="0" destOrd="0" parTransId="{5DFEA9F9-FD28-4C4D-8596-703A1068DEBE}" sibTransId="{8EC3CC9C-8841-4707-9227-47697880A453}"/>
    <dgm:cxn modelId="{FD54F74E-9A88-4C35-B8F9-4F20771DE402}" type="presOf" srcId="{6397ADC8-7606-4A0E-BD2C-C9D3D25B1327}" destId="{9521E080-DDEE-411C-9326-1864EEEB51CD}" srcOrd="1" destOrd="0" presId="urn:microsoft.com/office/officeart/2005/8/layout/target3"/>
    <dgm:cxn modelId="{74F18164-14AD-4E0C-8A29-0168253B24B4}" type="presOf" srcId="{6397ADC8-7606-4A0E-BD2C-C9D3D25B1327}" destId="{3F024D9C-08BC-44D6-B281-99600FA4E86A}" srcOrd="0" destOrd="0" presId="urn:microsoft.com/office/officeart/2005/8/layout/target3"/>
    <dgm:cxn modelId="{F041902E-9965-400E-B1DE-CF7C6B551DD4}" type="presParOf" srcId="{93D40914-822F-43D7-808C-1FBE61903A46}" destId="{A0AE4E33-10D1-4D23-A21A-EDD71E1AEBA8}" srcOrd="0" destOrd="0" presId="urn:microsoft.com/office/officeart/2005/8/layout/target3"/>
    <dgm:cxn modelId="{49194B19-4681-4D54-A258-A426827ED802}" type="presParOf" srcId="{93D40914-822F-43D7-808C-1FBE61903A46}" destId="{2C140ADA-B690-4610-840D-BA0A4A492AE4}" srcOrd="1" destOrd="0" presId="urn:microsoft.com/office/officeart/2005/8/layout/target3"/>
    <dgm:cxn modelId="{4BB73BBD-1736-4E22-BA21-BEC1041A0E86}" type="presParOf" srcId="{93D40914-822F-43D7-808C-1FBE61903A46}" destId="{3F024D9C-08BC-44D6-B281-99600FA4E86A}" srcOrd="2" destOrd="0" presId="urn:microsoft.com/office/officeart/2005/8/layout/target3"/>
    <dgm:cxn modelId="{45F56B9C-CACE-422C-A6B9-3C2B93EC64A4}" type="presParOf" srcId="{93D40914-822F-43D7-808C-1FBE61903A46}" destId="{9521E080-DDEE-411C-9326-1864EEEB51C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CCEB9-D639-4EB4-8709-2B80A7A95E55}">
      <dsp:nvSpPr>
        <dsp:cNvPr id="0" name=""/>
        <dsp:cNvSpPr/>
      </dsp:nvSpPr>
      <dsp:spPr>
        <a:xfrm>
          <a:off x="0" y="360038"/>
          <a:ext cx="8208912" cy="2691734"/>
        </a:xfrm>
        <a:prstGeom prst="roundRect">
          <a:avLst/>
        </a:prstGeom>
        <a:gradFill rotWithShape="1">
          <a:gsLst>
            <a:gs pos="0">
              <a:schemeClr val="accent3">
                <a:tint val="92000"/>
                <a:satMod val="170000"/>
              </a:schemeClr>
            </a:gs>
            <a:gs pos="15000">
              <a:schemeClr val="accent3">
                <a:tint val="92000"/>
                <a:shade val="99000"/>
                <a:satMod val="170000"/>
              </a:schemeClr>
            </a:gs>
            <a:gs pos="62000">
              <a:schemeClr val="accent3">
                <a:tint val="96000"/>
                <a:shade val="80000"/>
                <a:satMod val="170000"/>
              </a:schemeClr>
            </a:gs>
            <a:gs pos="97000">
              <a:schemeClr val="accent3">
                <a:tint val="98000"/>
                <a:shade val="63000"/>
                <a:satMod val="170000"/>
              </a:schemeClr>
            </a:gs>
            <a:gs pos="100000">
              <a:schemeClr val="accent3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contourW="12700">
          <a:bevelT w="0" h="0"/>
          <a:contourClr>
            <a:schemeClr val="accent3">
              <a:shade val="80000"/>
            </a:schemeClr>
          </a:contourClr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500" b="1" kern="1200" smtClean="0"/>
            <a:t>Our  sports  heroes</a:t>
          </a:r>
        </a:p>
      </dsp:txBody>
      <dsp:txXfrm>
        <a:off x="131400" y="491438"/>
        <a:ext cx="7946112" cy="2428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68EAC1-3B4A-4C9A-949A-5169436FCE87}">
      <dsp:nvSpPr>
        <dsp:cNvPr id="0" name=""/>
        <dsp:cNvSpPr/>
      </dsp:nvSpPr>
      <dsp:spPr>
        <a:xfrm>
          <a:off x="-305435" y="0"/>
          <a:ext cx="3737570" cy="373757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9209E-0C7B-4861-AE3F-5B4DC44EE3ED}">
      <dsp:nvSpPr>
        <dsp:cNvPr id="0" name=""/>
        <dsp:cNvSpPr/>
      </dsp:nvSpPr>
      <dsp:spPr>
        <a:xfrm>
          <a:off x="942476" y="0"/>
          <a:ext cx="7716229" cy="3737570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smtClean="0">
              <a:latin typeface="Andalus" pitchFamily="18" charset="-78"/>
              <a:cs typeface="Andalus" pitchFamily="18" charset="-78"/>
            </a:rPr>
            <a:t>Favale 5th graders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smtClean="0">
              <a:latin typeface="Andalus" pitchFamily="18" charset="-78"/>
              <a:cs typeface="Andalus" pitchFamily="18" charset="-78"/>
            </a:rPr>
            <a:t>sportsmen  interviews</a:t>
          </a:r>
          <a:r>
            <a:rPr lang="it-IT" sz="6000" b="1" kern="1200" smtClean="0">
              <a:latin typeface="Andalus" pitchFamily="18" charset="-78"/>
              <a:cs typeface="Andalus" pitchFamily="18" charset="-78"/>
            </a:rPr>
            <a:t/>
          </a:r>
          <a:br>
            <a:rPr lang="it-IT" sz="6000" b="1" kern="1200" smtClean="0">
              <a:latin typeface="Andalus" pitchFamily="18" charset="-78"/>
              <a:cs typeface="Andalus" pitchFamily="18" charset="-78"/>
            </a:rPr>
          </a:br>
          <a:endParaRPr lang="it-IT" sz="6000" b="0" kern="1200">
            <a:latin typeface="Andalus" pitchFamily="18" charset="-78"/>
            <a:cs typeface="Andalus" pitchFamily="18" charset="-78"/>
          </a:endParaRPr>
        </a:p>
      </dsp:txBody>
      <dsp:txXfrm>
        <a:off x="942476" y="0"/>
        <a:ext cx="7716229" cy="37375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E4E33-10D1-4D23-A21A-EDD71E1AEBA8}">
      <dsp:nvSpPr>
        <dsp:cNvPr id="0" name=""/>
        <dsp:cNvSpPr/>
      </dsp:nvSpPr>
      <dsp:spPr>
        <a:xfrm>
          <a:off x="-87988" y="0"/>
          <a:ext cx="1524784" cy="1524784"/>
        </a:xfrm>
        <a:prstGeom prst="pie">
          <a:avLst>
            <a:gd name="adj1" fmla="val 54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024D9C-08BC-44D6-B281-99600FA4E86A}">
      <dsp:nvSpPr>
        <dsp:cNvPr id="0" name=""/>
        <dsp:cNvSpPr/>
      </dsp:nvSpPr>
      <dsp:spPr>
        <a:xfrm>
          <a:off x="498425" y="0"/>
          <a:ext cx="8024843" cy="1524784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baseline="0" dirty="0" smtClean="0"/>
            <a:t>Lisa Fiora’</a:t>
          </a:r>
          <a:r>
            <a:rPr lang="it-IT" sz="2100" b="1" kern="1200" baseline="0" dirty="0" smtClean="0"/>
            <a:t> ha intervistato il suo istruttore di karate Emidio Marsilii</a:t>
          </a:r>
          <a:br>
            <a:rPr lang="it-IT" sz="2100" b="1" kern="1200" baseline="0" dirty="0" smtClean="0"/>
          </a:br>
          <a:r>
            <a:rPr lang="it-IT" sz="2800" b="1" kern="1200" baseline="0" dirty="0" smtClean="0"/>
            <a:t>Lisa Fiora' </a:t>
          </a:r>
          <a:r>
            <a:rPr lang="it-IT" sz="2100" b="1" kern="1200" baseline="0" smtClean="0"/>
            <a:t>interviewed</a:t>
          </a:r>
          <a:r>
            <a:rPr lang="it-IT" sz="2100" b="1" kern="1200" baseline="0" dirty="0" smtClean="0"/>
            <a:t> </a:t>
          </a:r>
          <a:r>
            <a:rPr lang="it-IT" sz="2100" b="1" kern="1200" baseline="0" dirty="0" err="1" smtClean="0"/>
            <a:t>her</a:t>
          </a:r>
          <a:r>
            <a:rPr lang="it-IT" sz="2100" b="1" kern="1200" baseline="0" dirty="0" smtClean="0"/>
            <a:t> karate </a:t>
          </a:r>
          <a:r>
            <a:rPr lang="it-IT" sz="2100" b="1" kern="1200" baseline="0" dirty="0" err="1" smtClean="0"/>
            <a:t>instructor</a:t>
          </a:r>
          <a:r>
            <a:rPr lang="it-IT" sz="2100" b="1" kern="1200" baseline="0" dirty="0" smtClean="0"/>
            <a:t> Emidio Marsilii</a:t>
          </a:r>
          <a:endParaRPr lang="it-IT" sz="2100" kern="1200" dirty="0"/>
        </a:p>
      </dsp:txBody>
      <dsp:txXfrm>
        <a:off x="498425" y="0"/>
        <a:ext cx="8024843" cy="1524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CDF3E00-CC43-487A-BA91-2EC3DEE595AD}" type="datetimeFigureOut">
              <a:rPr lang="it-IT" smtClean="0"/>
              <a:pPr/>
              <a:t>01/05/2019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7730FAF-6A5B-4293-9E77-79DCCFA26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467544" y="188640"/>
          <a:ext cx="8208912" cy="3411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47500" lnSpcReduction="20000"/>
          </a:bodyPr>
          <a:lstStyle/>
          <a:p>
            <a:endParaRPr lang="it-IT" sz="1800" smtClean="0"/>
          </a:p>
          <a:p>
            <a:endParaRPr lang="it-IT" sz="2300" smtClean="0"/>
          </a:p>
          <a:p>
            <a:r>
              <a:rPr lang="it-IT" sz="2900" smtClean="0"/>
              <a:t>Quanto tempo passi ad allenarti?</a:t>
            </a:r>
          </a:p>
          <a:p>
            <a:pPr lvl="0">
              <a:buNone/>
            </a:pPr>
            <a:r>
              <a:rPr lang="en-GB" sz="2900" smtClean="0"/>
              <a:t>        3 ore e mezza ogni giovedì e venerdì</a:t>
            </a:r>
          </a:p>
          <a:p>
            <a:pPr lvl="0">
              <a:buNone/>
            </a:pPr>
            <a:r>
              <a:rPr lang="en-GB" sz="2900" smtClean="0">
                <a:solidFill>
                  <a:srgbClr val="FFFF00"/>
                </a:solidFill>
              </a:rPr>
              <a:t>       How much time do you spend training and practising?</a:t>
            </a:r>
          </a:p>
          <a:p>
            <a:pPr lvl="0">
              <a:buNone/>
            </a:pPr>
            <a:r>
              <a:rPr lang="en-GB" sz="2900" smtClean="0">
                <a:solidFill>
                  <a:srgbClr val="FFFF00"/>
                </a:solidFill>
              </a:rPr>
              <a:t>       3 hours and a half  on Thursdays and Fridays</a:t>
            </a:r>
          </a:p>
          <a:p>
            <a:pPr lvl="0">
              <a:buNone/>
            </a:pPr>
            <a:endParaRPr lang="en-GB" sz="2900" smtClean="0"/>
          </a:p>
          <a:p>
            <a:r>
              <a:rPr lang="it-IT" sz="2900" smtClean="0"/>
              <a:t>Ti sei mai fatta male seriamente durante le attività sportive?</a:t>
            </a:r>
          </a:p>
          <a:p>
            <a:pPr>
              <a:buNone/>
            </a:pPr>
            <a:r>
              <a:rPr lang="it-IT" sz="2900" smtClean="0"/>
              <a:t>       No, mai seriamente.</a:t>
            </a:r>
          </a:p>
          <a:p>
            <a:pPr>
              <a:buNone/>
            </a:pPr>
            <a:r>
              <a:rPr lang="it-IT" sz="2900" smtClean="0">
                <a:solidFill>
                  <a:srgbClr val="FFFF00"/>
                </a:solidFill>
              </a:rPr>
              <a:t>       </a:t>
            </a:r>
            <a:r>
              <a:rPr lang="en-GB" sz="2900" smtClean="0">
                <a:solidFill>
                  <a:srgbClr val="FFFF00"/>
                </a:solidFill>
              </a:rPr>
              <a:t>Have you ever had any serious injuries during your sports activities?</a:t>
            </a:r>
          </a:p>
          <a:p>
            <a:pPr>
              <a:buNone/>
            </a:pPr>
            <a:r>
              <a:rPr lang="en-GB" sz="2900" smtClean="0">
                <a:solidFill>
                  <a:srgbClr val="FFFF00"/>
                </a:solidFill>
              </a:rPr>
              <a:t>       No, I never had.</a:t>
            </a:r>
          </a:p>
          <a:p>
            <a:pPr>
              <a:buNone/>
            </a:pPr>
            <a:endParaRPr lang="en-GB" sz="2900" smtClean="0">
              <a:solidFill>
                <a:srgbClr val="FFC000"/>
              </a:solidFill>
            </a:endParaRPr>
          </a:p>
          <a:p>
            <a:r>
              <a:rPr lang="it-IT" sz="2900" smtClean="0"/>
              <a:t>Hai mai avuto problemi con i compagni di squadra?</a:t>
            </a:r>
          </a:p>
          <a:p>
            <a:pPr>
              <a:buNone/>
            </a:pPr>
            <a:r>
              <a:rPr lang="it-IT" sz="2900" smtClean="0">
                <a:solidFill>
                  <a:srgbClr val="FFC000"/>
                </a:solidFill>
              </a:rPr>
              <a:t>       </a:t>
            </a:r>
            <a:r>
              <a:rPr lang="it-IT" sz="2900" smtClean="0"/>
              <a:t>No, mai nessun problema</a:t>
            </a:r>
          </a:p>
          <a:p>
            <a:pPr>
              <a:buNone/>
            </a:pPr>
            <a:r>
              <a:rPr lang="it-IT" sz="2900" smtClean="0"/>
              <a:t>       </a:t>
            </a:r>
            <a:r>
              <a:rPr lang="en-GB" sz="2900" smtClean="0">
                <a:solidFill>
                  <a:srgbClr val="FFFF00"/>
                </a:solidFill>
              </a:rPr>
              <a:t>Have you ever had any difficulties with teammates?</a:t>
            </a:r>
            <a:endParaRPr lang="it-IT" sz="290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it-IT" sz="2900" smtClean="0">
                <a:solidFill>
                  <a:srgbClr val="FFFF00"/>
                </a:solidFill>
              </a:rPr>
              <a:t>       No, never.</a:t>
            </a:r>
          </a:p>
          <a:p>
            <a:pPr>
              <a:buNone/>
            </a:pPr>
            <a:endParaRPr lang="it-IT" sz="2900" smtClean="0">
              <a:solidFill>
                <a:srgbClr val="FFC000"/>
              </a:solidFill>
            </a:endParaRPr>
          </a:p>
          <a:p>
            <a:r>
              <a:rPr lang="it-IT" sz="2900" smtClean="0"/>
              <a:t>Qual è il tuo programma sportivo preferito?</a:t>
            </a:r>
          </a:p>
          <a:p>
            <a:pPr>
              <a:buNone/>
            </a:pPr>
            <a:r>
              <a:rPr lang="it-IT" sz="2900" smtClean="0">
                <a:solidFill>
                  <a:srgbClr val="FFC000"/>
                </a:solidFill>
              </a:rPr>
              <a:t>        </a:t>
            </a:r>
            <a:r>
              <a:rPr lang="it-IT" sz="2900" smtClean="0"/>
              <a:t>I campionati mondiali di ginnastica ritmica</a:t>
            </a:r>
            <a:r>
              <a:rPr lang="it-IT" sz="2900" smtClean="0">
                <a:solidFill>
                  <a:srgbClr val="FFC000"/>
                </a:solidFill>
              </a:rPr>
              <a:t>.</a:t>
            </a:r>
          </a:p>
          <a:p>
            <a:pPr>
              <a:buNone/>
            </a:pPr>
            <a:r>
              <a:rPr lang="it-IT" sz="2900" smtClean="0">
                <a:solidFill>
                  <a:srgbClr val="FFFF00"/>
                </a:solidFill>
              </a:rPr>
              <a:t>        </a:t>
            </a:r>
            <a:r>
              <a:rPr lang="en-GB" sz="2900" smtClean="0">
                <a:solidFill>
                  <a:srgbClr val="FFFF00"/>
                </a:solidFill>
              </a:rPr>
              <a:t>What is your favourite  tv sports  programme?</a:t>
            </a:r>
          </a:p>
          <a:p>
            <a:pPr>
              <a:buNone/>
            </a:pPr>
            <a:r>
              <a:rPr lang="en-GB" sz="2900" smtClean="0">
                <a:solidFill>
                  <a:srgbClr val="FFFF00"/>
                </a:solidFill>
              </a:rPr>
              <a:t>        The rythmic gymnastics World cup.</a:t>
            </a:r>
          </a:p>
          <a:p>
            <a:endParaRPr lang="en-GB" sz="2900" smtClean="0">
              <a:solidFill>
                <a:srgbClr val="FFFF00"/>
              </a:solidFill>
            </a:endParaRPr>
          </a:p>
          <a:p>
            <a:pPr>
              <a:buNone/>
            </a:pPr>
            <a:endParaRPr lang="en-GB" sz="2900" smtClean="0">
              <a:solidFill>
                <a:srgbClr val="FFFF00"/>
              </a:solidFill>
            </a:endParaRPr>
          </a:p>
          <a:p>
            <a:r>
              <a:rPr lang="it-IT" sz="2900" smtClean="0"/>
              <a:t>Qual è stato il tuo più alto traguardo come atleta/sportivo?</a:t>
            </a:r>
          </a:p>
          <a:p>
            <a:pPr>
              <a:buNone/>
            </a:pPr>
            <a:r>
              <a:rPr lang="it-IT" sz="2900" smtClean="0"/>
              <a:t>         La mia prima vittoria come  ginnasta di ritmica.</a:t>
            </a:r>
          </a:p>
          <a:p>
            <a:pPr>
              <a:buNone/>
            </a:pPr>
            <a:r>
              <a:rPr lang="it-IT" sz="2900" smtClean="0">
                <a:solidFill>
                  <a:srgbClr val="FFFF00"/>
                </a:solidFill>
              </a:rPr>
              <a:t>         </a:t>
            </a:r>
            <a:r>
              <a:rPr lang="en-GB" sz="2900" smtClean="0">
                <a:solidFill>
                  <a:srgbClr val="FFFF00"/>
                </a:solidFill>
              </a:rPr>
              <a:t>What was your greatest accomplishments as an athlete?</a:t>
            </a:r>
          </a:p>
          <a:p>
            <a:pPr>
              <a:buNone/>
            </a:pPr>
            <a:r>
              <a:rPr lang="en-GB" sz="2900" smtClean="0">
                <a:solidFill>
                  <a:srgbClr val="FFFF00"/>
                </a:solidFill>
              </a:rPr>
              <a:t>         Winning my first position in a rythmic gymnastics competition</a:t>
            </a:r>
            <a:endParaRPr lang="it-IT" sz="2900" smtClean="0">
              <a:solidFill>
                <a:srgbClr val="FFFF00"/>
              </a:solidFill>
            </a:endParaRPr>
          </a:p>
          <a:p>
            <a:pPr>
              <a:buNone/>
            </a:pPr>
            <a:endParaRPr lang="en-GB" sz="1600" smtClean="0">
              <a:solidFill>
                <a:srgbClr val="FFFF00"/>
              </a:solidFill>
            </a:endParaRPr>
          </a:p>
          <a:p>
            <a:pPr>
              <a:buNone/>
            </a:pPr>
            <a:endParaRPr lang="en-GB" sz="160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GB" sz="1600" smtClean="0">
                <a:solidFill>
                  <a:srgbClr val="FFC000"/>
                </a:solidFill>
              </a:rPr>
              <a:t> </a:t>
            </a:r>
            <a:endParaRPr lang="it-IT" sz="160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it-IT" smtClean="0"/>
              <a:t>   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it-IT" smtClean="0"/>
              <a:t>           </a:t>
            </a:r>
            <a:r>
              <a:rPr lang="it-IT" sz="7200" smtClean="0">
                <a:solidFill>
                  <a:schemeClr val="accent2">
                    <a:lumMod val="75000"/>
                  </a:schemeClr>
                </a:solidFill>
                <a:latin typeface="Agency FB" pitchFamily="34" charset="0"/>
              </a:rPr>
              <a:t>Sara   Spinuso</a:t>
            </a:r>
            <a:endParaRPr lang="it-IT" sz="7200">
              <a:solidFill>
                <a:schemeClr val="accent2">
                  <a:lumMod val="75000"/>
                </a:schemeClr>
              </a:solidFill>
              <a:latin typeface="Agency FB" pitchFamily="34" charset="0"/>
            </a:endParaRPr>
          </a:p>
        </p:txBody>
      </p:sp>
      <p:sp>
        <p:nvSpPr>
          <p:cNvPr id="11" name="Segnaposto testo 10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4335016" cy="4099720"/>
          </a:xfrm>
        </p:spPr>
        <p:txBody>
          <a:bodyPr/>
          <a:lstStyle/>
          <a:p>
            <a:endParaRPr lang="it-IT" smtClean="0"/>
          </a:p>
          <a:p>
            <a:endParaRPr lang="it-IT" smtClean="0"/>
          </a:p>
          <a:p>
            <a:r>
              <a:rPr lang="it-IT" smtClean="0"/>
              <a:t>Sara ha posto alcune domande alla sua istruttrice di ginnastica artistica, Stefania Ferri</a:t>
            </a:r>
          </a:p>
          <a:p>
            <a:endParaRPr lang="it-IT" smtClean="0"/>
          </a:p>
          <a:p>
            <a:r>
              <a:rPr lang="it-IT" smtClean="0">
                <a:solidFill>
                  <a:srgbClr val="FFFF00"/>
                </a:solidFill>
              </a:rPr>
              <a:t>Sara asked some questions to her artistic gymnastics coach, Stefania Ferri</a:t>
            </a:r>
          </a:p>
          <a:p>
            <a:endParaRPr lang="it-IT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71150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5338936" cy="6048671"/>
          </a:xfrm>
        </p:spPr>
        <p:txBody>
          <a:bodyPr>
            <a:normAutofit lnSpcReduction="10000"/>
          </a:bodyPr>
          <a:lstStyle/>
          <a:p>
            <a:pPr lvl="0"/>
            <a:r>
              <a:rPr lang="it-IT" sz="1600" smtClean="0">
                <a:solidFill>
                  <a:schemeClr val="accent6"/>
                </a:solidFill>
              </a:rPr>
              <a:t>A che età ti sei interessata allo sport?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A 10 anni</a:t>
            </a:r>
          </a:p>
          <a:p>
            <a:pPr>
              <a:buNone/>
            </a:pPr>
            <a:r>
              <a:rPr lang="en-GB" sz="1600" smtClean="0"/>
              <a:t>When did you get interested in sport?</a:t>
            </a:r>
          </a:p>
          <a:p>
            <a:pPr>
              <a:buNone/>
            </a:pPr>
            <a:r>
              <a:rPr lang="en-GB" sz="1600" smtClean="0"/>
              <a:t>At ten</a:t>
            </a:r>
          </a:p>
          <a:p>
            <a:pPr lvl="0"/>
            <a:r>
              <a:rPr lang="it-IT" sz="1600" smtClean="0">
                <a:solidFill>
                  <a:schemeClr val="accent6"/>
                </a:solidFill>
              </a:rPr>
              <a:t>Hai un eroe sportivo?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Si, Veronica, una bambina affetta dalla sindrome 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di Down che, nonostante qualche difficoltà è 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diventata bravissima nella sua disciplina e viene 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chiamata “la guerriera”</a:t>
            </a:r>
            <a:r>
              <a:rPr lang="it-IT" sz="1600" smtClean="0"/>
              <a:t>.</a:t>
            </a:r>
          </a:p>
          <a:p>
            <a:pPr>
              <a:buNone/>
            </a:pPr>
            <a:r>
              <a:rPr lang="en-GB" sz="1600" smtClean="0"/>
              <a:t>Do you have any sports heroes?</a:t>
            </a:r>
          </a:p>
          <a:p>
            <a:pPr>
              <a:buNone/>
            </a:pPr>
            <a:r>
              <a:rPr lang="en-GB" sz="1600" smtClean="0"/>
              <a:t>Yes, Veronica, a girl affected by Down syndrome, </a:t>
            </a:r>
          </a:p>
          <a:p>
            <a:pPr>
              <a:buNone/>
            </a:pPr>
            <a:r>
              <a:rPr lang="en-GB" sz="1600" smtClean="0"/>
              <a:t>who, despite some difficulties, has become a very</a:t>
            </a:r>
          </a:p>
          <a:p>
            <a:pPr>
              <a:buNone/>
            </a:pPr>
            <a:r>
              <a:rPr lang="en-GB" sz="1600" smtClean="0"/>
              <a:t> good athlete and she is called “the warrior”.</a:t>
            </a:r>
          </a:p>
          <a:p>
            <a:pPr lvl="0"/>
            <a:r>
              <a:rPr lang="it-IT" sz="1600" smtClean="0">
                <a:solidFill>
                  <a:schemeClr val="accent6"/>
                </a:solidFill>
              </a:rPr>
              <a:t>Qual è la tua più grande forza?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La determinazione</a:t>
            </a:r>
          </a:p>
          <a:p>
            <a:pPr lvl="0">
              <a:buNone/>
            </a:pPr>
            <a:r>
              <a:rPr lang="en-GB" sz="1600" smtClean="0"/>
              <a:t>What is your greatest strength?</a:t>
            </a:r>
          </a:p>
          <a:p>
            <a:pPr lvl="0">
              <a:buNone/>
            </a:pPr>
            <a:r>
              <a:rPr lang="en-GB" sz="1600" smtClean="0"/>
              <a:t>Determination</a:t>
            </a:r>
          </a:p>
          <a:p>
            <a:r>
              <a:rPr lang="it-IT" sz="1600" smtClean="0">
                <a:solidFill>
                  <a:schemeClr val="accent6"/>
                </a:solidFill>
              </a:rPr>
              <a:t>Qual è la tua più grande debolezza?</a:t>
            </a:r>
          </a:p>
          <a:p>
            <a:pPr lvl="0">
              <a:buNone/>
            </a:pPr>
            <a:r>
              <a:rPr lang="it-IT" sz="1600" smtClean="0">
                <a:solidFill>
                  <a:schemeClr val="accent6"/>
                </a:solidFill>
              </a:rPr>
              <a:t>L’ansia. Devo avere sempre tutto sotto controllo</a:t>
            </a:r>
          </a:p>
          <a:p>
            <a:pPr lvl="0">
              <a:buNone/>
            </a:pPr>
            <a:r>
              <a:rPr lang="en-GB" sz="1600" smtClean="0"/>
              <a:t>What is your greatest weakness?</a:t>
            </a:r>
          </a:p>
          <a:p>
            <a:pPr lvl="0">
              <a:buNone/>
            </a:pPr>
            <a:r>
              <a:rPr lang="en-GB" sz="1600" smtClean="0"/>
              <a:t>Anxiety. I need to have everything under control</a:t>
            </a:r>
          </a:p>
          <a:p>
            <a:pPr lvl="0">
              <a:buNone/>
            </a:pPr>
            <a:endParaRPr lang="it-IT" sz="1600" smtClean="0">
              <a:solidFill>
                <a:schemeClr val="accent6"/>
              </a:solidFill>
            </a:endParaRPr>
          </a:p>
          <a:p>
            <a:pPr lvl="0"/>
            <a:endParaRPr lang="en-GB" sz="1600" smtClean="0"/>
          </a:p>
          <a:p>
            <a:pPr lvl="0"/>
            <a:endParaRPr lang="en-GB" sz="1600" smtClean="0"/>
          </a:p>
          <a:p>
            <a:pPr lvl="0"/>
            <a:endParaRPr lang="en-GB" sz="1600" smtClean="0"/>
          </a:p>
          <a:p>
            <a:pPr lvl="0"/>
            <a:endParaRPr lang="it-IT" sz="1600" smtClean="0"/>
          </a:p>
          <a:p>
            <a:endParaRPr lang="it-IT" sz="160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764704"/>
            <a:ext cx="2576066" cy="343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23528" y="404664"/>
            <a:ext cx="4172272" cy="584373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t-IT" sz="1600" smtClean="0">
                <a:solidFill>
                  <a:schemeClr val="accent6"/>
                </a:solidFill>
              </a:rPr>
              <a:t>Qual è stato il tuo più alto traguardo come sportiva?</a:t>
            </a:r>
          </a:p>
          <a:p>
            <a:pPr lvl="0">
              <a:buNone/>
            </a:pPr>
            <a:r>
              <a:rPr lang="it-IT" sz="1600" smtClean="0">
                <a:solidFill>
                  <a:schemeClr val="accent6"/>
                </a:solidFill>
              </a:rPr>
              <a:t>Prendere parte con la scuola alle finali </a:t>
            </a:r>
          </a:p>
          <a:p>
            <a:pPr lvl="0">
              <a:buNone/>
            </a:pPr>
            <a:r>
              <a:rPr lang="it-IT" sz="1600" smtClean="0">
                <a:solidFill>
                  <a:schemeClr val="accent6"/>
                </a:solidFill>
              </a:rPr>
              <a:t>nazionali di atletica e ginnastica</a:t>
            </a:r>
          </a:p>
          <a:p>
            <a:pPr lvl="0">
              <a:buNone/>
            </a:pPr>
            <a:endParaRPr lang="it-IT" sz="160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en-GB" sz="1600" smtClean="0"/>
              <a:t>What was your greatest </a:t>
            </a:r>
          </a:p>
          <a:p>
            <a:pPr>
              <a:buNone/>
            </a:pPr>
            <a:r>
              <a:rPr lang="en-GB" sz="1600" smtClean="0"/>
              <a:t>accomplishments as an athlete?</a:t>
            </a:r>
          </a:p>
          <a:p>
            <a:pPr>
              <a:buNone/>
            </a:pPr>
            <a:endParaRPr lang="it-IT" sz="1600" smtClean="0"/>
          </a:p>
          <a:p>
            <a:pPr lvl="0">
              <a:buNone/>
            </a:pPr>
            <a:r>
              <a:rPr lang="en-GB" sz="1600" smtClean="0"/>
              <a:t>I took part in the Italian  finals  of atletics </a:t>
            </a:r>
          </a:p>
          <a:p>
            <a:pPr lvl="0">
              <a:buNone/>
            </a:pPr>
            <a:r>
              <a:rPr lang="en-GB" sz="1600" smtClean="0"/>
              <a:t>and gymnastics with my school.</a:t>
            </a:r>
          </a:p>
          <a:p>
            <a:pPr lvl="0">
              <a:buNone/>
            </a:pPr>
            <a:endParaRPr lang="en-GB" sz="1600" smtClean="0"/>
          </a:p>
          <a:p>
            <a:r>
              <a:rPr lang="it-IT" sz="1600" smtClean="0">
                <a:solidFill>
                  <a:schemeClr val="accent6"/>
                </a:solidFill>
              </a:rPr>
              <a:t>Quale consiglio ti senti di dare ad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 un giovane sportivo?</a:t>
            </a:r>
          </a:p>
          <a:p>
            <a:pPr>
              <a:buNone/>
            </a:pPr>
            <a:endParaRPr lang="it-IT" sz="160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Di fare sport dando il massimo ma non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 per vincere medaglie o un 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avversario, bensì per superare i propri 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limiti e cercare di migliorare se stessi</a:t>
            </a:r>
          </a:p>
          <a:p>
            <a:pPr>
              <a:buNone/>
            </a:pPr>
            <a:endParaRPr lang="it-IT" sz="1600" smtClean="0">
              <a:solidFill>
                <a:schemeClr val="accent6"/>
              </a:solidFill>
            </a:endParaRPr>
          </a:p>
          <a:p>
            <a:pPr lvl="0">
              <a:buNone/>
            </a:pPr>
            <a:r>
              <a:rPr lang="en-GB" sz="1600" smtClean="0"/>
              <a:t>What piece of advice would you give</a:t>
            </a:r>
          </a:p>
          <a:p>
            <a:pPr lvl="0">
              <a:buNone/>
            </a:pPr>
            <a:r>
              <a:rPr lang="en-GB" sz="1600" smtClean="0"/>
              <a:t> a young sportsman?</a:t>
            </a:r>
          </a:p>
          <a:p>
            <a:pPr lvl="0">
              <a:buNone/>
            </a:pPr>
            <a:endParaRPr lang="it-IT" sz="1600" smtClean="0"/>
          </a:p>
          <a:p>
            <a:pPr>
              <a:buNone/>
            </a:pPr>
            <a:r>
              <a:rPr lang="it-IT" sz="1600" smtClean="0"/>
              <a:t>To do sport giving it everything but</a:t>
            </a:r>
          </a:p>
          <a:p>
            <a:pPr>
              <a:buNone/>
            </a:pPr>
            <a:r>
              <a:rPr lang="it-IT" sz="1600" smtClean="0"/>
              <a:t> not to win medals or your opponent,</a:t>
            </a:r>
          </a:p>
          <a:p>
            <a:pPr>
              <a:buNone/>
            </a:pPr>
            <a:r>
              <a:rPr lang="it-IT" sz="1600" smtClean="0"/>
              <a:t> instead to go beyond your limits and to</a:t>
            </a:r>
          </a:p>
          <a:p>
            <a:pPr>
              <a:buNone/>
            </a:pPr>
            <a:r>
              <a:rPr lang="it-IT" sz="1600" smtClean="0"/>
              <a:t> improve yourself</a:t>
            </a:r>
          </a:p>
          <a:p>
            <a:pPr>
              <a:buNone/>
            </a:pPr>
            <a:endParaRPr lang="it-IT" sz="1600" smtClean="0"/>
          </a:p>
          <a:p>
            <a:pPr>
              <a:buNone/>
            </a:pPr>
            <a:endParaRPr lang="it-IT" sz="160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4648200" y="3068960"/>
            <a:ext cx="4244280" cy="3179440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it-IT" sz="1600" smtClean="0">
                <a:solidFill>
                  <a:schemeClr val="accent6"/>
                </a:solidFill>
              </a:rPr>
              <a:t>Completa la frase: “Lo sport mi ha </a:t>
            </a:r>
          </a:p>
          <a:p>
            <a:pPr lvl="0">
              <a:buNone/>
            </a:pPr>
            <a:r>
              <a:rPr lang="it-IT" sz="1600" smtClean="0">
                <a:solidFill>
                  <a:schemeClr val="accent6"/>
                </a:solidFill>
              </a:rPr>
              <a:t>salvato da ……”</a:t>
            </a:r>
          </a:p>
          <a:p>
            <a:pPr lvl="0">
              <a:buNone/>
            </a:pPr>
            <a:endParaRPr lang="it-IT" sz="160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Lo sport non mi ha salvata da qualcosa. 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Lo sport mi ha regalato un sogno: quello 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di trasmettere la mia passione per la </a:t>
            </a:r>
          </a:p>
          <a:p>
            <a:pPr>
              <a:buNone/>
            </a:pPr>
            <a:r>
              <a:rPr lang="it-IT" sz="1600" smtClean="0">
                <a:solidFill>
                  <a:schemeClr val="accent6"/>
                </a:solidFill>
              </a:rPr>
              <a:t>ginnastica a tante ragazze</a:t>
            </a:r>
          </a:p>
          <a:p>
            <a:pPr>
              <a:buNone/>
            </a:pPr>
            <a:endParaRPr lang="it-IT" sz="1600" smtClean="0">
              <a:solidFill>
                <a:schemeClr val="accent6"/>
              </a:solidFill>
            </a:endParaRPr>
          </a:p>
          <a:p>
            <a:pPr lvl="0">
              <a:buNone/>
            </a:pPr>
            <a:r>
              <a:rPr lang="en-GB" sz="1600" smtClean="0">
                <a:solidFill>
                  <a:schemeClr val="accent6"/>
                </a:solidFill>
              </a:rPr>
              <a:t>Complete the sentence: “Sports saved </a:t>
            </a:r>
          </a:p>
          <a:p>
            <a:pPr lvl="0">
              <a:buNone/>
            </a:pPr>
            <a:r>
              <a:rPr lang="en-GB" sz="1600" smtClean="0">
                <a:solidFill>
                  <a:schemeClr val="accent6"/>
                </a:solidFill>
              </a:rPr>
              <a:t>me from ......”</a:t>
            </a:r>
          </a:p>
          <a:p>
            <a:pPr lvl="0">
              <a:buNone/>
            </a:pPr>
            <a:endParaRPr lang="en-GB" sz="1600" smtClean="0">
              <a:solidFill>
                <a:schemeClr val="accent6"/>
              </a:solidFill>
            </a:endParaRPr>
          </a:p>
          <a:p>
            <a:pPr lvl="0">
              <a:buNone/>
            </a:pPr>
            <a:r>
              <a:rPr lang="en-GB" sz="1600" smtClean="0"/>
              <a:t>Sport didn’t save from anything. Sport</a:t>
            </a:r>
          </a:p>
          <a:p>
            <a:pPr lvl="0">
              <a:buNone/>
            </a:pPr>
            <a:r>
              <a:rPr lang="en-GB" sz="1600" smtClean="0"/>
              <a:t> gave me the chance to convey my passion </a:t>
            </a:r>
          </a:p>
          <a:p>
            <a:pPr lvl="0">
              <a:buNone/>
            </a:pPr>
            <a:r>
              <a:rPr lang="en-GB" sz="1600" smtClean="0"/>
              <a:t>for gymnastics to many girls.</a:t>
            </a:r>
            <a:endParaRPr lang="it-IT" sz="1600" smtClean="0"/>
          </a:p>
          <a:p>
            <a:endParaRPr lang="it-IT" sz="160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088414" cy="266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7560840" cy="41875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it-IT" sz="2000" smtClean="0"/>
          </a:p>
          <a:p>
            <a:pPr>
              <a:buNone/>
            </a:pPr>
            <a:endParaRPr lang="it-IT" sz="2000" smtClean="0"/>
          </a:p>
          <a:p>
            <a:pPr>
              <a:buNone/>
            </a:pPr>
            <a:r>
              <a:rPr lang="it-IT" sz="2000" smtClean="0"/>
              <a:t>Le due ragazze hanno intervistato Zoraida, la loro istruttrice</a:t>
            </a:r>
          </a:p>
          <a:p>
            <a:pPr>
              <a:buNone/>
            </a:pPr>
            <a:r>
              <a:rPr lang="it-IT" sz="2000" smtClean="0"/>
              <a:t> di danza classica e moderna</a:t>
            </a:r>
          </a:p>
          <a:p>
            <a:endParaRPr lang="it-IT" sz="2000" smtClean="0"/>
          </a:p>
          <a:p>
            <a:pPr>
              <a:buNone/>
            </a:pPr>
            <a:r>
              <a:rPr lang="it-IT" sz="2000" smtClean="0"/>
              <a:t>The two girls interviewed their  teacher of classic and </a:t>
            </a:r>
          </a:p>
          <a:p>
            <a:pPr>
              <a:buNone/>
            </a:pPr>
            <a:r>
              <a:rPr lang="it-IT" sz="2000" smtClean="0"/>
              <a:t>modern dances, Zoraida.</a:t>
            </a:r>
            <a:endParaRPr lang="it-IT" sz="200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64933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t-IT" smtClean="0"/>
              <a:t>Ilenia  Tosti  e </a:t>
            </a:r>
            <a:br>
              <a:rPr lang="it-IT" smtClean="0"/>
            </a:br>
            <a:r>
              <a:rPr lang="it-IT" smtClean="0"/>
              <a:t>Valentina  Di Domenico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0"/>
            <a:ext cx="4464496" cy="6381328"/>
          </a:xfrm>
        </p:spPr>
        <p:txBody>
          <a:bodyPr>
            <a:normAutofit fontScale="70000" lnSpcReduction="20000"/>
          </a:bodyPr>
          <a:lstStyle/>
          <a:p>
            <a:pPr lvl="0"/>
            <a:endParaRPr lang="it-IT" sz="1600" smtClean="0">
              <a:solidFill>
                <a:srgbClr val="FF0000"/>
              </a:solidFill>
            </a:endParaRPr>
          </a:p>
          <a:p>
            <a:pPr lvl="0"/>
            <a:endParaRPr lang="it-IT" sz="1600" smtClean="0">
              <a:solidFill>
                <a:srgbClr val="FF0000"/>
              </a:solidFill>
            </a:endParaRPr>
          </a:p>
          <a:p>
            <a:pPr lvl="0"/>
            <a:endParaRPr lang="it-IT" sz="1600" smtClean="0">
              <a:solidFill>
                <a:srgbClr val="FF0000"/>
              </a:solidFill>
            </a:endParaRPr>
          </a:p>
          <a:p>
            <a:pPr lvl="0"/>
            <a:r>
              <a:rPr lang="it-IT" sz="2300" smtClean="0">
                <a:solidFill>
                  <a:srgbClr val="FF0000"/>
                </a:solidFill>
              </a:rPr>
              <a:t>A che età ti sei interessata alla danza?</a:t>
            </a:r>
          </a:p>
          <a:p>
            <a:pPr lvl="0">
              <a:buNone/>
            </a:pPr>
            <a:r>
              <a:rPr lang="it-IT" sz="2300" smtClean="0">
                <a:solidFill>
                  <a:srgbClr val="FF0000"/>
                </a:solidFill>
              </a:rPr>
              <a:t>A 10 anni</a:t>
            </a:r>
          </a:p>
          <a:p>
            <a:pPr>
              <a:buNone/>
            </a:pPr>
            <a:r>
              <a:rPr lang="en-GB" sz="2300" smtClean="0"/>
              <a:t>When did you get interested in dancing?</a:t>
            </a:r>
            <a:endParaRPr lang="it-IT" sz="2300" smtClean="0"/>
          </a:p>
          <a:p>
            <a:pPr lvl="0">
              <a:buNone/>
            </a:pPr>
            <a:r>
              <a:rPr lang="it-IT" sz="2300" smtClean="0"/>
              <a:t>At ten</a:t>
            </a:r>
          </a:p>
          <a:p>
            <a:pPr lvl="0">
              <a:buNone/>
            </a:pPr>
            <a:endParaRPr lang="it-IT" sz="2300" smtClean="0"/>
          </a:p>
          <a:p>
            <a:pPr lvl="0"/>
            <a:r>
              <a:rPr lang="it-IT" sz="2300" smtClean="0">
                <a:solidFill>
                  <a:srgbClr val="FF0000"/>
                </a:solidFill>
              </a:rPr>
              <a:t>Quanto tempo passi ad allenarti?</a:t>
            </a:r>
          </a:p>
          <a:p>
            <a:pPr>
              <a:buNone/>
            </a:pPr>
            <a:r>
              <a:rPr lang="it-IT" sz="2300" smtClean="0">
                <a:solidFill>
                  <a:srgbClr val="FF0000"/>
                </a:solidFill>
              </a:rPr>
              <a:t>8/10 ore al giorno</a:t>
            </a:r>
          </a:p>
          <a:p>
            <a:pPr lvl="0">
              <a:buNone/>
            </a:pPr>
            <a:r>
              <a:rPr lang="en-GB" sz="2300" smtClean="0"/>
              <a:t>How much time do you spend training</a:t>
            </a:r>
          </a:p>
          <a:p>
            <a:pPr lvl="0">
              <a:buNone/>
            </a:pPr>
            <a:r>
              <a:rPr lang="en-GB" sz="2300" smtClean="0"/>
              <a:t> and practising?</a:t>
            </a:r>
          </a:p>
          <a:p>
            <a:pPr>
              <a:buNone/>
            </a:pPr>
            <a:r>
              <a:rPr lang="it-IT" sz="2300" smtClean="0"/>
              <a:t>8/10 hours a day</a:t>
            </a:r>
          </a:p>
          <a:p>
            <a:pPr>
              <a:buNone/>
            </a:pPr>
            <a:endParaRPr lang="it-IT" sz="2300" smtClean="0"/>
          </a:p>
          <a:p>
            <a:r>
              <a:rPr lang="it-IT" sz="2300" smtClean="0">
                <a:solidFill>
                  <a:srgbClr val="FF0000"/>
                </a:solidFill>
              </a:rPr>
              <a:t>Qual è la tua più grande debolezza?</a:t>
            </a:r>
          </a:p>
          <a:p>
            <a:pPr>
              <a:buNone/>
            </a:pPr>
            <a:r>
              <a:rPr lang="it-IT" sz="2300" smtClean="0">
                <a:solidFill>
                  <a:srgbClr val="FF0000"/>
                </a:solidFill>
              </a:rPr>
              <a:t>Essere troppo pignola</a:t>
            </a:r>
          </a:p>
          <a:p>
            <a:pPr lvl="0">
              <a:buNone/>
            </a:pPr>
            <a:r>
              <a:rPr lang="en-GB" sz="2300" smtClean="0"/>
              <a:t>What is your greatest weakness?</a:t>
            </a:r>
            <a:endParaRPr lang="it-IT" sz="2300" smtClean="0"/>
          </a:p>
          <a:p>
            <a:pPr>
              <a:buNone/>
            </a:pPr>
            <a:r>
              <a:rPr lang="it-IT" sz="2300" smtClean="0"/>
              <a:t>Being too precise</a:t>
            </a:r>
          </a:p>
          <a:p>
            <a:pPr>
              <a:buNone/>
            </a:pPr>
            <a:endParaRPr lang="it-IT" sz="2300" smtClean="0"/>
          </a:p>
          <a:p>
            <a:r>
              <a:rPr lang="it-IT" sz="2300" smtClean="0"/>
              <a:t>Descriviti con una parola.</a:t>
            </a:r>
          </a:p>
          <a:p>
            <a:pPr lvl="0">
              <a:buNone/>
            </a:pPr>
            <a:r>
              <a:rPr lang="it-IT" sz="2300" smtClean="0">
                <a:solidFill>
                  <a:srgbClr val="FF0000"/>
                </a:solidFill>
              </a:rPr>
              <a:t>Determinata</a:t>
            </a:r>
          </a:p>
          <a:p>
            <a:pPr>
              <a:buNone/>
            </a:pPr>
            <a:r>
              <a:rPr lang="en-GB" sz="2300" smtClean="0"/>
              <a:t>What one word describes you?</a:t>
            </a:r>
            <a:endParaRPr lang="it-IT" sz="2300" smtClean="0"/>
          </a:p>
          <a:p>
            <a:pPr lvl="0">
              <a:buNone/>
            </a:pPr>
            <a:r>
              <a:rPr lang="en-GB" sz="2300" smtClean="0"/>
              <a:t>Determination</a:t>
            </a:r>
            <a:endParaRPr lang="it-IT" sz="2300" smtClean="0"/>
          </a:p>
          <a:p>
            <a:endParaRPr lang="it-IT" sz="230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32040" y="332656"/>
            <a:ext cx="3888432" cy="54006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it-IT" sz="2300" smtClean="0">
                <a:solidFill>
                  <a:srgbClr val="FF0000"/>
                </a:solidFill>
              </a:rPr>
              <a:t>Quale consiglio ti senti di dare</a:t>
            </a:r>
          </a:p>
          <a:p>
            <a:pPr lvl="0">
              <a:buNone/>
            </a:pPr>
            <a:r>
              <a:rPr lang="it-IT" sz="2300" smtClean="0">
                <a:solidFill>
                  <a:srgbClr val="FF0000"/>
                </a:solidFill>
              </a:rPr>
              <a:t> ad  un giovane sportivo?</a:t>
            </a:r>
          </a:p>
          <a:p>
            <a:pPr>
              <a:buNone/>
            </a:pPr>
            <a:r>
              <a:rPr lang="it-IT" sz="2300" smtClean="0">
                <a:solidFill>
                  <a:srgbClr val="FF0000"/>
                </a:solidFill>
              </a:rPr>
              <a:t>Di crederci</a:t>
            </a:r>
          </a:p>
          <a:p>
            <a:pPr>
              <a:buNone/>
            </a:pPr>
            <a:endParaRPr lang="it-IT" sz="2300" smtClean="0"/>
          </a:p>
          <a:p>
            <a:pPr lvl="0">
              <a:buNone/>
            </a:pPr>
            <a:r>
              <a:rPr lang="en-GB" sz="2300" smtClean="0"/>
              <a:t>What piece of advice would you</a:t>
            </a:r>
          </a:p>
          <a:p>
            <a:pPr lvl="0">
              <a:buNone/>
            </a:pPr>
            <a:r>
              <a:rPr lang="en-GB" sz="2300" smtClean="0"/>
              <a:t> give  a young sportsman?</a:t>
            </a:r>
            <a:endParaRPr lang="it-IT" sz="2300" smtClean="0"/>
          </a:p>
          <a:p>
            <a:pPr>
              <a:buNone/>
            </a:pPr>
            <a:r>
              <a:rPr lang="it-IT" sz="2300" smtClean="0"/>
              <a:t>To believe in it</a:t>
            </a:r>
          </a:p>
          <a:p>
            <a:pPr>
              <a:buNone/>
            </a:pPr>
            <a:endParaRPr lang="it-IT" sz="2300" smtClean="0"/>
          </a:p>
          <a:p>
            <a:pPr lvl="0"/>
            <a:r>
              <a:rPr lang="it-IT" sz="2300" smtClean="0">
                <a:solidFill>
                  <a:srgbClr val="FF0000"/>
                </a:solidFill>
              </a:rPr>
              <a:t>Completa la frase: “La danza mi </a:t>
            </a:r>
          </a:p>
          <a:p>
            <a:pPr lvl="0">
              <a:buNone/>
            </a:pPr>
            <a:r>
              <a:rPr lang="it-IT" sz="2300" smtClean="0">
                <a:solidFill>
                  <a:srgbClr val="FF0000"/>
                </a:solidFill>
              </a:rPr>
              <a:t>Ha  salvato  ……”</a:t>
            </a:r>
          </a:p>
          <a:p>
            <a:pPr>
              <a:buNone/>
            </a:pPr>
            <a:r>
              <a:rPr lang="it-IT" sz="2300" smtClean="0">
                <a:solidFill>
                  <a:srgbClr val="FF0000"/>
                </a:solidFill>
              </a:rPr>
              <a:t>La vita</a:t>
            </a:r>
          </a:p>
          <a:p>
            <a:pPr>
              <a:buNone/>
            </a:pPr>
            <a:endParaRPr lang="it-IT" sz="2300" smtClean="0"/>
          </a:p>
          <a:p>
            <a:pPr lvl="0">
              <a:buNone/>
            </a:pPr>
            <a:r>
              <a:rPr lang="en-GB" sz="2300" smtClean="0"/>
              <a:t>Complete the sentence: “Dance </a:t>
            </a:r>
          </a:p>
          <a:p>
            <a:pPr lvl="0">
              <a:buNone/>
            </a:pPr>
            <a:r>
              <a:rPr lang="en-GB" sz="2300" smtClean="0"/>
              <a:t>saved ......”</a:t>
            </a:r>
            <a:endParaRPr lang="it-IT" sz="2300" smtClean="0"/>
          </a:p>
          <a:p>
            <a:pPr>
              <a:buNone/>
            </a:pPr>
            <a:r>
              <a:rPr lang="it-IT" sz="2300" smtClean="0"/>
              <a:t>My life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339752" y="908720"/>
            <a:ext cx="6336704" cy="244827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mtClean="0"/>
              <a:t>              </a:t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                         </a:t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                   </a:t>
            </a:r>
            <a:br>
              <a:rPr lang="it-IT" smtClean="0"/>
            </a:br>
            <a:r>
              <a:rPr lang="it-IT" sz="4000" smtClean="0"/>
              <a:t>                         </a:t>
            </a:r>
            <a:r>
              <a:rPr lang="it-IT" sz="4000" smtClean="0">
                <a:solidFill>
                  <a:srgbClr val="7030A0"/>
                </a:solidFill>
              </a:rPr>
              <a:t>1° media</a:t>
            </a:r>
            <a:br>
              <a:rPr lang="it-IT" sz="4000" smtClean="0">
                <a:solidFill>
                  <a:srgbClr val="7030A0"/>
                </a:solidFill>
              </a:rPr>
            </a:br>
            <a:r>
              <a:rPr lang="it-IT" sz="4000" smtClean="0">
                <a:solidFill>
                  <a:srgbClr val="7030A0"/>
                </a:solidFill>
              </a:rPr>
              <a:t>              Torricella  Sicura</a:t>
            </a:r>
            <a:br>
              <a:rPr lang="it-IT" sz="4000" smtClean="0">
                <a:solidFill>
                  <a:srgbClr val="7030A0"/>
                </a:solidFill>
              </a:rPr>
            </a:br>
            <a:r>
              <a:rPr lang="it-IT" sz="4000" smtClean="0">
                <a:solidFill>
                  <a:srgbClr val="7030A0"/>
                </a:solidFill>
              </a:rPr>
              <a:t>                      6th graders </a:t>
            </a:r>
            <a:r>
              <a:rPr lang="it-IT" smtClean="0">
                <a:solidFill>
                  <a:srgbClr val="00B050"/>
                </a:solidFill>
              </a:rPr>
              <a:t/>
            </a:r>
            <a:br>
              <a:rPr lang="it-IT" smtClean="0">
                <a:solidFill>
                  <a:srgbClr val="00B050"/>
                </a:solidFill>
              </a:rPr>
            </a:br>
            <a:endParaRPr lang="it-IT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>
          <a:xfrm>
            <a:off x="4716016" y="1268760"/>
            <a:ext cx="3970784" cy="4331568"/>
          </a:xfrm>
        </p:spPr>
        <p:txBody>
          <a:bodyPr>
            <a:normAutofit fontScale="92500" lnSpcReduction="10000"/>
          </a:bodyPr>
          <a:lstStyle/>
          <a:p>
            <a:r>
              <a:rPr lang="it-IT" sz="2800" smtClean="0"/>
              <a:t>Claudio Marinelli ha intervistato Alice Petrella, 15 anni, ginnasta  di Teramo</a:t>
            </a:r>
            <a:br>
              <a:rPr lang="it-IT" sz="2800" smtClean="0"/>
            </a:br>
            <a:r>
              <a:rPr lang="it-IT" sz="2800" smtClean="0"/>
              <a:t/>
            </a:r>
            <a:br>
              <a:rPr lang="it-IT" sz="2800" smtClean="0"/>
            </a:br>
            <a:r>
              <a:rPr lang="it-IT" sz="2800" smtClean="0"/>
              <a:t/>
            </a:r>
            <a:br>
              <a:rPr lang="it-IT" sz="2800" smtClean="0"/>
            </a:br>
            <a:r>
              <a:rPr lang="it-IT" sz="2800" smtClean="0"/>
              <a:t> </a:t>
            </a:r>
            <a:r>
              <a:rPr lang="it-IT" sz="2800" smtClean="0">
                <a:solidFill>
                  <a:srgbClr val="FFC000"/>
                </a:solidFill>
              </a:rPr>
              <a:t>Claudio Marinelli interviewed Alice Petrella, a 15 years old gymnast from Teramo</a:t>
            </a:r>
            <a:endParaRPr lang="it-IT">
              <a:solidFill>
                <a:srgbClr val="FFC000"/>
              </a:solidFill>
            </a:endParaRPr>
          </a:p>
        </p:txBody>
      </p:sp>
      <p:pic>
        <p:nvPicPr>
          <p:cNvPr id="11" name="Segnaposto immagine 8" descr="IMG-20190407-WA00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2514" b="12514"/>
          <a:stretch>
            <a:fillRect/>
          </a:stretch>
        </p:blipFill>
        <p:spPr>
          <a:xfrm>
            <a:off x="323528" y="1052736"/>
            <a:ext cx="4016624" cy="401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355976" y="188640"/>
            <a:ext cx="4608512" cy="6336704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it-IT" sz="1400" smtClean="0"/>
              <a:t>A che età ti sei interessata allo sport/ danza?</a:t>
            </a:r>
          </a:p>
          <a:p>
            <a:pPr>
              <a:buNone/>
            </a:pPr>
            <a:r>
              <a:rPr lang="it-IT" sz="1400" smtClean="0"/>
              <a:t>A circa 8 anni</a:t>
            </a:r>
          </a:p>
          <a:p>
            <a:pPr lvl="0">
              <a:buNone/>
            </a:pPr>
            <a:r>
              <a:rPr lang="en-GB" sz="1400" smtClean="0">
                <a:solidFill>
                  <a:srgbClr val="FFC000"/>
                </a:solidFill>
              </a:rPr>
              <a:t>When did you get interested in dancing?</a:t>
            </a:r>
            <a:endParaRPr lang="it-IT" sz="140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it-IT" sz="1400" smtClean="0">
                <a:solidFill>
                  <a:srgbClr val="FFC000"/>
                </a:solidFill>
              </a:rPr>
              <a:t>At about 8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it-IT" sz="1400" smtClean="0"/>
              <a:t>Hai un eroe sportivo?</a:t>
            </a:r>
          </a:p>
          <a:p>
            <a:pPr lvl="0">
              <a:buNone/>
            </a:pPr>
            <a:r>
              <a:rPr lang="it-IT" sz="1400" smtClean="0"/>
              <a:t>Le mie ginnaste preferite sono le gemelle russe </a:t>
            </a:r>
          </a:p>
          <a:p>
            <a:pPr lvl="0">
              <a:buNone/>
            </a:pPr>
            <a:r>
              <a:rPr lang="it-IT" sz="1400" smtClean="0"/>
              <a:t>Dina e Arina Averina.</a:t>
            </a:r>
          </a:p>
          <a:p>
            <a:pPr lvl="0">
              <a:buNone/>
            </a:pPr>
            <a:r>
              <a:rPr lang="en-GB" sz="1400" smtClean="0">
                <a:solidFill>
                  <a:srgbClr val="FFC000"/>
                </a:solidFill>
              </a:rPr>
              <a:t>Do you have any sports heroes?</a:t>
            </a:r>
            <a:endParaRPr lang="it-IT" sz="1400" smtClean="0">
              <a:solidFill>
                <a:srgbClr val="FFC000"/>
              </a:solidFill>
            </a:endParaRPr>
          </a:p>
          <a:p>
            <a:pPr lvl="0">
              <a:buNone/>
            </a:pPr>
            <a:r>
              <a:rPr lang="it-IT" sz="1400" smtClean="0">
                <a:solidFill>
                  <a:srgbClr val="FFC000"/>
                </a:solidFill>
              </a:rPr>
              <a:t>My favourite gymnasts are the Russian twins Dina</a:t>
            </a:r>
          </a:p>
          <a:p>
            <a:pPr lvl="0">
              <a:buNone/>
            </a:pPr>
            <a:r>
              <a:rPr lang="it-IT" sz="1400" smtClean="0">
                <a:solidFill>
                  <a:srgbClr val="FFC000"/>
                </a:solidFill>
              </a:rPr>
              <a:t> and Arina Averina</a:t>
            </a:r>
            <a:r>
              <a:rPr lang="it-IT" sz="140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400" smtClean="0"/>
              <a:t>Ti sei mai fatto male seriamente per lo sport?</a:t>
            </a:r>
          </a:p>
          <a:p>
            <a:pPr>
              <a:buNone/>
            </a:pPr>
            <a:r>
              <a:rPr lang="it-IT" sz="1400" smtClean="0"/>
              <a:t>Purtroppo si, nel settembre 2017 ho avuto un </a:t>
            </a:r>
          </a:p>
          <a:p>
            <a:pPr>
              <a:buNone/>
            </a:pPr>
            <a:r>
              <a:rPr lang="it-IT" sz="1400" smtClean="0"/>
              <a:t>infortunio al ginocchio e sono rimasta ferma due </a:t>
            </a:r>
          </a:p>
          <a:p>
            <a:pPr>
              <a:buNone/>
            </a:pPr>
            <a:r>
              <a:rPr lang="it-IT" sz="1400" smtClean="0"/>
              <a:t>mesi.</a:t>
            </a:r>
          </a:p>
          <a:p>
            <a:pPr>
              <a:buNone/>
            </a:pPr>
            <a:r>
              <a:rPr lang="it-IT" sz="1400" smtClean="0">
                <a:solidFill>
                  <a:srgbClr val="FFC000"/>
                </a:solidFill>
              </a:rPr>
              <a:t>Unfortunately, yes. In September 2017 </a:t>
            </a:r>
          </a:p>
          <a:p>
            <a:pPr>
              <a:buNone/>
            </a:pPr>
            <a:r>
              <a:rPr lang="it-IT" sz="1400" smtClean="0">
                <a:solidFill>
                  <a:srgbClr val="FFC000"/>
                </a:solidFill>
              </a:rPr>
              <a:t>I had a knee injury and I had to stop for two </a:t>
            </a:r>
          </a:p>
          <a:p>
            <a:pPr>
              <a:buNone/>
            </a:pPr>
            <a:r>
              <a:rPr lang="it-IT" sz="1400" smtClean="0">
                <a:solidFill>
                  <a:srgbClr val="FFC000"/>
                </a:solidFill>
              </a:rPr>
              <a:t>months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it-IT" sz="1400" smtClean="0"/>
              <a:t>Era/è difficile mantenere l’equilibrio tra sport e</a:t>
            </a:r>
          </a:p>
          <a:p>
            <a:pPr>
              <a:buNone/>
            </a:pPr>
            <a:r>
              <a:rPr lang="it-IT" sz="1400" smtClean="0"/>
              <a:t> impegni scolastici?</a:t>
            </a:r>
          </a:p>
          <a:p>
            <a:pPr>
              <a:buNone/>
            </a:pPr>
            <a:r>
              <a:rPr lang="it-IT" sz="1400" smtClean="0"/>
              <a:t>All’inizio era difficile, ma ora, organizzandomi </a:t>
            </a:r>
          </a:p>
          <a:p>
            <a:pPr>
              <a:buNone/>
            </a:pPr>
            <a:r>
              <a:rPr lang="it-IT" sz="1400" smtClean="0"/>
              <a:t>riesco a fare quasi tutto.</a:t>
            </a:r>
          </a:p>
          <a:p>
            <a:pPr lvl="0">
              <a:buNone/>
            </a:pPr>
            <a:r>
              <a:rPr lang="en-GB" sz="1400" smtClean="0">
                <a:solidFill>
                  <a:srgbClr val="FFC000"/>
                </a:solidFill>
              </a:rPr>
              <a:t>Was/is it difficult to balance sports with school </a:t>
            </a:r>
          </a:p>
          <a:p>
            <a:pPr lvl="0">
              <a:buNone/>
            </a:pPr>
            <a:r>
              <a:rPr lang="en-GB" sz="1400" smtClean="0">
                <a:solidFill>
                  <a:srgbClr val="FFC000"/>
                </a:solidFill>
              </a:rPr>
              <a:t>work?</a:t>
            </a:r>
            <a:endParaRPr lang="it-IT" sz="140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it-IT" sz="1400" smtClean="0">
                <a:solidFill>
                  <a:srgbClr val="FFC000"/>
                </a:solidFill>
              </a:rPr>
              <a:t>At first it was, but now I manage to do </a:t>
            </a:r>
          </a:p>
          <a:p>
            <a:pPr>
              <a:buNone/>
            </a:pPr>
            <a:r>
              <a:rPr lang="it-IT" sz="1400" smtClean="0">
                <a:solidFill>
                  <a:srgbClr val="FFC000"/>
                </a:solidFill>
              </a:rPr>
              <a:t>almost everything</a:t>
            </a:r>
          </a:p>
          <a:p>
            <a:endParaRPr lang="it-IT" sz="1400"/>
          </a:p>
        </p:txBody>
      </p:sp>
      <p:pic>
        <p:nvPicPr>
          <p:cNvPr id="5" name="Segnaposto immagine 4" descr="IMG-20190407-WA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2120" b="12120"/>
          <a:stretch>
            <a:fillRect/>
          </a:stretch>
        </p:blipFill>
        <p:spPr>
          <a:xfrm>
            <a:off x="395536" y="1412776"/>
            <a:ext cx="3750456" cy="3748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896544" cy="6597352"/>
          </a:xfrm>
        </p:spPr>
        <p:txBody>
          <a:bodyPr>
            <a:normAutofit fontScale="40000" lnSpcReduction="20000"/>
          </a:bodyPr>
          <a:lstStyle/>
          <a:p>
            <a:pPr lvl="0">
              <a:buFont typeface="Wingdings" panose="05000000000000000000" pitchFamily="2" charset="2"/>
              <a:buChar char="v"/>
            </a:pPr>
            <a:endParaRPr lang="it-IT" smtClean="0"/>
          </a:p>
          <a:p>
            <a:pPr lvl="0">
              <a:buFont typeface="Wingdings" panose="05000000000000000000" pitchFamily="2" charset="2"/>
              <a:buChar char="v"/>
            </a:pPr>
            <a:endParaRPr lang="it-IT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it-IT" sz="2900" smtClean="0"/>
              <a:t>Ti pesa rinunciare alle attività con gli amici/la famiglia</a:t>
            </a:r>
          </a:p>
          <a:p>
            <a:pPr lvl="0">
              <a:buNone/>
            </a:pPr>
            <a:r>
              <a:rPr lang="it-IT" sz="2900" smtClean="0"/>
              <a:t> a causa degli allenamenti?</a:t>
            </a:r>
          </a:p>
          <a:p>
            <a:pPr>
              <a:buNone/>
            </a:pPr>
            <a:r>
              <a:rPr lang="it-IT" sz="2900" smtClean="0"/>
              <a:t>Si, mi pesa, dico la verità, ma poi ho anche dei giorni di</a:t>
            </a:r>
          </a:p>
          <a:p>
            <a:pPr>
              <a:buNone/>
            </a:pPr>
            <a:r>
              <a:rPr lang="it-IT" sz="2900" smtClean="0"/>
              <a:t> relax da passare fuori dalla palestra.</a:t>
            </a:r>
          </a:p>
          <a:p>
            <a:endParaRPr lang="it-IT" sz="2900" smtClean="0"/>
          </a:p>
          <a:p>
            <a:pPr lvl="0">
              <a:buNone/>
            </a:pPr>
            <a:r>
              <a:rPr lang="en-GB" sz="2900" smtClean="0">
                <a:solidFill>
                  <a:srgbClr val="FFC000"/>
                </a:solidFill>
              </a:rPr>
              <a:t>How do you handle missing out on activities with friends </a:t>
            </a:r>
          </a:p>
          <a:p>
            <a:pPr lvl="0">
              <a:buNone/>
            </a:pPr>
            <a:r>
              <a:rPr lang="en-GB" sz="2900" smtClean="0">
                <a:solidFill>
                  <a:srgbClr val="FFC000"/>
                </a:solidFill>
              </a:rPr>
              <a:t>because of  your athletic schedule?</a:t>
            </a:r>
          </a:p>
          <a:p>
            <a:pPr lvl="0">
              <a:buNone/>
            </a:pPr>
            <a:r>
              <a:rPr lang="en-GB" sz="2900" smtClean="0">
                <a:solidFill>
                  <a:srgbClr val="FFC000"/>
                </a:solidFill>
              </a:rPr>
              <a:t>It’s hard but sometimes I also have some</a:t>
            </a:r>
            <a:r>
              <a:rPr lang="en-GB" sz="2900" smtClean="0"/>
              <a:t> </a:t>
            </a:r>
            <a:r>
              <a:rPr lang="en-GB" sz="2900" smtClean="0">
                <a:solidFill>
                  <a:srgbClr val="FFC000"/>
                </a:solidFill>
              </a:rPr>
              <a:t>days of relax to</a:t>
            </a:r>
          </a:p>
          <a:p>
            <a:pPr lvl="0">
              <a:buNone/>
            </a:pPr>
            <a:r>
              <a:rPr lang="en-GB" sz="2900" smtClean="0">
                <a:solidFill>
                  <a:srgbClr val="FFC000"/>
                </a:solidFill>
              </a:rPr>
              <a:t> spend outside the gym.</a:t>
            </a:r>
          </a:p>
          <a:p>
            <a:pPr lvl="0"/>
            <a:endParaRPr lang="en-GB" sz="290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z="2900" smtClean="0"/>
              <a:t>Quanto tempo passi ad allenarti?</a:t>
            </a:r>
          </a:p>
          <a:p>
            <a:pPr>
              <a:buNone/>
            </a:pPr>
            <a:r>
              <a:rPr lang="it-IT" sz="2900" smtClean="0"/>
              <a:t>Dalle 3 alle 8 ore al giorno, dipende dalle gare che ci sono </a:t>
            </a:r>
          </a:p>
          <a:p>
            <a:pPr>
              <a:buNone/>
            </a:pPr>
            <a:r>
              <a:rPr lang="it-IT" sz="2900" smtClean="0"/>
              <a:t>in programma</a:t>
            </a:r>
          </a:p>
          <a:p>
            <a:pPr lvl="0">
              <a:buNone/>
            </a:pPr>
            <a:r>
              <a:rPr lang="it-IT" sz="2900" smtClean="0">
                <a:solidFill>
                  <a:srgbClr val="FFC000"/>
                </a:solidFill>
              </a:rPr>
              <a:t>From 3 to 8 hours a day, depending from the </a:t>
            </a:r>
          </a:p>
          <a:p>
            <a:pPr lvl="0">
              <a:buNone/>
            </a:pPr>
            <a:r>
              <a:rPr lang="it-IT" sz="2900" smtClean="0">
                <a:solidFill>
                  <a:srgbClr val="FFC000"/>
                </a:solidFill>
              </a:rPr>
              <a:t>competitions  we have on schedule</a:t>
            </a:r>
          </a:p>
          <a:p>
            <a:pPr lvl="0"/>
            <a:endParaRPr lang="it-IT" sz="2900" smtClean="0">
              <a:solidFill>
                <a:srgbClr val="FFC00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it-IT" sz="2900" smtClean="0"/>
              <a:t>I tuoi genitori/la tua famiglia ti ha supportato nelle tue </a:t>
            </a:r>
          </a:p>
          <a:p>
            <a:pPr lvl="0">
              <a:buNone/>
            </a:pPr>
            <a:r>
              <a:rPr lang="it-IT" sz="2900" smtClean="0"/>
              <a:t>attività sportive?</a:t>
            </a:r>
          </a:p>
          <a:p>
            <a:pPr lvl="0">
              <a:buNone/>
            </a:pPr>
            <a:r>
              <a:rPr lang="it-IT" sz="2900" smtClean="0"/>
              <a:t>Si, la mia famiglia mi è sempre stata vicina, anche nei </a:t>
            </a:r>
          </a:p>
          <a:p>
            <a:pPr lvl="0">
              <a:buNone/>
            </a:pPr>
            <a:r>
              <a:rPr lang="it-IT" sz="2900" smtClean="0"/>
              <a:t>momenti tristi.</a:t>
            </a:r>
          </a:p>
          <a:p>
            <a:pPr lvl="0"/>
            <a:endParaRPr lang="it-IT" sz="2900" smtClean="0"/>
          </a:p>
          <a:p>
            <a:pPr lvl="0">
              <a:buNone/>
            </a:pPr>
            <a:r>
              <a:rPr lang="en-GB" sz="2900" smtClean="0">
                <a:solidFill>
                  <a:srgbClr val="FFC000"/>
                </a:solidFill>
              </a:rPr>
              <a:t>Have your parents been supportive of your sports activities?</a:t>
            </a:r>
          </a:p>
          <a:p>
            <a:pPr lvl="0">
              <a:buNone/>
            </a:pPr>
            <a:r>
              <a:rPr lang="en-GB" sz="2900" smtClean="0">
                <a:solidFill>
                  <a:srgbClr val="FFC000"/>
                </a:solidFill>
              </a:rPr>
              <a:t>Yes, my family has always been supportive, even in bad </a:t>
            </a:r>
          </a:p>
          <a:p>
            <a:pPr lvl="0">
              <a:buNone/>
            </a:pPr>
            <a:r>
              <a:rPr lang="en-GB" sz="2900" smtClean="0">
                <a:solidFill>
                  <a:srgbClr val="FFC000"/>
                </a:solidFill>
              </a:rPr>
              <a:t>moments.</a:t>
            </a:r>
          </a:p>
          <a:p>
            <a:pPr lvl="0"/>
            <a:endParaRPr lang="en-GB" sz="2900" smtClean="0"/>
          </a:p>
          <a:p>
            <a:pPr>
              <a:buFont typeface="Wingdings" panose="05000000000000000000" pitchFamily="2" charset="2"/>
              <a:buChar char="v"/>
            </a:pPr>
            <a:r>
              <a:rPr lang="it-IT" sz="2900" smtClean="0"/>
              <a:t>Qual è la tua più grande forza?</a:t>
            </a:r>
          </a:p>
          <a:p>
            <a:pPr lvl="0">
              <a:buNone/>
            </a:pPr>
            <a:r>
              <a:rPr lang="en-GB" sz="2900" smtClean="0"/>
              <a:t>La passione per questo sport e per lo sport in generale. </a:t>
            </a:r>
          </a:p>
          <a:p>
            <a:pPr lvl="0">
              <a:buNone/>
            </a:pPr>
            <a:r>
              <a:rPr lang="en-GB" sz="2900" smtClean="0"/>
              <a:t>Anche se dovessi smettere fa parte di me ormai.</a:t>
            </a:r>
          </a:p>
          <a:p>
            <a:endParaRPr lang="it-IT"/>
          </a:p>
        </p:txBody>
      </p:sp>
      <p:pic>
        <p:nvPicPr>
          <p:cNvPr id="5" name="Segnaposto immagine 4" descr="IMG-20190407-WA0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16167" b="16167"/>
          <a:stretch>
            <a:fillRect/>
          </a:stretch>
        </p:blipFill>
        <p:spPr>
          <a:xfrm>
            <a:off x="5220072" y="1124744"/>
            <a:ext cx="3466728" cy="40370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323528" y="267494"/>
          <a:ext cx="8363272" cy="3737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995936" y="188640"/>
            <a:ext cx="4968552" cy="6264696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en-GB" smtClean="0">
                <a:solidFill>
                  <a:srgbClr val="FFC000"/>
                </a:solidFill>
              </a:rPr>
              <a:t>What is your greatest strength?</a:t>
            </a:r>
          </a:p>
          <a:p>
            <a:pPr lvl="0">
              <a:buNone/>
            </a:pPr>
            <a:r>
              <a:rPr lang="en-GB" smtClean="0">
                <a:solidFill>
                  <a:srgbClr val="FFC000"/>
                </a:solidFill>
              </a:rPr>
              <a:t>My passion for this sport and for sports in general. Even if I </a:t>
            </a:r>
          </a:p>
          <a:p>
            <a:pPr lvl="0">
              <a:buNone/>
            </a:pPr>
            <a:r>
              <a:rPr lang="en-GB" smtClean="0">
                <a:solidFill>
                  <a:srgbClr val="FFC000"/>
                </a:solidFill>
              </a:rPr>
              <a:t>had to stop now it is part of me.</a:t>
            </a:r>
          </a:p>
          <a:p>
            <a:pPr lvl="0"/>
            <a:endParaRPr lang="en-GB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it-IT" smtClean="0"/>
              <a:t>Qual è la tua più grande debolezza?</a:t>
            </a:r>
          </a:p>
          <a:p>
            <a:pPr>
              <a:buNone/>
            </a:pPr>
            <a:r>
              <a:rPr lang="it-IT" smtClean="0"/>
              <a:t>Essere perfezionista e ambiziosa</a:t>
            </a:r>
          </a:p>
          <a:p>
            <a:endParaRPr lang="it-IT" smtClean="0"/>
          </a:p>
          <a:p>
            <a:pPr>
              <a:buNone/>
            </a:pPr>
            <a:r>
              <a:rPr lang="en-GB" smtClean="0">
                <a:solidFill>
                  <a:srgbClr val="FFC000"/>
                </a:solidFill>
              </a:rPr>
              <a:t>What is your greatest weakness?</a:t>
            </a:r>
          </a:p>
          <a:p>
            <a:pPr>
              <a:buNone/>
            </a:pPr>
            <a:r>
              <a:rPr lang="en-GB" smtClean="0">
                <a:solidFill>
                  <a:srgbClr val="FFC000"/>
                </a:solidFill>
              </a:rPr>
              <a:t>Being perfectionist and ambitious.</a:t>
            </a:r>
          </a:p>
          <a:p>
            <a:endParaRPr lang="en-GB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it-IT" smtClean="0"/>
              <a:t>Come tieni sotto controllo lo stress e la pressione?</a:t>
            </a:r>
          </a:p>
          <a:p>
            <a:pPr>
              <a:buNone/>
            </a:pPr>
            <a:r>
              <a:rPr lang="it-IT" smtClean="0"/>
              <a:t>Pensando a tutto ciò che ho fatto per arrivare dove sono.</a:t>
            </a:r>
          </a:p>
          <a:p>
            <a:endParaRPr lang="it-IT" smtClean="0"/>
          </a:p>
          <a:p>
            <a:pPr lvl="0">
              <a:buNone/>
            </a:pPr>
            <a:r>
              <a:rPr lang="en-GB" smtClean="0">
                <a:solidFill>
                  <a:srgbClr val="FFC000"/>
                </a:solidFill>
              </a:rPr>
              <a:t>How do you handle stress and pressure?</a:t>
            </a:r>
          </a:p>
          <a:p>
            <a:pPr lvl="0">
              <a:buNone/>
            </a:pPr>
            <a:r>
              <a:rPr lang="it-IT" smtClean="0">
                <a:solidFill>
                  <a:srgbClr val="FFC000"/>
                </a:solidFill>
              </a:rPr>
              <a:t>I think to all I have done to get where I am now.</a:t>
            </a:r>
          </a:p>
          <a:p>
            <a:pPr lvl="0"/>
            <a:endParaRPr lang="it-IT" smtClean="0"/>
          </a:p>
          <a:p>
            <a:r>
              <a:rPr lang="it-IT" smtClean="0"/>
              <a:t>Qual è stato il tuo più alto traguardo come atleta?</a:t>
            </a:r>
          </a:p>
          <a:p>
            <a:pPr>
              <a:buNone/>
            </a:pPr>
            <a:r>
              <a:rPr lang="it-IT" smtClean="0"/>
              <a:t>Il campionato nazionale Gold 2019</a:t>
            </a:r>
          </a:p>
          <a:p>
            <a:endParaRPr lang="it-IT" smtClean="0"/>
          </a:p>
          <a:p>
            <a:pPr>
              <a:buNone/>
            </a:pPr>
            <a:r>
              <a:rPr lang="en-GB" smtClean="0">
                <a:solidFill>
                  <a:srgbClr val="FFC000"/>
                </a:solidFill>
              </a:rPr>
              <a:t>What was your greatest accomplishments as an athlete?</a:t>
            </a:r>
          </a:p>
          <a:p>
            <a:pPr>
              <a:buNone/>
            </a:pPr>
            <a:r>
              <a:rPr lang="en-GB" smtClean="0">
                <a:solidFill>
                  <a:srgbClr val="FFC000"/>
                </a:solidFill>
              </a:rPr>
              <a:t>The 2019 Gold championship</a:t>
            </a:r>
          </a:p>
          <a:p>
            <a:endParaRPr lang="en-GB" smtClean="0"/>
          </a:p>
          <a:p>
            <a:pPr lvl="0"/>
            <a:r>
              <a:rPr lang="it-IT" smtClean="0"/>
              <a:t>Quale consiglio ti senti di dare ad un giovane </a:t>
            </a:r>
          </a:p>
          <a:p>
            <a:pPr lvl="0">
              <a:buNone/>
            </a:pPr>
            <a:r>
              <a:rPr lang="it-IT" smtClean="0"/>
              <a:t>sportivo?</a:t>
            </a:r>
          </a:p>
          <a:p>
            <a:pPr lvl="0">
              <a:buNone/>
            </a:pPr>
            <a:r>
              <a:rPr lang="it-IT" smtClean="0"/>
              <a:t>Di fare ciò che si sente veramente e non per accontentare </a:t>
            </a:r>
          </a:p>
          <a:p>
            <a:pPr lvl="0">
              <a:buNone/>
            </a:pPr>
            <a:r>
              <a:rPr lang="it-IT" smtClean="0"/>
              <a:t>qualcuno, di inseguire i propri sogni e porsi passo dopo </a:t>
            </a:r>
          </a:p>
          <a:p>
            <a:pPr lvl="0">
              <a:buNone/>
            </a:pPr>
            <a:r>
              <a:rPr lang="it-IT" smtClean="0"/>
              <a:t>passo degli obiettivi.</a:t>
            </a:r>
          </a:p>
          <a:p>
            <a:pPr lvl="0"/>
            <a:endParaRPr lang="it-IT" smtClean="0"/>
          </a:p>
          <a:p>
            <a:pPr lvl="0">
              <a:buNone/>
            </a:pPr>
            <a:r>
              <a:rPr lang="en-GB" smtClean="0">
                <a:solidFill>
                  <a:srgbClr val="FFC000"/>
                </a:solidFill>
              </a:rPr>
              <a:t>What piece of advice would you give a young sportsman?</a:t>
            </a:r>
          </a:p>
          <a:p>
            <a:pPr lvl="0">
              <a:buNone/>
            </a:pPr>
            <a:r>
              <a:rPr lang="it-IT" smtClean="0">
                <a:solidFill>
                  <a:srgbClr val="FFC000"/>
                </a:solidFill>
              </a:rPr>
              <a:t>Do what you really want and don’t care about what  </a:t>
            </a:r>
          </a:p>
          <a:p>
            <a:pPr lvl="0">
              <a:buNone/>
            </a:pPr>
            <a:r>
              <a:rPr lang="it-IT" smtClean="0">
                <a:solidFill>
                  <a:srgbClr val="FFC000"/>
                </a:solidFill>
              </a:rPr>
              <a:t>others want for you. Follow your dreams and step by step</a:t>
            </a:r>
          </a:p>
          <a:p>
            <a:pPr lvl="0">
              <a:buNone/>
            </a:pPr>
            <a:r>
              <a:rPr lang="it-IT" smtClean="0">
                <a:solidFill>
                  <a:srgbClr val="FFC000"/>
                </a:solidFill>
              </a:rPr>
              <a:t> reach your goal.</a:t>
            </a:r>
          </a:p>
          <a:p>
            <a:endParaRPr lang="it-IT"/>
          </a:p>
        </p:txBody>
      </p:sp>
      <p:pic>
        <p:nvPicPr>
          <p:cNvPr id="5" name="Segnaposto immagine 4" descr="IMG-20190407-WA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2885980" cy="5091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942532653"/>
              </p:ext>
            </p:extLst>
          </p:nvPr>
        </p:nvGraphicFramePr>
        <p:xfrm>
          <a:off x="457200" y="320040"/>
          <a:ext cx="8435280" cy="152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132856"/>
            <a:ext cx="4114800" cy="4115544"/>
          </a:xfrm>
        </p:spPr>
        <p:txBody>
          <a:bodyPr>
            <a:normAutofit lnSpcReduction="10000"/>
          </a:bodyPr>
          <a:lstStyle/>
          <a:p>
            <a:endParaRPr lang="it-IT" sz="1600" smtClean="0"/>
          </a:p>
          <a:p>
            <a:r>
              <a:rPr lang="it-IT" sz="1600" smtClean="0"/>
              <a:t>Hai un eroe sportivo?</a:t>
            </a:r>
          </a:p>
          <a:p>
            <a:pPr>
              <a:buNone/>
            </a:pPr>
            <a:r>
              <a:rPr lang="it-IT" sz="1600" smtClean="0"/>
              <a:t>Ammiro, di qualunque sport, ogni</a:t>
            </a:r>
          </a:p>
          <a:p>
            <a:pPr>
              <a:buNone/>
            </a:pPr>
            <a:r>
              <a:rPr lang="it-IT" sz="1600" smtClean="0"/>
              <a:t> sportivo</a:t>
            </a:r>
          </a:p>
          <a:p>
            <a:pPr>
              <a:buNone/>
            </a:pPr>
            <a:r>
              <a:rPr lang="en-GB" sz="1600" smtClean="0">
                <a:solidFill>
                  <a:srgbClr val="FFC000"/>
                </a:solidFill>
              </a:rPr>
              <a:t>Do you have any sports heroes?</a:t>
            </a:r>
          </a:p>
          <a:p>
            <a:pPr>
              <a:buNone/>
            </a:pPr>
            <a:r>
              <a:rPr lang="en-GB" sz="1600" smtClean="0">
                <a:solidFill>
                  <a:srgbClr val="FFC000"/>
                </a:solidFill>
              </a:rPr>
              <a:t>I admire, of every sport, each</a:t>
            </a:r>
          </a:p>
          <a:p>
            <a:pPr>
              <a:buNone/>
            </a:pPr>
            <a:r>
              <a:rPr lang="en-GB" sz="1600" smtClean="0">
                <a:solidFill>
                  <a:srgbClr val="FFC000"/>
                </a:solidFill>
              </a:rPr>
              <a:t> sportsman</a:t>
            </a:r>
          </a:p>
          <a:p>
            <a:r>
              <a:rPr lang="it-IT" sz="1600" smtClean="0"/>
              <a:t>Ti sei mai fatto male seriamente?</a:t>
            </a:r>
          </a:p>
          <a:p>
            <a:pPr>
              <a:buNone/>
            </a:pPr>
            <a:r>
              <a:rPr lang="it-IT" sz="1600" smtClean="0"/>
              <a:t>Si, allo sterno, alla caviglia alla</a:t>
            </a:r>
          </a:p>
          <a:p>
            <a:pPr>
              <a:buNone/>
            </a:pPr>
            <a:r>
              <a:rPr lang="it-IT" sz="1600" smtClean="0"/>
              <a:t> mano e al ginocchio</a:t>
            </a:r>
          </a:p>
          <a:p>
            <a:pPr lvl="0">
              <a:buNone/>
            </a:pPr>
            <a:r>
              <a:rPr lang="en-GB" sz="1600" smtClean="0">
                <a:solidFill>
                  <a:srgbClr val="FFC000"/>
                </a:solidFill>
              </a:rPr>
              <a:t>Have you ever had any serious</a:t>
            </a:r>
          </a:p>
          <a:p>
            <a:pPr lvl="0">
              <a:buNone/>
            </a:pPr>
            <a:r>
              <a:rPr lang="en-GB" sz="1600" smtClean="0">
                <a:solidFill>
                  <a:srgbClr val="FFC000"/>
                </a:solidFill>
              </a:rPr>
              <a:t> injuries?</a:t>
            </a:r>
          </a:p>
          <a:p>
            <a:pPr lvl="0">
              <a:buNone/>
            </a:pPr>
            <a:r>
              <a:rPr lang="en-GB" sz="1600" smtClean="0">
                <a:solidFill>
                  <a:srgbClr val="FFC000"/>
                </a:solidFill>
              </a:rPr>
              <a:t>Yes, I injured my breastbone, my</a:t>
            </a:r>
          </a:p>
          <a:p>
            <a:pPr lvl="0">
              <a:buNone/>
            </a:pPr>
            <a:r>
              <a:rPr lang="en-GB" sz="1600" smtClean="0">
                <a:solidFill>
                  <a:srgbClr val="FFC000"/>
                </a:solidFill>
              </a:rPr>
              <a:t> ankle, my hand and knee.</a:t>
            </a:r>
            <a:endParaRPr lang="it-IT" sz="160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1600">
              <a:solidFill>
                <a:srgbClr val="C00000"/>
              </a:solidFill>
            </a:endParaRPr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457200" y="2276871"/>
            <a:ext cx="3714987" cy="3743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2" y="980728"/>
            <a:ext cx="3849576" cy="4525963"/>
          </a:xfrm>
        </p:spPr>
        <p:txBody>
          <a:bodyPr>
            <a:normAutofit/>
          </a:bodyPr>
          <a:lstStyle/>
          <a:p>
            <a:pPr lvl="0"/>
            <a:r>
              <a:rPr lang="it-IT" sz="1600" smtClean="0"/>
              <a:t>Qual è la tua più grande forza?</a:t>
            </a:r>
          </a:p>
          <a:p>
            <a:pPr>
              <a:buNone/>
            </a:pPr>
            <a:r>
              <a:rPr lang="en-US" sz="1600" smtClean="0"/>
              <a:t>La capacità di reagire sempre agli eventi, anche quelli negativi</a:t>
            </a:r>
          </a:p>
          <a:p>
            <a:pPr lvl="0">
              <a:buNone/>
            </a:pPr>
            <a:r>
              <a:rPr lang="en-GB" sz="1600" smtClean="0">
                <a:solidFill>
                  <a:srgbClr val="FFC000"/>
                </a:solidFill>
              </a:rPr>
              <a:t>What is your greatest strength?</a:t>
            </a:r>
            <a:endParaRPr lang="it-IT" sz="160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1600" smtClean="0">
                <a:solidFill>
                  <a:srgbClr val="FFC000"/>
                </a:solidFill>
              </a:rPr>
              <a:t>The strength to face all events of</a:t>
            </a:r>
          </a:p>
          <a:p>
            <a:pPr>
              <a:buNone/>
            </a:pPr>
            <a:r>
              <a:rPr lang="en-US" sz="1600" smtClean="0">
                <a:solidFill>
                  <a:srgbClr val="FFC000"/>
                </a:solidFill>
              </a:rPr>
              <a:t> life, even the bad ones</a:t>
            </a:r>
          </a:p>
          <a:p>
            <a:pPr lvl="0"/>
            <a:r>
              <a:rPr lang="it-IT" sz="1600" smtClean="0"/>
              <a:t>Qual è la tua più grande debolezza?</a:t>
            </a:r>
          </a:p>
          <a:p>
            <a:pPr>
              <a:buNone/>
            </a:pPr>
            <a:r>
              <a:rPr lang="en-US" sz="1600" smtClean="0"/>
              <a:t>L’ingenuità</a:t>
            </a:r>
          </a:p>
          <a:p>
            <a:pPr lvl="0">
              <a:buNone/>
            </a:pPr>
            <a:r>
              <a:rPr lang="en-GB" sz="1600" smtClean="0">
                <a:solidFill>
                  <a:srgbClr val="FFC000"/>
                </a:solidFill>
              </a:rPr>
              <a:t>What is your greatest weakness?</a:t>
            </a:r>
          </a:p>
          <a:p>
            <a:pPr lvl="0">
              <a:buNone/>
            </a:pPr>
            <a:r>
              <a:rPr lang="en-GB" sz="1600" smtClean="0">
                <a:solidFill>
                  <a:srgbClr val="FFC000"/>
                </a:solidFill>
              </a:rPr>
              <a:t>Gullibility</a:t>
            </a:r>
          </a:p>
          <a:p>
            <a:r>
              <a:rPr lang="it-IT" sz="1600" smtClean="0"/>
              <a:t>Descriviti con una parola.</a:t>
            </a:r>
          </a:p>
          <a:p>
            <a:pPr lvl="0">
              <a:buNone/>
            </a:pPr>
            <a:r>
              <a:rPr lang="it-IT" sz="1600" smtClean="0"/>
              <a:t>Sensibile</a:t>
            </a:r>
          </a:p>
          <a:p>
            <a:pPr>
              <a:buNone/>
            </a:pPr>
            <a:r>
              <a:rPr lang="en-GB" sz="1600" smtClean="0">
                <a:solidFill>
                  <a:srgbClr val="FFC000"/>
                </a:solidFill>
              </a:rPr>
              <a:t>What one word describes you?</a:t>
            </a:r>
            <a:endParaRPr lang="it-IT" sz="1600" smtClean="0">
              <a:solidFill>
                <a:srgbClr val="FFC000"/>
              </a:solidFill>
            </a:endParaRPr>
          </a:p>
          <a:p>
            <a:pPr lvl="0">
              <a:buNone/>
            </a:pPr>
            <a:r>
              <a:rPr lang="it-IT" sz="1600" smtClean="0">
                <a:solidFill>
                  <a:srgbClr val="FFC000"/>
                </a:solidFill>
              </a:rPr>
              <a:t>Sensitiveness</a:t>
            </a:r>
          </a:p>
          <a:p>
            <a:pPr lvl="0">
              <a:buNone/>
            </a:pPr>
            <a:endParaRPr lang="it-IT" sz="1600" smtClean="0"/>
          </a:p>
          <a:p>
            <a:pPr>
              <a:buNone/>
            </a:pPr>
            <a:endParaRPr lang="en-US" sz="160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980728"/>
            <a:ext cx="2952512" cy="40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22437"/>
            <a:ext cx="4042792" cy="3578771"/>
          </a:xfrm>
        </p:spPr>
        <p:txBody>
          <a:bodyPr>
            <a:normAutofit/>
          </a:bodyPr>
          <a:lstStyle/>
          <a:p>
            <a:pPr lvl="0"/>
            <a:r>
              <a:rPr lang="it-IT" sz="1600" smtClean="0"/>
              <a:t>Quale consiglio ti senti di dare</a:t>
            </a:r>
          </a:p>
          <a:p>
            <a:pPr lvl="0">
              <a:buNone/>
            </a:pPr>
            <a:r>
              <a:rPr lang="it-IT" sz="1600" smtClean="0"/>
              <a:t> ad un giovane sportivo?</a:t>
            </a:r>
          </a:p>
          <a:p>
            <a:pPr>
              <a:buNone/>
            </a:pPr>
            <a:r>
              <a:rPr lang="en-US" sz="1600" smtClean="0"/>
              <a:t>Di credere al traguardo che dovrà </a:t>
            </a:r>
          </a:p>
          <a:p>
            <a:pPr>
              <a:buNone/>
            </a:pPr>
            <a:r>
              <a:rPr lang="en-US" sz="1600" smtClean="0"/>
              <a:t>raggiungere</a:t>
            </a:r>
          </a:p>
          <a:p>
            <a:pPr>
              <a:buNone/>
            </a:pPr>
            <a:endParaRPr lang="en-US" sz="1600" smtClean="0"/>
          </a:p>
          <a:p>
            <a:pPr lvl="0">
              <a:buNone/>
            </a:pPr>
            <a:r>
              <a:rPr lang="en-GB" sz="1600" smtClean="0">
                <a:solidFill>
                  <a:srgbClr val="FFC000"/>
                </a:solidFill>
              </a:rPr>
              <a:t>What piece of advice would you</a:t>
            </a:r>
          </a:p>
          <a:p>
            <a:pPr lvl="0">
              <a:buNone/>
            </a:pPr>
            <a:r>
              <a:rPr lang="en-GB" sz="1600" smtClean="0">
                <a:solidFill>
                  <a:srgbClr val="FFC000"/>
                </a:solidFill>
              </a:rPr>
              <a:t> give a young sportsman?</a:t>
            </a:r>
          </a:p>
          <a:p>
            <a:pPr lvl="0">
              <a:buNone/>
            </a:pPr>
            <a:r>
              <a:rPr lang="en-GB" sz="1600" smtClean="0">
                <a:solidFill>
                  <a:srgbClr val="FFC000"/>
                </a:solidFill>
              </a:rPr>
              <a:t>To believe in his goal</a:t>
            </a:r>
            <a:endParaRPr lang="it-IT" sz="160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sz="160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3143250" cy="415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8" cy="28083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sz="1200" b="1" smtClean="0"/>
              <a:t/>
            </a:r>
            <a:br>
              <a:rPr lang="it-IT" sz="1200" b="1" smtClean="0"/>
            </a:br>
            <a:r>
              <a:rPr lang="it-IT" sz="2700" b="1" smtClean="0"/>
              <a:t>Leonardo: </a:t>
            </a:r>
            <a:r>
              <a:rPr lang="it-IT" sz="2000" smtClean="0"/>
              <a:t/>
            </a:r>
            <a:br>
              <a:rPr lang="it-IT" sz="2000" smtClean="0"/>
            </a:br>
            <a:r>
              <a:rPr lang="it-IT" sz="2000" smtClean="0"/>
              <a:t>            </a:t>
            </a:r>
            <a:r>
              <a:rPr lang="it-IT" sz="1800" smtClean="0"/>
              <a:t>Lo zio di Leonardo, Claudio,  è uno sportivo, è titolare di  una palestra ed insegna sia in un istituto di scuola superiore a  Teramo che come maestro di sci. Inoltre è un appassionato di sport estremi.</a:t>
            </a:r>
            <a:r>
              <a:rPr lang="it-IT" sz="2000" smtClean="0"/>
              <a:t/>
            </a:r>
            <a:br>
              <a:rPr lang="it-IT" sz="2000" smtClean="0"/>
            </a:br>
            <a:r>
              <a:rPr lang="it-IT" sz="2000" smtClean="0"/>
              <a:t/>
            </a:r>
            <a:br>
              <a:rPr lang="it-IT" sz="2000" smtClean="0"/>
            </a:br>
            <a:r>
              <a:rPr lang="en-GB" sz="2700" b="1" smtClean="0"/>
              <a:t>Leonardo: </a:t>
            </a:r>
            <a:r>
              <a:rPr lang="en-GB" sz="2000" b="1" smtClean="0"/>
              <a:t/>
            </a:r>
            <a:br>
              <a:rPr lang="en-GB" sz="2000" b="1" smtClean="0"/>
            </a:br>
            <a:r>
              <a:rPr lang="en-GB" sz="2000" smtClean="0"/>
              <a:t>          </a:t>
            </a:r>
            <a:r>
              <a:rPr lang="en-GB" sz="1800" smtClean="0"/>
              <a:t> Leonardo’s uncle, Claudio, is a sportsman. He owes a gym, he is a PE teacher at  a  secondary  school in Teramo and he is a ski instructor too. </a:t>
            </a:r>
            <a:r>
              <a:rPr lang="it-IT" sz="1800" smtClean="0"/>
              <a:t>He loves extreme  sports.</a:t>
            </a:r>
            <a:r>
              <a:rPr lang="it-IT" sz="2000" smtClean="0"/>
              <a:t/>
            </a:r>
            <a:br>
              <a:rPr lang="it-IT" sz="2000" smtClean="0"/>
            </a:br>
            <a:endParaRPr lang="it-IT" sz="200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996952"/>
            <a:ext cx="8291264" cy="3861048"/>
          </a:xfrm>
        </p:spPr>
        <p:txBody>
          <a:bodyPr>
            <a:normAutofit fontScale="40000" lnSpcReduction="20000"/>
          </a:bodyPr>
          <a:lstStyle/>
          <a:p>
            <a:endParaRPr lang="it-IT" smtClean="0"/>
          </a:p>
          <a:p>
            <a:pPr marL="514350" indent="-514350" fontAlgn="base"/>
            <a:endParaRPr lang="it-IT" smtClean="0">
              <a:solidFill>
                <a:srgbClr val="FF0000"/>
              </a:solidFill>
            </a:endParaRPr>
          </a:p>
          <a:p>
            <a:pPr marL="514350" indent="-514350" fontAlgn="base"/>
            <a:r>
              <a:rPr lang="it-IT" sz="3500" smtClean="0">
                <a:solidFill>
                  <a:srgbClr val="FFC000"/>
                </a:solidFill>
              </a:rPr>
              <a:t>A che età ti sei interessato allo sport?                                  </a:t>
            </a:r>
          </a:p>
          <a:p>
            <a:pPr>
              <a:buNone/>
            </a:pPr>
            <a:r>
              <a:rPr lang="it-IT" sz="3500" smtClean="0">
                <a:solidFill>
                  <a:srgbClr val="FFC000"/>
                </a:solidFill>
              </a:rPr>
              <a:t>           </a:t>
            </a:r>
            <a:r>
              <a:rPr lang="en-GB" sz="3500" smtClean="0">
                <a:solidFill>
                  <a:srgbClr val="FFC000"/>
                </a:solidFill>
              </a:rPr>
              <a:t>When did you get interested in sports?</a:t>
            </a:r>
            <a:endParaRPr lang="it-IT" sz="350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GB" sz="3500" smtClean="0"/>
              <a:t> </a:t>
            </a:r>
            <a:r>
              <a:rPr lang="en-GB" sz="3500"/>
              <a:t>    A 4 anni e mezzo.</a:t>
            </a:r>
            <a:endParaRPr lang="it-IT" sz="3500"/>
          </a:p>
          <a:p>
            <a:pPr>
              <a:buNone/>
            </a:pPr>
            <a:r>
              <a:rPr lang="en-GB" sz="3500"/>
              <a:t>     At four years and a half</a:t>
            </a:r>
            <a:r>
              <a:rPr lang="en-GB" sz="3500" smtClean="0"/>
              <a:t>.</a:t>
            </a:r>
          </a:p>
          <a:p>
            <a:pPr>
              <a:buNone/>
            </a:pPr>
            <a:endParaRPr lang="it-IT" sz="3500"/>
          </a:p>
          <a:p>
            <a:pPr marL="514350" indent="-514350" fontAlgn="base"/>
            <a:r>
              <a:rPr lang="it-IT" sz="3500" smtClean="0">
                <a:solidFill>
                  <a:srgbClr val="FFC000"/>
                </a:solidFill>
              </a:rPr>
              <a:t>Hai </a:t>
            </a:r>
            <a:r>
              <a:rPr lang="it-IT" sz="3500">
                <a:solidFill>
                  <a:srgbClr val="FFC000"/>
                </a:solidFill>
              </a:rPr>
              <a:t>un eroe sportivo</a:t>
            </a:r>
            <a:r>
              <a:rPr lang="it-IT" sz="3500" smtClean="0">
                <a:solidFill>
                  <a:srgbClr val="FFC000"/>
                </a:solidFill>
              </a:rPr>
              <a:t>?</a:t>
            </a:r>
          </a:p>
          <a:p>
            <a:pPr>
              <a:buNone/>
            </a:pPr>
            <a:r>
              <a:rPr lang="en-GB" sz="3500" smtClean="0">
                <a:solidFill>
                  <a:srgbClr val="FFC000"/>
                </a:solidFill>
              </a:rPr>
              <a:t>          Do you have any sports heroes?</a:t>
            </a:r>
            <a:endParaRPr lang="it-IT" sz="350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it-IT" sz="3500" smtClean="0"/>
              <a:t>Si, dal punto di vista sportivo Alberto Tomba</a:t>
            </a:r>
          </a:p>
          <a:p>
            <a:pPr>
              <a:buNone/>
            </a:pPr>
            <a:r>
              <a:rPr lang="en-GB" sz="3500" smtClean="0"/>
              <a:t>Yes, my sports hero is Alberto Tomba</a:t>
            </a:r>
            <a:endParaRPr lang="it-IT" sz="3500" smtClean="0"/>
          </a:p>
          <a:p>
            <a:pPr>
              <a:buNone/>
            </a:pPr>
            <a:r>
              <a:rPr lang="en-GB" sz="3500" smtClean="0"/>
              <a:t> </a:t>
            </a:r>
            <a:endParaRPr lang="it-IT" sz="3500" smtClean="0"/>
          </a:p>
          <a:p>
            <a:pPr fontAlgn="base"/>
            <a:r>
              <a:rPr lang="it-IT" sz="3500" smtClean="0">
                <a:solidFill>
                  <a:srgbClr val="FF0000"/>
                </a:solidFill>
              </a:rPr>
              <a:t> </a:t>
            </a:r>
            <a:r>
              <a:rPr lang="it-IT" sz="3500" smtClean="0">
                <a:solidFill>
                  <a:srgbClr val="FFC000"/>
                </a:solidFill>
              </a:rPr>
              <a:t>Qual è la tua più grande forza?</a:t>
            </a:r>
          </a:p>
          <a:p>
            <a:pPr>
              <a:buNone/>
            </a:pPr>
            <a:r>
              <a:rPr lang="it-IT" sz="3500" smtClean="0">
                <a:solidFill>
                  <a:srgbClr val="FFC000"/>
                </a:solidFill>
              </a:rPr>
              <a:t>           </a:t>
            </a:r>
            <a:r>
              <a:rPr lang="en-GB" sz="3500" smtClean="0">
                <a:solidFill>
                  <a:srgbClr val="FFC000"/>
                </a:solidFill>
              </a:rPr>
              <a:t>What is your greatest strength?</a:t>
            </a:r>
            <a:endParaRPr lang="it-IT" sz="350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GB" sz="3500" smtClean="0"/>
              <a:t>           </a:t>
            </a:r>
            <a:r>
              <a:rPr lang="it-IT" sz="3500" smtClean="0"/>
              <a:t>La pazienza</a:t>
            </a:r>
          </a:p>
          <a:p>
            <a:pPr>
              <a:buNone/>
            </a:pPr>
            <a:r>
              <a:rPr lang="it-IT" sz="3500" smtClean="0"/>
              <a:t>           Patience</a:t>
            </a:r>
          </a:p>
          <a:p>
            <a:pPr>
              <a:buNone/>
            </a:pPr>
            <a:r>
              <a:rPr lang="it-IT" smtClean="0"/>
              <a:t> </a:t>
            </a:r>
            <a:endParaRPr lang="it-IT"/>
          </a:p>
        </p:txBody>
      </p:sp>
      <p:pic>
        <p:nvPicPr>
          <p:cNvPr id="4" name="Immagine 3" descr="https://lh5.googleusercontent.com/XIrBsq6bRdriI0eT8PiHpLqWnp8w6pg0e2j6D6i8NaOXs9PpBO51SDU_Ina0dVKLHUVYBw94twCdnxYOmqaJ9acqhKvt2Xzxwk3pmTGRkmUxnzc4OJVFYlaIwAW9Vy7Biy6GD14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429000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507288" cy="6597352"/>
          </a:xfrm>
        </p:spPr>
        <p:txBody>
          <a:bodyPr>
            <a:normAutofit fontScale="47500" lnSpcReduction="20000"/>
          </a:bodyPr>
          <a:lstStyle/>
          <a:p>
            <a:r>
              <a:rPr lang="it-IT" smtClean="0"/>
              <a:t>  </a:t>
            </a:r>
            <a:r>
              <a:rPr lang="it-IT" smtClean="0">
                <a:solidFill>
                  <a:srgbClr val="FFC000"/>
                </a:solidFill>
              </a:rPr>
              <a:t>E la più grande debolezza?</a:t>
            </a:r>
          </a:p>
          <a:p>
            <a:pPr>
              <a:buNone/>
            </a:pPr>
            <a:r>
              <a:rPr lang="it-IT" smtClean="0">
                <a:solidFill>
                  <a:srgbClr val="FFC000"/>
                </a:solidFill>
              </a:rPr>
              <a:t>          </a:t>
            </a:r>
            <a:r>
              <a:rPr lang="en-GB" smtClean="0">
                <a:solidFill>
                  <a:srgbClr val="FFC000"/>
                </a:solidFill>
              </a:rPr>
              <a:t>What is your greatest weakness?</a:t>
            </a:r>
            <a:endParaRPr lang="it-IT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it-IT" smtClean="0"/>
              <a:t>L' eccesso di empatia</a:t>
            </a:r>
          </a:p>
          <a:p>
            <a:pPr>
              <a:buNone/>
            </a:pPr>
            <a:r>
              <a:rPr lang="it-IT" smtClean="0"/>
              <a:t>Too much empathy                                                                                                        </a:t>
            </a:r>
          </a:p>
          <a:p>
            <a:pPr>
              <a:buNone/>
            </a:pPr>
            <a:r>
              <a:rPr lang="it-IT" smtClean="0"/>
              <a:t> </a:t>
            </a:r>
          </a:p>
          <a:p>
            <a:pPr fontAlgn="base"/>
            <a:r>
              <a:rPr lang="it-IT" smtClean="0">
                <a:solidFill>
                  <a:srgbClr val="FFC000"/>
                </a:solidFill>
              </a:rPr>
              <a:t>Descriviti con una parola</a:t>
            </a:r>
          </a:p>
          <a:p>
            <a:pPr>
              <a:buNone/>
            </a:pPr>
            <a:r>
              <a:rPr lang="en-GB" smtClean="0">
                <a:solidFill>
                  <a:srgbClr val="FFC000"/>
                </a:solidFill>
              </a:rPr>
              <a:t>        What one word describes you?</a:t>
            </a:r>
            <a:endParaRPr lang="it-IT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GB" smtClean="0"/>
              <a:t>         </a:t>
            </a:r>
            <a:r>
              <a:rPr lang="it-IT" smtClean="0"/>
              <a:t>Onesto</a:t>
            </a:r>
          </a:p>
          <a:p>
            <a:pPr>
              <a:buNone/>
            </a:pPr>
            <a:r>
              <a:rPr lang="it-IT" smtClean="0"/>
              <a:t>         Honest</a:t>
            </a:r>
          </a:p>
          <a:p>
            <a:pPr>
              <a:buNone/>
            </a:pPr>
            <a:r>
              <a:rPr lang="it-IT" smtClean="0"/>
              <a:t> </a:t>
            </a:r>
          </a:p>
          <a:p>
            <a:pPr fontAlgn="base"/>
            <a:r>
              <a:rPr lang="it-IT" smtClean="0">
                <a:solidFill>
                  <a:srgbClr val="FFC000"/>
                </a:solidFill>
              </a:rPr>
              <a:t>Quale consiglio daresti ad un giovane sportivo?</a:t>
            </a:r>
          </a:p>
          <a:p>
            <a:pPr>
              <a:buNone/>
            </a:pPr>
            <a:r>
              <a:rPr lang="it-IT" smtClean="0">
                <a:solidFill>
                  <a:srgbClr val="FFC000"/>
                </a:solidFill>
              </a:rPr>
              <a:t>         </a:t>
            </a:r>
            <a:r>
              <a:rPr lang="en-GB" smtClean="0">
                <a:solidFill>
                  <a:srgbClr val="FFC000"/>
                </a:solidFill>
              </a:rPr>
              <a:t>What piece of advice would you give a young sportsman?</a:t>
            </a:r>
            <a:endParaRPr lang="it-IT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GB" smtClean="0"/>
              <a:t>        Di divertirsi sempre facendo sport</a:t>
            </a:r>
            <a:endParaRPr lang="it-IT" smtClean="0"/>
          </a:p>
          <a:p>
            <a:pPr>
              <a:buNone/>
            </a:pPr>
            <a:r>
              <a:rPr lang="en-GB" smtClean="0"/>
              <a:t>        Always amuse yourself doing sport</a:t>
            </a:r>
            <a:endParaRPr lang="it-IT" smtClean="0"/>
          </a:p>
          <a:p>
            <a:pPr>
              <a:buNone/>
            </a:pPr>
            <a:r>
              <a:rPr lang="en-GB" smtClean="0"/>
              <a:t> </a:t>
            </a:r>
            <a:endParaRPr lang="it-IT" smtClean="0"/>
          </a:p>
          <a:p>
            <a:pPr fontAlgn="base"/>
            <a:r>
              <a:rPr lang="it-IT" smtClean="0">
                <a:solidFill>
                  <a:srgbClr val="FFC000"/>
                </a:solidFill>
              </a:rPr>
              <a:t>Completa la frase: "lo sport mi ha salvato da…”</a:t>
            </a:r>
          </a:p>
          <a:p>
            <a:pPr>
              <a:buNone/>
            </a:pPr>
            <a:r>
              <a:rPr lang="it-IT" smtClean="0">
                <a:solidFill>
                  <a:srgbClr val="FFC000"/>
                </a:solidFill>
              </a:rPr>
              <a:t>        </a:t>
            </a:r>
            <a:r>
              <a:rPr lang="en-GB" smtClean="0">
                <a:solidFill>
                  <a:srgbClr val="FFC000"/>
                </a:solidFill>
              </a:rPr>
              <a:t>Complete the sentence: “Sports saved me from ......”</a:t>
            </a:r>
            <a:endParaRPr lang="it-IT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GB" smtClean="0"/>
              <a:t> </a:t>
            </a:r>
            <a:r>
              <a:rPr lang="it-IT" smtClean="0"/>
              <a:t>...il rischio di non crescere mai, perché mi ha aiutato a diventare grande</a:t>
            </a:r>
          </a:p>
          <a:p>
            <a:pPr>
              <a:buNone/>
            </a:pPr>
            <a:r>
              <a:rPr lang="en-GB" smtClean="0"/>
              <a:t>...the risk of never growing up, because it helped me to become an adult.</a:t>
            </a:r>
            <a:endParaRPr lang="it-IT" smtClean="0"/>
          </a:p>
          <a:p>
            <a:pPr>
              <a:buNone/>
            </a:pPr>
            <a:r>
              <a:rPr lang="en-GB" smtClean="0"/>
              <a:t> </a:t>
            </a:r>
            <a:endParaRPr lang="it-IT" smtClean="0"/>
          </a:p>
          <a:p>
            <a:pPr fontAlgn="base"/>
            <a:r>
              <a:rPr lang="it-IT" smtClean="0">
                <a:solidFill>
                  <a:srgbClr val="FFC000"/>
                </a:solidFill>
              </a:rPr>
              <a:t>Ti sei mai fatto male seriamente?</a:t>
            </a:r>
          </a:p>
          <a:p>
            <a:pPr>
              <a:buNone/>
            </a:pPr>
            <a:r>
              <a:rPr lang="it-IT" smtClean="0">
                <a:solidFill>
                  <a:srgbClr val="FFC000"/>
                </a:solidFill>
              </a:rPr>
              <a:t>         </a:t>
            </a:r>
            <a:r>
              <a:rPr lang="en-GB" smtClean="0">
                <a:solidFill>
                  <a:srgbClr val="FFC000"/>
                </a:solidFill>
              </a:rPr>
              <a:t>Have you ever had any serious injuries?</a:t>
            </a:r>
            <a:endParaRPr lang="it-IT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it-IT" smtClean="0"/>
              <a:t>No..mi sono "solo" rotto tutte e due le ginocchia, ho avuto un trauma cranico con un lungo ricovero ed altre varie fratture e distorsioni. Ma fanno parte "del gioco" e bisogna sempre rialzarsi più forti di prima!</a:t>
            </a:r>
          </a:p>
          <a:p>
            <a:pPr>
              <a:buNone/>
            </a:pPr>
            <a:r>
              <a:rPr lang="en-GB" smtClean="0"/>
              <a:t>No... I only broke both my knees, I had a head trauma and a long hospitalization and many other fractures and sprains. But all this is part of the game and you always have to get up stronger than ever!</a:t>
            </a:r>
            <a:endParaRPr lang="it-IT" smtClean="0"/>
          </a:p>
          <a:p>
            <a:pPr>
              <a:buNone/>
            </a:pPr>
            <a:r>
              <a:rPr lang="en-GB" smtClean="0"/>
              <a:t> </a:t>
            </a:r>
            <a:endParaRPr lang="it-IT" smtClean="0"/>
          </a:p>
          <a:p>
            <a:endParaRPr lang="it-IT"/>
          </a:p>
        </p:txBody>
      </p:sp>
      <p:pic>
        <p:nvPicPr>
          <p:cNvPr id="6" name="Immagine 5" descr="https://lh6.googleusercontent.com/d2DKIfTo3mrJE13IigJ2W7s0PAPXhXSBjmmVJATIuyFZXQlLWRGu8TBV-RvfJP3-idK36YHI2L7nA5UrE63hA4xsR1HlzAGMGc3G0t7aLi_3p7DIBDBl_hBUno5a303NLep8Xrf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664" y="0"/>
            <a:ext cx="302433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363272" cy="139903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z="4400" smtClean="0">
                <a:latin typeface="Andalus" pitchFamily="18" charset="-78"/>
                <a:cs typeface="Andalus" pitchFamily="18" charset="-78"/>
              </a:rPr>
              <a:t>            </a:t>
            </a:r>
            <a:br>
              <a:rPr lang="it-IT" sz="4400" smtClean="0">
                <a:latin typeface="Andalus" pitchFamily="18" charset="-78"/>
                <a:cs typeface="Andalus" pitchFamily="18" charset="-78"/>
              </a:rPr>
            </a:br>
            <a:r>
              <a:rPr lang="it-IT" sz="4400" smtClean="0">
                <a:latin typeface="Andalus" pitchFamily="18" charset="-78"/>
                <a:cs typeface="Andalus" pitchFamily="18" charset="-78"/>
              </a:rPr>
              <a:t>            </a:t>
            </a:r>
            <a:r>
              <a:rPr lang="it-IT" sz="4900" smtClean="0">
                <a:solidFill>
                  <a:srgbClr val="00B0F0"/>
                </a:solidFill>
                <a:latin typeface="Andalus" pitchFamily="18" charset="-78"/>
                <a:cs typeface="Andalus" pitchFamily="18" charset="-78"/>
              </a:rPr>
              <a:t>Noemi  Ciampella</a:t>
            </a:r>
            <a:r>
              <a:rPr lang="it-IT" sz="4900" smtClean="0">
                <a:latin typeface="Andalus" pitchFamily="18" charset="-78"/>
                <a:cs typeface="Andalus" pitchFamily="18" charset="-78"/>
              </a:rPr>
              <a:t/>
            </a:r>
            <a:br>
              <a:rPr lang="it-IT" sz="4900" smtClean="0">
                <a:latin typeface="Andalus" pitchFamily="18" charset="-78"/>
                <a:cs typeface="Andalus" pitchFamily="18" charset="-78"/>
              </a:rPr>
            </a:br>
            <a:r>
              <a:rPr lang="it-IT" sz="4900" smtClean="0"/>
              <a:t>    </a:t>
            </a:r>
            <a:endParaRPr lang="it-IT" sz="490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95536" y="1844824"/>
            <a:ext cx="5760640" cy="1728192"/>
          </a:xfrm>
          <a:prstGeom prst="rect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anchor="t">
            <a:normAutofit fontScale="92500"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Noemi ha intervistato sua cugina </a:t>
            </a:r>
            <a:r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Valeria</a:t>
            </a:r>
            <a:r>
              <a:rPr kumimoji="0" lang="it-IT" sz="18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1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Rosati</a:t>
            </a: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13</a:t>
            </a: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1800" b="0" i="0" u="none" strike="noStrike" kern="1200" cap="none" spc="0" normalizeH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anni, </a:t>
            </a: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campionessa italiana di </a:t>
            </a:r>
            <a:r>
              <a:rPr lang="it-IT" smtClean="0"/>
              <a:t>balli caraibici.</a:t>
            </a: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Noemi interviewed her cousin, Valeria Rosati, 13</a:t>
            </a:r>
          </a:p>
          <a:p>
            <a:pPr marL="448056" marR="0" lvl="0" indent="-384048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years old Italian champion of Caribbean dancing.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it-IT"/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1800" b="0" i="0" u="none" strike="noStrike" kern="1200" cap="none" spc="0" normalizeH="0" baseline="0" noProof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44824"/>
            <a:ext cx="2771800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milenadiagostino\Desktop\IMG-20190405-WA0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6461"/>
            <a:ext cx="3744417" cy="280831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511" y="3717032"/>
            <a:ext cx="274245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0" y="0"/>
            <a:ext cx="8640960" cy="6858000"/>
          </a:xfrm>
        </p:spPr>
        <p:txBody>
          <a:bodyPr>
            <a:normAutofit/>
          </a:bodyPr>
          <a:lstStyle/>
          <a:p>
            <a:pPr lvl="0"/>
            <a:endParaRPr lang="it-IT" sz="1400" smtClean="0"/>
          </a:p>
          <a:p>
            <a:pPr lvl="0"/>
            <a:r>
              <a:rPr lang="it-IT" sz="1400" smtClean="0"/>
              <a:t>A che età ti sei interessata alla danza?              </a:t>
            </a:r>
          </a:p>
          <a:p>
            <a:pPr lvl="0">
              <a:buNone/>
            </a:pPr>
            <a:r>
              <a:rPr lang="it-IT" sz="1400" smtClean="0"/>
              <a:t>        A 3 anni</a:t>
            </a:r>
          </a:p>
          <a:p>
            <a:pPr lvl="0">
              <a:buNone/>
            </a:pPr>
            <a:r>
              <a:rPr lang="en-GB" sz="1400" smtClean="0"/>
              <a:t>       </a:t>
            </a:r>
            <a:r>
              <a:rPr lang="en-GB" sz="1400" smtClean="0">
                <a:solidFill>
                  <a:srgbClr val="FFC000"/>
                </a:solidFill>
              </a:rPr>
              <a:t>When did you get interested in dancing?                                             </a:t>
            </a:r>
          </a:p>
          <a:p>
            <a:pPr lvl="0">
              <a:buNone/>
            </a:pPr>
            <a:r>
              <a:rPr lang="en-GB" sz="1400" smtClean="0">
                <a:solidFill>
                  <a:srgbClr val="FFC000"/>
                </a:solidFill>
              </a:rPr>
              <a:t>        When I was 3</a:t>
            </a:r>
          </a:p>
          <a:p>
            <a:pPr lvl="0">
              <a:buNone/>
            </a:pPr>
            <a:endParaRPr lang="en-GB" sz="1400" smtClean="0">
              <a:solidFill>
                <a:srgbClr val="FFC000"/>
              </a:solidFill>
            </a:endParaRPr>
          </a:p>
          <a:p>
            <a:r>
              <a:rPr lang="it-IT" sz="1400" smtClean="0"/>
              <a:t>Quanto tempo passi ad allenarti?                                                            </a:t>
            </a:r>
          </a:p>
          <a:p>
            <a:pPr>
              <a:buNone/>
            </a:pPr>
            <a:r>
              <a:rPr lang="it-IT" sz="1400" smtClean="0"/>
              <a:t>        1 ora e mezza</a:t>
            </a:r>
          </a:p>
          <a:p>
            <a:pPr lvl="0">
              <a:buNone/>
            </a:pPr>
            <a:r>
              <a:rPr lang="en-GB" sz="1400" smtClean="0">
                <a:solidFill>
                  <a:srgbClr val="FFC000"/>
                </a:solidFill>
              </a:rPr>
              <a:t>        How much time do you spend training and practising?   </a:t>
            </a:r>
          </a:p>
          <a:p>
            <a:pPr lvl="0">
              <a:buNone/>
            </a:pPr>
            <a:r>
              <a:rPr lang="en-GB" sz="1400" smtClean="0">
                <a:solidFill>
                  <a:srgbClr val="FFC000"/>
                </a:solidFill>
              </a:rPr>
              <a:t>        1 hour and a half a day.</a:t>
            </a:r>
          </a:p>
          <a:p>
            <a:pPr lvl="0">
              <a:buNone/>
            </a:pPr>
            <a:endParaRPr lang="it-IT" sz="1400" smtClean="0">
              <a:solidFill>
                <a:srgbClr val="FFC000"/>
              </a:solidFill>
            </a:endParaRPr>
          </a:p>
          <a:p>
            <a:pPr lvl="0"/>
            <a:r>
              <a:rPr lang="it-IT" sz="1400" smtClean="0"/>
              <a:t>Come tieni sotto controllo lo stress e la pressione?  </a:t>
            </a:r>
          </a:p>
          <a:p>
            <a:pPr lvl="0">
              <a:buNone/>
            </a:pPr>
            <a:r>
              <a:rPr lang="it-IT" sz="1400" smtClean="0"/>
              <a:t>        Cerco di pensare ad altro, qualcosa di rilassante                    </a:t>
            </a:r>
          </a:p>
          <a:p>
            <a:pPr lvl="0">
              <a:buNone/>
            </a:pPr>
            <a:r>
              <a:rPr lang="en-GB" sz="1400" smtClean="0">
                <a:solidFill>
                  <a:srgbClr val="FFC000"/>
                </a:solidFill>
              </a:rPr>
              <a:t>        How do you handle stress and pressure?           </a:t>
            </a:r>
          </a:p>
          <a:p>
            <a:pPr lvl="0">
              <a:buNone/>
            </a:pPr>
            <a:r>
              <a:rPr lang="en-GB" sz="1400" smtClean="0">
                <a:solidFill>
                  <a:srgbClr val="FFC000"/>
                </a:solidFill>
              </a:rPr>
              <a:t>        I think to something else, something relaxing</a:t>
            </a:r>
          </a:p>
          <a:p>
            <a:pPr lvl="0">
              <a:buNone/>
            </a:pPr>
            <a:endParaRPr lang="it-IT" sz="1400" smtClean="0">
              <a:solidFill>
                <a:srgbClr val="FFC000"/>
              </a:solidFill>
            </a:endParaRPr>
          </a:p>
          <a:p>
            <a:pPr lvl="0"/>
            <a:r>
              <a:rPr lang="it-IT" sz="1400" smtClean="0"/>
              <a:t>Qual è stato il tuo più alto traguardo sportivo?</a:t>
            </a:r>
          </a:p>
          <a:p>
            <a:pPr lvl="0">
              <a:buNone/>
            </a:pPr>
            <a:r>
              <a:rPr lang="it-IT" sz="1400" smtClean="0"/>
              <a:t>       Vincere il 7° campionato italiano</a:t>
            </a:r>
          </a:p>
          <a:p>
            <a:pPr>
              <a:buNone/>
            </a:pPr>
            <a:r>
              <a:rPr lang="en-GB" sz="1400" smtClean="0"/>
              <a:t>      </a:t>
            </a:r>
            <a:r>
              <a:rPr lang="en-GB" sz="1400" smtClean="0">
                <a:solidFill>
                  <a:srgbClr val="FFC000"/>
                </a:solidFill>
              </a:rPr>
              <a:t>What was your greatest accomplishments as an athlete?</a:t>
            </a:r>
          </a:p>
          <a:p>
            <a:pPr>
              <a:buNone/>
            </a:pPr>
            <a:r>
              <a:rPr lang="en-GB" sz="1400" smtClean="0">
                <a:solidFill>
                  <a:srgbClr val="FFC000"/>
                </a:solidFill>
              </a:rPr>
              <a:t>       Winning the seventh Italian championship</a:t>
            </a:r>
          </a:p>
          <a:p>
            <a:pPr>
              <a:buNone/>
            </a:pPr>
            <a:endParaRPr lang="en-GB" sz="1400" smtClean="0">
              <a:solidFill>
                <a:srgbClr val="FFC000"/>
              </a:solidFill>
            </a:endParaRPr>
          </a:p>
          <a:p>
            <a:r>
              <a:rPr lang="it-IT" sz="1400" smtClean="0"/>
              <a:t>Quale consiglio ti senti di dare ad un giovane sportivo?</a:t>
            </a:r>
          </a:p>
          <a:p>
            <a:pPr>
              <a:buNone/>
            </a:pPr>
            <a:r>
              <a:rPr lang="it-IT" sz="1400" smtClean="0"/>
              <a:t>       “Mai arrendersi e seguire sempre i propri sogni”</a:t>
            </a:r>
          </a:p>
          <a:p>
            <a:pPr lvl="0">
              <a:buNone/>
            </a:pPr>
            <a:r>
              <a:rPr lang="en-GB" sz="1400" smtClean="0"/>
              <a:t>       </a:t>
            </a:r>
            <a:r>
              <a:rPr lang="en-GB" sz="1400" smtClean="0">
                <a:solidFill>
                  <a:srgbClr val="FFC000"/>
                </a:solidFill>
              </a:rPr>
              <a:t>What piece of advice would you give a young sportsman?</a:t>
            </a:r>
          </a:p>
          <a:p>
            <a:pPr lvl="0">
              <a:buNone/>
            </a:pPr>
            <a:r>
              <a:rPr lang="en-GB" sz="1400" smtClean="0">
                <a:solidFill>
                  <a:srgbClr val="FFC000"/>
                </a:solidFill>
              </a:rPr>
              <a:t>       Never give up and always follow your dreams</a:t>
            </a:r>
            <a:endParaRPr lang="it-IT" sz="140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4664"/>
            <a:ext cx="2918264" cy="256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smtClean="0">
                <a:latin typeface="Algerian" pitchFamily="82" charset="0"/>
              </a:rPr>
              <a:t>            </a:t>
            </a:r>
            <a:br>
              <a:rPr lang="it-IT" smtClean="0">
                <a:latin typeface="Algerian" pitchFamily="82" charset="0"/>
              </a:rPr>
            </a:br>
            <a:r>
              <a:rPr lang="it-IT" smtClean="0">
                <a:latin typeface="Algerian" pitchFamily="82" charset="0"/>
              </a:rPr>
              <a:t>                   Alex  Capeci</a:t>
            </a:r>
            <a:r>
              <a:rPr lang="it-IT" smtClean="0"/>
              <a:t/>
            </a:r>
            <a:br>
              <a:rPr lang="it-IT" smtClean="0"/>
            </a:br>
            <a:endParaRPr lang="it-IT" sz="360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330824" cy="4946923"/>
          </a:xfrm>
          <a:ln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it-IT" b="1" smtClean="0"/>
              <a:t>                                                                                                                                                    </a:t>
            </a:r>
            <a:endParaRPr lang="it-IT" smtClean="0"/>
          </a:p>
          <a:p>
            <a:endParaRPr lang="it-IT" smtClean="0"/>
          </a:p>
          <a:p>
            <a:r>
              <a:rPr lang="it-IT" sz="5600" smtClean="0">
                <a:solidFill>
                  <a:srgbClr val="FFC000"/>
                </a:solidFill>
              </a:rPr>
              <a:t>A che età ti sei interessato allo sport?</a:t>
            </a:r>
          </a:p>
          <a:p>
            <a:pPr>
              <a:buNone/>
            </a:pPr>
            <a:r>
              <a:rPr lang="it-IT" sz="5600" smtClean="0">
                <a:solidFill>
                  <a:srgbClr val="FFC000"/>
                </a:solidFill>
              </a:rPr>
              <a:t>        A 4 anni</a:t>
            </a:r>
          </a:p>
          <a:p>
            <a:pPr lvl="0">
              <a:buNone/>
            </a:pPr>
            <a:r>
              <a:rPr lang="en-GB" sz="5600" smtClean="0"/>
              <a:t>When did you get interested in sport?</a:t>
            </a:r>
          </a:p>
          <a:p>
            <a:pPr lvl="0">
              <a:buNone/>
            </a:pPr>
            <a:r>
              <a:rPr lang="en-GB" sz="5600" smtClean="0"/>
              <a:t>When I was 4</a:t>
            </a:r>
            <a:endParaRPr lang="it-IT" sz="5600" smtClean="0"/>
          </a:p>
          <a:p>
            <a:pPr>
              <a:buNone/>
            </a:pPr>
            <a:endParaRPr lang="it-IT" sz="5600" smtClean="0"/>
          </a:p>
          <a:p>
            <a:r>
              <a:rPr lang="it-IT" sz="5600" smtClean="0">
                <a:solidFill>
                  <a:srgbClr val="FFC000"/>
                </a:solidFill>
              </a:rPr>
              <a:t>Hai un eroe sportivo?</a:t>
            </a:r>
          </a:p>
          <a:p>
            <a:pPr>
              <a:buNone/>
            </a:pPr>
            <a:r>
              <a:rPr lang="it-IT" sz="5600" smtClean="0">
                <a:solidFill>
                  <a:srgbClr val="FFC000"/>
                </a:solidFill>
              </a:rPr>
              <a:t>       Sì, Shevchenko</a:t>
            </a:r>
          </a:p>
          <a:p>
            <a:pPr lvl="0">
              <a:buNone/>
            </a:pPr>
            <a:r>
              <a:rPr lang="en-GB" sz="5600" smtClean="0"/>
              <a:t>Do you have any sports heroes?</a:t>
            </a:r>
            <a:endParaRPr lang="it-IT" sz="5600" smtClean="0"/>
          </a:p>
          <a:p>
            <a:pPr>
              <a:buNone/>
            </a:pPr>
            <a:r>
              <a:rPr lang="it-IT" sz="5600" smtClean="0"/>
              <a:t>Yes, Shevchenko</a:t>
            </a:r>
          </a:p>
          <a:p>
            <a:pPr>
              <a:buNone/>
            </a:pPr>
            <a:endParaRPr lang="it-IT" sz="5600" smtClean="0"/>
          </a:p>
          <a:p>
            <a:r>
              <a:rPr lang="it-IT" sz="5600" smtClean="0">
                <a:solidFill>
                  <a:srgbClr val="FFC000"/>
                </a:solidFill>
              </a:rPr>
              <a:t> Quanto tempo passi ad allenarti?</a:t>
            </a:r>
          </a:p>
          <a:p>
            <a:pPr>
              <a:buNone/>
            </a:pPr>
            <a:r>
              <a:rPr lang="it-IT" sz="5600" smtClean="0">
                <a:solidFill>
                  <a:srgbClr val="FFC000"/>
                </a:solidFill>
              </a:rPr>
              <a:t>         Sei ore a settimana</a:t>
            </a:r>
          </a:p>
          <a:p>
            <a:pPr>
              <a:buNone/>
            </a:pPr>
            <a:r>
              <a:rPr lang="en-GB" sz="5600" smtClean="0"/>
              <a:t>How much time do you spend training and</a:t>
            </a:r>
          </a:p>
          <a:p>
            <a:pPr>
              <a:buNone/>
            </a:pPr>
            <a:r>
              <a:rPr lang="en-GB" sz="5600" smtClean="0"/>
              <a:t> practising?</a:t>
            </a:r>
          </a:p>
          <a:p>
            <a:pPr>
              <a:buNone/>
            </a:pPr>
            <a:r>
              <a:rPr lang="it-IT" sz="5600" smtClean="0"/>
              <a:t>Six hours a week</a:t>
            </a:r>
          </a:p>
          <a:p>
            <a:pPr>
              <a:buNone/>
            </a:pPr>
            <a:endParaRPr lang="it-IT" sz="5600" smtClean="0"/>
          </a:p>
          <a:p>
            <a:r>
              <a:rPr lang="it-IT" sz="5600" smtClean="0">
                <a:solidFill>
                  <a:srgbClr val="FFC000"/>
                </a:solidFill>
              </a:rPr>
              <a:t>Hai mai avuto problemi con i compagni di squadra?</a:t>
            </a:r>
          </a:p>
          <a:p>
            <a:pPr>
              <a:buNone/>
            </a:pPr>
            <a:r>
              <a:rPr lang="it-IT" sz="5600" smtClean="0">
                <a:solidFill>
                  <a:srgbClr val="FFC000"/>
                </a:solidFill>
              </a:rPr>
              <a:t>        Sì</a:t>
            </a:r>
          </a:p>
          <a:p>
            <a:pPr>
              <a:buNone/>
            </a:pPr>
            <a:r>
              <a:rPr lang="en-GB" sz="5600" smtClean="0"/>
              <a:t>Have you ever had any difficulties with </a:t>
            </a:r>
          </a:p>
          <a:p>
            <a:pPr>
              <a:buNone/>
            </a:pPr>
            <a:r>
              <a:rPr lang="en-GB" sz="5600" smtClean="0"/>
              <a:t>teammates?</a:t>
            </a:r>
          </a:p>
          <a:p>
            <a:pPr>
              <a:buNone/>
            </a:pPr>
            <a:r>
              <a:rPr lang="en-GB" sz="5600" smtClean="0"/>
              <a:t>Yes, I had.</a:t>
            </a:r>
            <a:endParaRPr lang="it-IT" sz="560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04048" y="2276872"/>
            <a:ext cx="3826768" cy="3722787"/>
          </a:xfr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it-IT" sz="2800" smtClean="0"/>
              <a:t>    </a:t>
            </a:r>
            <a:r>
              <a:rPr lang="it-IT" sz="2400" smtClean="0"/>
              <a:t>Alex ha intervistato il suo allenatore di basket: </a:t>
            </a:r>
          </a:p>
          <a:p>
            <a:pPr>
              <a:buNone/>
            </a:pPr>
            <a:r>
              <a:rPr lang="it-IT" sz="2400" smtClean="0"/>
              <a:t>    Giovanni  Di  Carlo</a:t>
            </a:r>
          </a:p>
          <a:p>
            <a:pPr>
              <a:buNone/>
            </a:pPr>
            <a:endParaRPr lang="it-IT" sz="2400" smtClean="0"/>
          </a:p>
          <a:p>
            <a:pPr>
              <a:buNone/>
            </a:pPr>
            <a:r>
              <a:rPr lang="it-IT" sz="2400" smtClean="0"/>
              <a:t>   Alex interviewed his </a:t>
            </a:r>
          </a:p>
          <a:p>
            <a:pPr>
              <a:buNone/>
            </a:pPr>
            <a:r>
              <a:rPr lang="it-IT" sz="2400" smtClean="0"/>
              <a:t>   basket coach:</a:t>
            </a:r>
          </a:p>
          <a:p>
            <a:pPr>
              <a:buNone/>
            </a:pPr>
            <a:r>
              <a:rPr lang="it-IT" sz="2400" smtClean="0"/>
              <a:t>   Giovanni Di Carlo</a:t>
            </a:r>
            <a:endParaRPr lang="it-IT" sz="240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6168"/>
          </a:xfrm>
        </p:spPr>
        <p:txBody>
          <a:bodyPr>
            <a:normAutofit fontScale="40000" lnSpcReduction="20000"/>
          </a:bodyPr>
          <a:lstStyle/>
          <a:p>
            <a:endParaRPr lang="it-IT" b="1" smtClean="0">
              <a:solidFill>
                <a:srgbClr val="FF0000"/>
              </a:solidFill>
            </a:endParaRPr>
          </a:p>
          <a:p>
            <a:endParaRPr lang="it-IT" b="1" smtClean="0">
              <a:solidFill>
                <a:srgbClr val="FF0000"/>
              </a:solidFill>
            </a:endParaRPr>
          </a:p>
          <a:p>
            <a:r>
              <a:rPr lang="it-IT" sz="3400" b="1" smtClean="0">
                <a:solidFill>
                  <a:srgbClr val="FF0000"/>
                </a:solidFill>
              </a:rPr>
              <a:t>La tua famiglia ti ha supportato nelle tue attività sportive?</a:t>
            </a:r>
            <a:endParaRPr lang="it-IT" sz="340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400" b="1" smtClean="0">
                <a:solidFill>
                  <a:srgbClr val="FF0000"/>
                </a:solidFill>
              </a:rPr>
              <a:t>   Tantissimo</a:t>
            </a:r>
          </a:p>
          <a:p>
            <a:pPr lvl="0">
              <a:buNone/>
            </a:pPr>
            <a:r>
              <a:rPr lang="en-GB" sz="3400" smtClean="0"/>
              <a:t> Have your parents been supportive of your sports  activities?</a:t>
            </a:r>
          </a:p>
          <a:p>
            <a:pPr>
              <a:buNone/>
            </a:pPr>
            <a:r>
              <a:rPr lang="en-GB" sz="3400" smtClean="0"/>
              <a:t> A lot</a:t>
            </a:r>
            <a:endParaRPr lang="it-IT" sz="3400" smtClean="0"/>
          </a:p>
          <a:p>
            <a:pPr>
              <a:buNone/>
            </a:pPr>
            <a:endParaRPr lang="it-IT" sz="3400" smtClean="0"/>
          </a:p>
          <a:p>
            <a:r>
              <a:rPr lang="it-IT" sz="3400" b="1" smtClean="0">
                <a:solidFill>
                  <a:srgbClr val="FF0000"/>
                </a:solidFill>
              </a:rPr>
              <a:t>Qual è la tua più grande forza?</a:t>
            </a:r>
            <a:endParaRPr lang="it-IT" sz="340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400" b="1" smtClean="0">
                <a:solidFill>
                  <a:srgbClr val="FF0000"/>
                </a:solidFill>
              </a:rPr>
              <a:t>   Umiltà e spirito di sacrificio</a:t>
            </a:r>
          </a:p>
          <a:p>
            <a:pPr lvl="0">
              <a:buNone/>
            </a:pPr>
            <a:r>
              <a:rPr lang="en-GB" sz="3400" smtClean="0"/>
              <a:t>What is your greatest strength?      </a:t>
            </a:r>
          </a:p>
          <a:p>
            <a:pPr lvl="0">
              <a:buNone/>
            </a:pPr>
            <a:r>
              <a:rPr lang="en-GB" sz="3400" smtClean="0"/>
              <a:t>Humility and sacrifice                                             </a:t>
            </a:r>
            <a:endParaRPr lang="it-IT" sz="3400" smtClean="0"/>
          </a:p>
          <a:p>
            <a:pPr lvl="0">
              <a:buNone/>
            </a:pPr>
            <a:endParaRPr lang="it-IT" sz="3400" smtClean="0"/>
          </a:p>
          <a:p>
            <a:pPr>
              <a:buNone/>
            </a:pPr>
            <a:endParaRPr lang="it-IT" sz="3400" smtClean="0"/>
          </a:p>
          <a:p>
            <a:r>
              <a:rPr lang="it-IT" sz="3400" b="1" smtClean="0">
                <a:solidFill>
                  <a:srgbClr val="FF0000"/>
                </a:solidFill>
              </a:rPr>
              <a:t>Qual è la tua più grande debolezza?</a:t>
            </a:r>
            <a:endParaRPr lang="it-IT" sz="340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400" b="1" smtClean="0">
                <a:solidFill>
                  <a:srgbClr val="FF0000"/>
                </a:solidFill>
              </a:rPr>
              <a:t>   L’ essere istintivo</a:t>
            </a:r>
          </a:p>
          <a:p>
            <a:pPr lvl="0"/>
            <a:r>
              <a:rPr lang="en-GB" sz="3400" smtClean="0"/>
              <a:t>What is your greatest weakness?</a:t>
            </a:r>
          </a:p>
          <a:p>
            <a:pPr lvl="0">
              <a:buNone/>
            </a:pPr>
            <a:r>
              <a:rPr lang="en-GB" sz="3400" smtClean="0"/>
              <a:t>Instinctiveness</a:t>
            </a:r>
            <a:endParaRPr lang="it-IT" sz="3400" smtClean="0"/>
          </a:p>
          <a:p>
            <a:pPr>
              <a:buNone/>
            </a:pPr>
            <a:endParaRPr lang="it-IT" sz="3400" smtClean="0"/>
          </a:p>
          <a:p>
            <a:r>
              <a:rPr lang="it-IT" sz="3400" b="1" smtClean="0">
                <a:solidFill>
                  <a:srgbClr val="FF0000"/>
                </a:solidFill>
              </a:rPr>
              <a:t>Descriviti con una parola</a:t>
            </a:r>
            <a:endParaRPr lang="it-IT" sz="340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400" b="1" smtClean="0">
                <a:solidFill>
                  <a:srgbClr val="FF0000"/>
                </a:solidFill>
              </a:rPr>
              <a:t>   Laborioso</a:t>
            </a:r>
          </a:p>
          <a:p>
            <a:pPr lvl="0">
              <a:buNone/>
            </a:pPr>
            <a:r>
              <a:rPr lang="en-GB" sz="3400" smtClean="0"/>
              <a:t>What one word describes you?</a:t>
            </a:r>
          </a:p>
          <a:p>
            <a:pPr lvl="0">
              <a:buNone/>
            </a:pPr>
            <a:r>
              <a:rPr lang="en-GB" sz="3400" smtClean="0"/>
              <a:t>Hardworking</a:t>
            </a:r>
            <a:endParaRPr lang="it-IT" sz="3400" smtClean="0"/>
          </a:p>
          <a:p>
            <a:pPr>
              <a:buNone/>
            </a:pPr>
            <a:endParaRPr lang="it-IT" sz="3400" smtClean="0"/>
          </a:p>
          <a:p>
            <a:r>
              <a:rPr lang="it-IT" sz="3400" b="1" smtClean="0">
                <a:solidFill>
                  <a:srgbClr val="FF0000"/>
                </a:solidFill>
              </a:rPr>
              <a:t>Quale consiglio ti senti di dare ad un giovane sportivo?</a:t>
            </a:r>
            <a:endParaRPr lang="it-IT" sz="340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it-IT" sz="3400" b="1" smtClean="0">
                <a:solidFill>
                  <a:srgbClr val="FF0000"/>
                </a:solidFill>
              </a:rPr>
              <a:t>     Studiare e abbinarci lo sport senza mai mollare</a:t>
            </a:r>
          </a:p>
          <a:p>
            <a:pPr lvl="0">
              <a:buNone/>
            </a:pPr>
            <a:r>
              <a:rPr lang="it-IT" sz="3400" b="1" smtClean="0"/>
              <a:t> </a:t>
            </a:r>
            <a:r>
              <a:rPr lang="en-GB" sz="3400" smtClean="0"/>
              <a:t> What piece of advice would you give a young sportsman?</a:t>
            </a:r>
          </a:p>
          <a:p>
            <a:pPr lvl="0">
              <a:buNone/>
            </a:pPr>
            <a:r>
              <a:rPr lang="en-GB" sz="3400" smtClean="0"/>
              <a:t>  Study, do sport and never give up</a:t>
            </a:r>
            <a:endParaRPr lang="it-IT" sz="3400" smtClean="0"/>
          </a:p>
          <a:p>
            <a:pPr>
              <a:buNone/>
            </a:pPr>
            <a:endParaRPr lang="it-IT" smtClean="0"/>
          </a:p>
          <a:p>
            <a:pPr>
              <a:buNone/>
            </a:pPr>
            <a:r>
              <a:rPr lang="it-IT" b="1" smtClean="0"/>
              <a:t> </a:t>
            </a:r>
            <a:endParaRPr lang="it-IT" smtClean="0"/>
          </a:p>
          <a:p>
            <a:endParaRPr lang="it-IT"/>
          </a:p>
        </p:txBody>
      </p:sp>
      <p:pic>
        <p:nvPicPr>
          <p:cNvPr id="4" name="Picture 2" descr="C:\Users\milenadiagostino\Desktop\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2664296" cy="35523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t-IT" smtClean="0">
                <a:latin typeface="Broadway" pitchFamily="82" charset="0"/>
              </a:rPr>
              <a:t>         Davide  Centioli</a:t>
            </a:r>
            <a:endParaRPr lang="it-IT">
              <a:latin typeface="Broadway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/>
              <a:t>Davide ha intervistato sua cugina, Giorgia Marchesani di 8 anni, che pratica ginnastica ritmica.</a:t>
            </a:r>
          </a:p>
          <a:p>
            <a:endParaRPr lang="it-IT" smtClean="0"/>
          </a:p>
          <a:p>
            <a:r>
              <a:rPr lang="it-IT" smtClean="0"/>
              <a:t>Davide interviewed his cousin, Giorgia Marchesani, 8 years old, who is a rhythmic gymnastics athlete.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2004</Words>
  <Application>Microsoft Office PowerPoint</Application>
  <PresentationFormat>Presentazione su schermo (4:3)</PresentationFormat>
  <Paragraphs>415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Agency FB</vt:lpstr>
      <vt:lpstr>Algerian</vt:lpstr>
      <vt:lpstr>Andalus</vt:lpstr>
      <vt:lpstr>Broadway</vt:lpstr>
      <vt:lpstr>Century Gothic</vt:lpstr>
      <vt:lpstr>Verdana</vt:lpstr>
      <vt:lpstr>Wingdings</vt:lpstr>
      <vt:lpstr>Wingdings 2</vt:lpstr>
      <vt:lpstr>Verve</vt:lpstr>
      <vt:lpstr>Presentazione standard di PowerPoint</vt:lpstr>
      <vt:lpstr>Presentazione standard di PowerPoint</vt:lpstr>
      <vt:lpstr> Leonardo:              Lo zio di Leonardo, Claudio,  è uno sportivo, è titolare di  una palestra ed insegna sia in un istituto di scuola superiore a  Teramo che come maestro di sci. Inoltre è un appassionato di sport estremi.  Leonardo:             Leonardo’s uncle, Claudio, is a sportsman. He owes a gym, he is a PE teacher at  a  secondary  school in Teramo and he is a ski instructor too. He loves extreme  sports. </vt:lpstr>
      <vt:lpstr>Presentazione standard di PowerPoint</vt:lpstr>
      <vt:lpstr>                         Noemi  Ciampella     </vt:lpstr>
      <vt:lpstr>Presentazione standard di PowerPoint</vt:lpstr>
      <vt:lpstr>                                Alex  Capeci </vt:lpstr>
      <vt:lpstr>Presentazione standard di PowerPoint</vt:lpstr>
      <vt:lpstr>         Davide  Centioli</vt:lpstr>
      <vt:lpstr>Presentazione standard di PowerPoint</vt:lpstr>
      <vt:lpstr>           Sara   Spinuso</vt:lpstr>
      <vt:lpstr>Presentazione standard di PowerPoint</vt:lpstr>
      <vt:lpstr>Presentazione standard di PowerPoint</vt:lpstr>
      <vt:lpstr>Ilenia  Tosti  e  Valentina  Di Domenico</vt:lpstr>
      <vt:lpstr>Presentazione standard di PowerPoint</vt:lpstr>
      <vt:lpstr>                                                                                                1° media               Torricella  Sicura                       6th graders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Sportsmen interviews</dc:title>
  <dc:creator>milenadiagostino</dc:creator>
  <cp:lastModifiedBy>Giuseppe Angelozzi</cp:lastModifiedBy>
  <cp:revision>76</cp:revision>
  <dcterms:created xsi:type="dcterms:W3CDTF">2019-04-03T16:43:48Z</dcterms:created>
  <dcterms:modified xsi:type="dcterms:W3CDTF">2019-05-01T16:32:10Z</dcterms:modified>
</cp:coreProperties>
</file>