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sldIdLst>
    <p:sldId id="256" r:id="rId2"/>
    <p:sldId id="257" r:id="rId3"/>
    <p:sldId id="284" r:id="rId4"/>
    <p:sldId id="285" r:id="rId5"/>
    <p:sldId id="286" r:id="rId6"/>
    <p:sldId id="258" r:id="rId7"/>
    <p:sldId id="260" r:id="rId8"/>
    <p:sldId id="292" r:id="rId9"/>
    <p:sldId id="265" r:id="rId10"/>
    <p:sldId id="293" r:id="rId11"/>
    <p:sldId id="266" r:id="rId12"/>
    <p:sldId id="279" r:id="rId13"/>
    <p:sldId id="282" r:id="rId14"/>
    <p:sldId id="281" r:id="rId15"/>
    <p:sldId id="280" r:id="rId16"/>
    <p:sldId id="283" r:id="rId17"/>
    <p:sldId id="269" r:id="rId18"/>
    <p:sldId id="291" r:id="rId19"/>
    <p:sldId id="270" r:id="rId20"/>
    <p:sldId id="272" r:id="rId21"/>
    <p:sldId id="287" r:id="rId22"/>
    <p:sldId id="271" r:id="rId23"/>
    <p:sldId id="268" r:id="rId24"/>
    <p:sldId id="275" r:id="rId25"/>
    <p:sldId id="276" r:id="rId26"/>
    <p:sldId id="277" r:id="rId27"/>
    <p:sldId id="278" r:id="rId28"/>
    <p:sldId id="288" r:id="rId29"/>
    <p:sldId id="289" r:id="rId30"/>
    <p:sldId id="290" r:id="rId3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68" d="100"/>
          <a:sy n="68" d="100"/>
        </p:scale>
        <p:origin x="81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907E78CA-F0DC-4449-A987-4CFFC8F72DA2}" type="datetimeFigureOut">
              <a:rPr lang="el-GR" smtClean="0"/>
              <a:pPr/>
              <a:t>27/10/2019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5AD84FB1-9D2E-4547-A94E-7A74FA644C32}" type="slidenum">
              <a:rPr lang="el-GR" smtClean="0"/>
              <a:pPr/>
              <a:t>‹#›</a:t>
            </a:fld>
            <a:endParaRPr lang="el-GR" dirty="0"/>
          </a:p>
        </p:txBody>
      </p:sp>
    </p:spTree>
    <p:extLst>
      <p:ext uri="{BB962C8B-B14F-4D97-AF65-F5344CB8AC3E}">
        <p14:creationId xmlns:p14="http://schemas.microsoft.com/office/powerpoint/2010/main" val="849951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907E78CA-F0DC-4449-A987-4CFFC8F72DA2}" type="datetimeFigureOut">
              <a:rPr lang="el-GR" smtClean="0"/>
              <a:pPr/>
              <a:t>27/10/2019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5AD84FB1-9D2E-4547-A94E-7A74FA644C32}" type="slidenum">
              <a:rPr lang="el-GR" smtClean="0"/>
              <a:pPr/>
              <a:t>‹#›</a:t>
            </a:fld>
            <a:endParaRPr lang="el-GR" dirty="0"/>
          </a:p>
        </p:txBody>
      </p:sp>
    </p:spTree>
    <p:extLst>
      <p:ext uri="{BB962C8B-B14F-4D97-AF65-F5344CB8AC3E}">
        <p14:creationId xmlns:p14="http://schemas.microsoft.com/office/powerpoint/2010/main" val="1219945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907E78CA-F0DC-4449-A987-4CFFC8F72DA2}" type="datetimeFigureOut">
              <a:rPr lang="el-GR" smtClean="0"/>
              <a:pPr/>
              <a:t>27/10/2019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5AD84FB1-9D2E-4547-A94E-7A74FA644C32}" type="slidenum">
              <a:rPr lang="el-GR" smtClean="0"/>
              <a:pPr/>
              <a:t>‹#›</a:t>
            </a:fld>
            <a:endParaRPr lang="el-GR"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6686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907E78CA-F0DC-4449-A987-4CFFC8F72DA2}" type="datetimeFigureOut">
              <a:rPr lang="el-GR" smtClean="0"/>
              <a:pPr/>
              <a:t>27/10/2019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5AD84FB1-9D2E-4547-A94E-7A74FA644C32}" type="slidenum">
              <a:rPr lang="el-GR" smtClean="0"/>
              <a:pPr/>
              <a:t>‹#›</a:t>
            </a:fld>
            <a:endParaRPr lang="el-GR" dirty="0"/>
          </a:p>
        </p:txBody>
      </p:sp>
    </p:spTree>
    <p:extLst>
      <p:ext uri="{BB962C8B-B14F-4D97-AF65-F5344CB8AC3E}">
        <p14:creationId xmlns:p14="http://schemas.microsoft.com/office/powerpoint/2010/main" val="21808588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907E78CA-F0DC-4449-A987-4CFFC8F72DA2}" type="datetimeFigureOut">
              <a:rPr lang="el-GR" smtClean="0"/>
              <a:pPr/>
              <a:t>27/10/2019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5AD84FB1-9D2E-4547-A94E-7A74FA644C32}" type="slidenum">
              <a:rPr lang="el-GR" smtClean="0"/>
              <a:pPr/>
              <a:t>‹#›</a:t>
            </a:fld>
            <a:endParaRPr lang="el-GR"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6557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907E78CA-F0DC-4449-A987-4CFFC8F72DA2}" type="datetimeFigureOut">
              <a:rPr lang="el-GR" smtClean="0"/>
              <a:pPr/>
              <a:t>27/10/2019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5AD84FB1-9D2E-4547-A94E-7A74FA644C32}" type="slidenum">
              <a:rPr lang="el-GR" smtClean="0"/>
              <a:pPr/>
              <a:t>‹#›</a:t>
            </a:fld>
            <a:endParaRPr lang="el-GR" dirty="0"/>
          </a:p>
        </p:txBody>
      </p:sp>
    </p:spTree>
    <p:extLst>
      <p:ext uri="{BB962C8B-B14F-4D97-AF65-F5344CB8AC3E}">
        <p14:creationId xmlns:p14="http://schemas.microsoft.com/office/powerpoint/2010/main" val="221612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07E78CA-F0DC-4449-A987-4CFFC8F72DA2}" type="datetimeFigureOut">
              <a:rPr lang="el-GR" smtClean="0"/>
              <a:pPr/>
              <a:t>27/10/2019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5AD84FB1-9D2E-4547-A94E-7A74FA644C32}" type="slidenum">
              <a:rPr lang="el-GR" smtClean="0"/>
              <a:pPr/>
              <a:t>‹#›</a:t>
            </a:fld>
            <a:endParaRPr lang="el-GR" dirty="0"/>
          </a:p>
        </p:txBody>
      </p:sp>
    </p:spTree>
    <p:extLst>
      <p:ext uri="{BB962C8B-B14F-4D97-AF65-F5344CB8AC3E}">
        <p14:creationId xmlns:p14="http://schemas.microsoft.com/office/powerpoint/2010/main" val="3076024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07E78CA-F0DC-4449-A987-4CFFC8F72DA2}" type="datetimeFigureOut">
              <a:rPr lang="el-GR" smtClean="0"/>
              <a:pPr/>
              <a:t>27/10/2019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5AD84FB1-9D2E-4547-A94E-7A74FA644C32}" type="slidenum">
              <a:rPr lang="el-GR" smtClean="0"/>
              <a:pPr/>
              <a:t>‹#›</a:t>
            </a:fld>
            <a:endParaRPr lang="el-GR" dirty="0"/>
          </a:p>
        </p:txBody>
      </p:sp>
    </p:spTree>
    <p:extLst>
      <p:ext uri="{BB962C8B-B14F-4D97-AF65-F5344CB8AC3E}">
        <p14:creationId xmlns:p14="http://schemas.microsoft.com/office/powerpoint/2010/main" val="42904985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07E78CA-F0DC-4449-A987-4CFFC8F72DA2}" type="datetimeFigureOut">
              <a:rPr lang="el-GR" smtClean="0"/>
              <a:pPr/>
              <a:t>27/10/2019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5AD84FB1-9D2E-4547-A94E-7A74FA644C32}" type="slidenum">
              <a:rPr lang="el-GR" smtClean="0"/>
              <a:pPr/>
              <a:t>‹#›</a:t>
            </a:fld>
            <a:endParaRPr lang="el-GR" dirty="0"/>
          </a:p>
        </p:txBody>
      </p:sp>
    </p:spTree>
    <p:extLst>
      <p:ext uri="{BB962C8B-B14F-4D97-AF65-F5344CB8AC3E}">
        <p14:creationId xmlns:p14="http://schemas.microsoft.com/office/powerpoint/2010/main" val="2397003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907E78CA-F0DC-4449-A987-4CFFC8F72DA2}" type="datetimeFigureOut">
              <a:rPr lang="el-GR" smtClean="0"/>
              <a:pPr/>
              <a:t>27/10/2019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5AD84FB1-9D2E-4547-A94E-7A74FA644C32}" type="slidenum">
              <a:rPr lang="el-GR" smtClean="0"/>
              <a:pPr/>
              <a:t>‹#›</a:t>
            </a:fld>
            <a:endParaRPr lang="el-GR" dirty="0"/>
          </a:p>
        </p:txBody>
      </p:sp>
    </p:spTree>
    <p:extLst>
      <p:ext uri="{BB962C8B-B14F-4D97-AF65-F5344CB8AC3E}">
        <p14:creationId xmlns:p14="http://schemas.microsoft.com/office/powerpoint/2010/main" val="5962172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907E78CA-F0DC-4449-A987-4CFFC8F72DA2}" type="datetimeFigureOut">
              <a:rPr lang="el-GR" smtClean="0"/>
              <a:pPr/>
              <a:t>27/10/2019</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5AD84FB1-9D2E-4547-A94E-7A74FA644C32}" type="slidenum">
              <a:rPr lang="el-GR" smtClean="0"/>
              <a:pPr/>
              <a:t>‹#›</a:t>
            </a:fld>
            <a:endParaRPr lang="el-GR" dirty="0"/>
          </a:p>
        </p:txBody>
      </p:sp>
    </p:spTree>
    <p:extLst>
      <p:ext uri="{BB962C8B-B14F-4D97-AF65-F5344CB8AC3E}">
        <p14:creationId xmlns:p14="http://schemas.microsoft.com/office/powerpoint/2010/main" val="1197926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907E78CA-F0DC-4449-A987-4CFFC8F72DA2}" type="datetimeFigureOut">
              <a:rPr lang="el-GR" smtClean="0"/>
              <a:pPr/>
              <a:t>27/10/2019</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5AD84FB1-9D2E-4547-A94E-7A74FA644C32}" type="slidenum">
              <a:rPr lang="el-GR" smtClean="0"/>
              <a:pPr/>
              <a:t>‹#›</a:t>
            </a:fld>
            <a:endParaRPr lang="el-GR" dirty="0"/>
          </a:p>
        </p:txBody>
      </p:sp>
    </p:spTree>
    <p:extLst>
      <p:ext uri="{BB962C8B-B14F-4D97-AF65-F5344CB8AC3E}">
        <p14:creationId xmlns:p14="http://schemas.microsoft.com/office/powerpoint/2010/main" val="3872583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907E78CA-F0DC-4449-A987-4CFFC8F72DA2}" type="datetimeFigureOut">
              <a:rPr lang="el-GR" smtClean="0"/>
              <a:pPr/>
              <a:t>27/10/2019</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5AD84FB1-9D2E-4547-A94E-7A74FA644C32}" type="slidenum">
              <a:rPr lang="el-GR" smtClean="0"/>
              <a:pPr/>
              <a:t>‹#›</a:t>
            </a:fld>
            <a:endParaRPr lang="el-GR" dirty="0"/>
          </a:p>
        </p:txBody>
      </p:sp>
    </p:spTree>
    <p:extLst>
      <p:ext uri="{BB962C8B-B14F-4D97-AF65-F5344CB8AC3E}">
        <p14:creationId xmlns:p14="http://schemas.microsoft.com/office/powerpoint/2010/main" val="1622323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E78CA-F0DC-4449-A987-4CFFC8F72DA2}" type="datetimeFigureOut">
              <a:rPr lang="el-GR" smtClean="0"/>
              <a:pPr/>
              <a:t>27/10/2019</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5AD84FB1-9D2E-4547-A94E-7A74FA644C32}" type="slidenum">
              <a:rPr lang="el-GR" smtClean="0"/>
              <a:pPr/>
              <a:t>‹#›</a:t>
            </a:fld>
            <a:endParaRPr lang="el-GR" dirty="0"/>
          </a:p>
        </p:txBody>
      </p:sp>
    </p:spTree>
    <p:extLst>
      <p:ext uri="{BB962C8B-B14F-4D97-AF65-F5344CB8AC3E}">
        <p14:creationId xmlns:p14="http://schemas.microsoft.com/office/powerpoint/2010/main" val="2491685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907E78CA-F0DC-4449-A987-4CFFC8F72DA2}" type="datetimeFigureOut">
              <a:rPr lang="el-GR" smtClean="0"/>
              <a:pPr/>
              <a:t>27/10/2019</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5AD84FB1-9D2E-4547-A94E-7A74FA644C32}" type="slidenum">
              <a:rPr lang="el-GR" smtClean="0"/>
              <a:pPr/>
              <a:t>‹#›</a:t>
            </a:fld>
            <a:endParaRPr lang="el-GR" dirty="0"/>
          </a:p>
        </p:txBody>
      </p:sp>
    </p:spTree>
    <p:extLst>
      <p:ext uri="{BB962C8B-B14F-4D97-AF65-F5344CB8AC3E}">
        <p14:creationId xmlns:p14="http://schemas.microsoft.com/office/powerpoint/2010/main" val="31458359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5AD84FB1-9D2E-4547-A94E-7A74FA644C32}" type="slidenum">
              <a:rPr lang="el-GR" smtClean="0"/>
              <a:pPr/>
              <a:t>‹#›</a:t>
            </a:fld>
            <a:endParaRPr lang="el-GR" dirty="0"/>
          </a:p>
        </p:txBody>
      </p:sp>
      <p:sp>
        <p:nvSpPr>
          <p:cNvPr id="5" name="Date Placeholder 4"/>
          <p:cNvSpPr>
            <a:spLocks noGrp="1"/>
          </p:cNvSpPr>
          <p:nvPr>
            <p:ph type="dt" sz="half" idx="10"/>
          </p:nvPr>
        </p:nvSpPr>
        <p:spPr/>
        <p:txBody>
          <a:bodyPr/>
          <a:lstStyle/>
          <a:p>
            <a:fld id="{907E78CA-F0DC-4449-A987-4CFFC8F72DA2}" type="datetimeFigureOut">
              <a:rPr lang="el-GR" smtClean="0"/>
              <a:pPr/>
              <a:t>27/10/2019</a:t>
            </a:fld>
            <a:endParaRPr lang="el-GR" dirty="0"/>
          </a:p>
        </p:txBody>
      </p:sp>
    </p:spTree>
    <p:extLst>
      <p:ext uri="{BB962C8B-B14F-4D97-AF65-F5344CB8AC3E}">
        <p14:creationId xmlns:p14="http://schemas.microsoft.com/office/powerpoint/2010/main" val="19001016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7E78CA-F0DC-4449-A987-4CFFC8F72DA2}" type="datetimeFigureOut">
              <a:rPr lang="el-GR" smtClean="0"/>
              <a:pPr/>
              <a:t>27/10/2019</a:t>
            </a:fld>
            <a:endParaRPr lang="el-GR"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AD84FB1-9D2E-4547-A94E-7A74FA644C32}" type="slidenum">
              <a:rPr lang="el-GR" smtClean="0"/>
              <a:pPr/>
              <a:t>‹#›</a:t>
            </a:fld>
            <a:endParaRPr lang="el-GR" dirty="0"/>
          </a:p>
        </p:txBody>
      </p:sp>
    </p:spTree>
    <p:extLst>
      <p:ext uri="{BB962C8B-B14F-4D97-AF65-F5344CB8AC3E}">
        <p14:creationId xmlns:p14="http://schemas.microsoft.com/office/powerpoint/2010/main" val="225310106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Owner\Documents\erasmus-poland-2017-2018\Festival%20of%20Cultures-Greece\CRETAN.mp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Owner\Documents\erasmus-poland-2017-2018\Festival%20of%20Cultures-Greece\THRACIAN.mp4"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sz="9600" spc="600" dirty="0">
                <a:effectLst>
                  <a:outerShdw blurRad="38100" dist="38100" dir="2700000" algn="tl">
                    <a:srgbClr val="000000">
                      <a:alpha val="43137"/>
                    </a:srgbClr>
                  </a:outerShdw>
                </a:effectLst>
              </a:rPr>
              <a:t>GREECE</a:t>
            </a:r>
            <a:endParaRPr lang="el-GR" sz="9600" spc="600" dirty="0">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p:txBody>
          <a:bodyPr>
            <a:normAutofit/>
          </a:bodyPr>
          <a:lstStyle/>
          <a:p>
            <a:r>
              <a:rPr lang="en-US" sz="2000" dirty="0"/>
              <a:t>Festival of Cultures</a:t>
            </a:r>
            <a:endParaRPr lang="el-GR" sz="2000" dirty="0"/>
          </a:p>
        </p:txBody>
      </p:sp>
      <p:pic>
        <p:nvPicPr>
          <p:cNvPr id="4" name="3 - Εικόνα" descr="erasmus-logo.png"/>
          <p:cNvPicPr>
            <a:picLocks noChangeAspect="1"/>
          </p:cNvPicPr>
          <p:nvPr/>
        </p:nvPicPr>
        <p:blipFill>
          <a:blip r:embed="rId2" cstate="print"/>
          <a:stretch>
            <a:fillRect/>
          </a:stretch>
        </p:blipFill>
        <p:spPr>
          <a:xfrm>
            <a:off x="0" y="0"/>
            <a:ext cx="3702570" cy="1057608"/>
          </a:xfrm>
          <a:prstGeom prst="rect">
            <a:avLst/>
          </a:prstGeom>
        </p:spPr>
      </p:pic>
      <p:pic>
        <p:nvPicPr>
          <p:cNvPr id="5" name="Obraz 1" descr="MOST_LOGO_OFFICIAL"/>
          <p:cNvPicPr/>
          <p:nvPr/>
        </p:nvPicPr>
        <p:blipFill>
          <a:blip r:embed="rId3" cstate="print"/>
          <a:srcRect/>
          <a:stretch>
            <a:fillRect/>
          </a:stretch>
        </p:blipFill>
        <p:spPr bwMode="auto">
          <a:xfrm>
            <a:off x="4272196" y="74950"/>
            <a:ext cx="2117515" cy="1813811"/>
          </a:xfrm>
          <a:prstGeom prst="rect">
            <a:avLst/>
          </a:prstGeom>
          <a:noFill/>
          <a:ln w="9525">
            <a:noFill/>
            <a:miter lim="800000"/>
            <a:headEnd/>
            <a:tailEnd/>
          </a:ln>
        </p:spPr>
      </p:pic>
      <p:pic>
        <p:nvPicPr>
          <p:cNvPr id="6" name="5 - Εικόνα" descr="logo-epal.png"/>
          <p:cNvPicPr>
            <a:picLocks noChangeAspect="1"/>
          </p:cNvPicPr>
          <p:nvPr/>
        </p:nvPicPr>
        <p:blipFill>
          <a:blip r:embed="rId4" cstate="print"/>
          <a:stretch>
            <a:fillRect/>
          </a:stretch>
        </p:blipFill>
        <p:spPr>
          <a:xfrm>
            <a:off x="7075356" y="0"/>
            <a:ext cx="2206631" cy="2075612"/>
          </a:xfrm>
          <a:prstGeom prst="rect">
            <a:avLst/>
          </a:prstGeom>
        </p:spPr>
      </p:pic>
      <p:sp>
        <p:nvSpPr>
          <p:cNvPr id="7" name="6 - TextBox"/>
          <p:cNvSpPr txBox="1"/>
          <p:nvPr/>
        </p:nvSpPr>
        <p:spPr>
          <a:xfrm>
            <a:off x="299803" y="6205928"/>
            <a:ext cx="5291528" cy="369332"/>
          </a:xfrm>
          <a:prstGeom prst="rect">
            <a:avLst/>
          </a:prstGeom>
          <a:noFill/>
        </p:spPr>
        <p:txBody>
          <a:bodyPr wrap="square" rtlCol="0">
            <a:spAutoFit/>
          </a:bodyPr>
          <a:lstStyle/>
          <a:p>
            <a:r>
              <a:rPr lang="en-US" dirty="0"/>
              <a:t>C2 Potenza, </a:t>
            </a:r>
            <a:r>
              <a:rPr lang="en-US" b="1" dirty="0"/>
              <a:t>ITALY  (13-17 April 2018)</a:t>
            </a:r>
            <a:endParaRPr lang="el-GR" dirty="0"/>
          </a:p>
        </p:txBody>
      </p:sp>
    </p:spTree>
    <p:extLst>
      <p:ext uri="{BB962C8B-B14F-4D97-AF65-F5344CB8AC3E}">
        <p14:creationId xmlns:p14="http://schemas.microsoft.com/office/powerpoint/2010/main" val="2618595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RETAN.mp4">
            <a:hlinkClick r:id="" action="ppaction://media"/>
          </p:cNvPr>
          <p:cNvPicPr>
            <a:picLocks noGrp="1" noRot="1" noChangeAspect="1"/>
          </p:cNvPicPr>
          <p:nvPr>
            <p:ph idx="1"/>
            <a:videoFile r:link="rId1"/>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5662543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90982" y="145576"/>
            <a:ext cx="8596668" cy="755176"/>
          </a:xfrm>
        </p:spPr>
        <p:txBody>
          <a:bodyPr>
            <a:normAutofit fontScale="90000"/>
          </a:bodyPr>
          <a:lstStyle/>
          <a:p>
            <a:pPr algn="ctr"/>
            <a:r>
              <a:rPr lang="en-US" sz="1600" b="1" dirty="0"/>
              <a:t> </a:t>
            </a:r>
            <a:r>
              <a:rPr lang="en-US" b="1" dirty="0">
                <a:effectLst>
                  <a:outerShdw blurRad="38100" dist="38100" dir="2700000" algn="tl">
                    <a:srgbClr val="000000">
                      <a:alpha val="43137"/>
                    </a:srgbClr>
                  </a:outerShdw>
                </a:effectLst>
              </a:rPr>
              <a:t>ART</a:t>
            </a:r>
            <a:br>
              <a:rPr lang="el-GR" sz="1600" b="1" dirty="0"/>
            </a:br>
            <a:br>
              <a:rPr lang="en-US" sz="2200" dirty="0"/>
            </a:br>
            <a:r>
              <a:rPr lang="en-US" sz="2200" dirty="0"/>
              <a:t> </a:t>
            </a:r>
            <a:endParaRPr lang="el-GR" sz="2200" dirty="0"/>
          </a:p>
        </p:txBody>
      </p:sp>
      <p:sp>
        <p:nvSpPr>
          <p:cNvPr id="4" name="TextBox 3"/>
          <p:cNvSpPr txBox="1"/>
          <p:nvPr/>
        </p:nvSpPr>
        <p:spPr>
          <a:xfrm>
            <a:off x="458258" y="722994"/>
            <a:ext cx="9085791" cy="2215991"/>
          </a:xfrm>
          <a:prstGeom prst="rect">
            <a:avLst/>
          </a:prstGeom>
          <a:noFill/>
        </p:spPr>
        <p:txBody>
          <a:bodyPr wrap="square" rtlCol="0">
            <a:spAutoFit/>
          </a:bodyPr>
          <a:lstStyle/>
          <a:p>
            <a:r>
              <a:rPr lang="en-US" sz="2000" dirty="0">
                <a:solidFill>
                  <a:schemeClr val="accent1">
                    <a:lumMod val="75000"/>
                  </a:schemeClr>
                </a:solidFill>
              </a:rPr>
              <a:t>One of the many fields in which ancient Greece has had a deep influence is art. The first to develop the concept of aesthetic beauty, ancient Greeks created spectacular sculptures that have inspired artists from the Renaissance until today. Furthermore, Greek mythology was a major source of inspiration for many European painters, which depicts the many tales and myths in their works.</a:t>
            </a:r>
            <a:br>
              <a:rPr lang="el-GR" dirty="0"/>
            </a:br>
            <a:endParaRPr lang="el-GR" dirty="0"/>
          </a:p>
        </p:txBody>
      </p:sp>
      <p:pic>
        <p:nvPicPr>
          <p:cNvPr id="5" name="4 - Εικόνα" descr="venus.jpg"/>
          <p:cNvPicPr>
            <a:picLocks noChangeAspect="1"/>
          </p:cNvPicPr>
          <p:nvPr/>
        </p:nvPicPr>
        <p:blipFill>
          <a:blip r:embed="rId2" cstate="print"/>
          <a:stretch>
            <a:fillRect/>
          </a:stretch>
        </p:blipFill>
        <p:spPr>
          <a:xfrm>
            <a:off x="2518410" y="2711003"/>
            <a:ext cx="6126480" cy="4146997"/>
          </a:xfrm>
          <a:prstGeom prst="rect">
            <a:avLst/>
          </a:prstGeom>
        </p:spPr>
      </p:pic>
    </p:spTree>
    <p:extLst>
      <p:ext uri="{BB962C8B-B14F-4D97-AF65-F5344CB8AC3E}">
        <p14:creationId xmlns:p14="http://schemas.microsoft.com/office/powerpoint/2010/main" val="3251264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250px-Nike_of_Samothrake_Louvre_Ma2369_n4.jpg"/>
          <p:cNvPicPr>
            <a:picLocks noGrp="1" noChangeAspect="1"/>
          </p:cNvPicPr>
          <p:nvPr>
            <p:ph idx="1"/>
          </p:nvPr>
        </p:nvPicPr>
        <p:blipFill>
          <a:blip r:embed="rId2" cstate="print"/>
          <a:stretch>
            <a:fillRect/>
          </a:stretch>
        </p:blipFill>
        <p:spPr>
          <a:xfrm>
            <a:off x="4004468" y="1352550"/>
            <a:ext cx="3631564" cy="5505450"/>
          </a:xfrm>
        </p:spPr>
      </p:pic>
      <p:sp>
        <p:nvSpPr>
          <p:cNvPr id="6" name="5 - Ορθογώνιο"/>
          <p:cNvSpPr/>
          <p:nvPr/>
        </p:nvSpPr>
        <p:spPr>
          <a:xfrm>
            <a:off x="2804871" y="234434"/>
            <a:ext cx="6803466" cy="1077218"/>
          </a:xfrm>
          <a:prstGeom prst="rect">
            <a:avLst/>
          </a:prstGeom>
        </p:spPr>
        <p:txBody>
          <a:bodyPr wrap="none">
            <a:spAutoFit/>
          </a:bodyPr>
          <a:lstStyle/>
          <a:p>
            <a:pPr algn="ctr"/>
            <a:r>
              <a:rPr lang="en-US" sz="3200" b="1" dirty="0">
                <a:solidFill>
                  <a:schemeClr val="accent1"/>
                </a:solidFill>
                <a:effectLst>
                  <a:outerShdw blurRad="38100" dist="38100" dir="2700000" algn="tl">
                    <a:srgbClr val="000000">
                      <a:alpha val="43137"/>
                    </a:srgbClr>
                  </a:outerShdw>
                </a:effectLst>
                <a:latin typeface="+mj-lt"/>
                <a:ea typeface="+mj-ea"/>
                <a:cs typeface="+mj-cs"/>
              </a:rPr>
              <a:t>WINGED VICTORY OF SAMOTHRACE</a:t>
            </a:r>
          </a:p>
          <a:p>
            <a:pPr algn="ctr"/>
            <a:r>
              <a:rPr lang="en-US" sz="3200" b="1" dirty="0">
                <a:solidFill>
                  <a:schemeClr val="accent1"/>
                </a:solidFill>
                <a:effectLst>
                  <a:outerShdw blurRad="38100" dist="38100" dir="2700000" algn="tl">
                    <a:srgbClr val="000000">
                      <a:alpha val="43137"/>
                    </a:srgbClr>
                  </a:outerShdw>
                </a:effectLst>
                <a:latin typeface="+mj-lt"/>
                <a:ea typeface="+mj-ea"/>
                <a:cs typeface="+mj-cs"/>
              </a:rPr>
              <a:t>“NIKI TIS SAMOTHRAKIS”</a:t>
            </a:r>
            <a:endParaRPr lang="el-GR" sz="3200" b="1" dirty="0">
              <a:solidFill>
                <a:schemeClr val="accent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349761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01290801.jpg"/>
          <p:cNvPicPr>
            <a:picLocks noGrp="1" noChangeAspect="1"/>
          </p:cNvPicPr>
          <p:nvPr>
            <p:ph idx="1"/>
          </p:nvPr>
        </p:nvPicPr>
        <p:blipFill>
          <a:blip r:embed="rId2" cstate="print"/>
          <a:stretch>
            <a:fillRect/>
          </a:stretch>
        </p:blipFill>
        <p:spPr>
          <a:xfrm>
            <a:off x="3488593" y="836348"/>
            <a:ext cx="3483707" cy="5716852"/>
          </a:xfrm>
        </p:spPr>
      </p:pic>
      <p:sp>
        <p:nvSpPr>
          <p:cNvPr id="6" name="5 - Ορθογώνιο"/>
          <p:cNvSpPr/>
          <p:nvPr/>
        </p:nvSpPr>
        <p:spPr>
          <a:xfrm>
            <a:off x="3662121" y="253484"/>
            <a:ext cx="3936527" cy="584775"/>
          </a:xfrm>
          <a:prstGeom prst="rect">
            <a:avLst/>
          </a:prstGeom>
        </p:spPr>
        <p:txBody>
          <a:bodyPr wrap="none">
            <a:spAutoFit/>
          </a:bodyPr>
          <a:lstStyle/>
          <a:p>
            <a:r>
              <a:rPr lang="en-US" sz="3200" b="1" dirty="0">
                <a:solidFill>
                  <a:schemeClr val="accent1"/>
                </a:solidFill>
                <a:effectLst>
                  <a:outerShdw blurRad="38100" dist="38100" dir="2700000" algn="tl">
                    <a:srgbClr val="000000">
                      <a:alpha val="43137"/>
                    </a:srgbClr>
                  </a:outerShdw>
                </a:effectLst>
                <a:latin typeface="+mj-lt"/>
                <a:ea typeface="+mj-ea"/>
                <a:cs typeface="+mj-cs"/>
              </a:rPr>
              <a:t>STATUE OF KOUROS</a:t>
            </a:r>
            <a:endParaRPr lang="el-GR" sz="3200" b="1" dirty="0">
              <a:solidFill>
                <a:schemeClr val="accent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165833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i_066.jpg"/>
          <p:cNvPicPr>
            <a:picLocks noGrp="1" noChangeAspect="1"/>
          </p:cNvPicPr>
          <p:nvPr>
            <p:ph idx="1"/>
          </p:nvPr>
        </p:nvPicPr>
        <p:blipFill>
          <a:blip r:embed="rId2" cstate="print"/>
          <a:stretch>
            <a:fillRect/>
          </a:stretch>
        </p:blipFill>
        <p:spPr>
          <a:xfrm>
            <a:off x="3662100" y="1040953"/>
            <a:ext cx="3310200" cy="5817047"/>
          </a:xfrm>
        </p:spPr>
      </p:pic>
      <p:sp>
        <p:nvSpPr>
          <p:cNvPr id="6" name="5 - Ορθογώνιο"/>
          <p:cNvSpPr/>
          <p:nvPr/>
        </p:nvSpPr>
        <p:spPr>
          <a:xfrm>
            <a:off x="2347671" y="291584"/>
            <a:ext cx="6238439" cy="584775"/>
          </a:xfrm>
          <a:prstGeom prst="rect">
            <a:avLst/>
          </a:prstGeom>
        </p:spPr>
        <p:txBody>
          <a:bodyPr wrap="none">
            <a:spAutoFit/>
          </a:bodyPr>
          <a:lstStyle/>
          <a:p>
            <a:r>
              <a:rPr lang="en-US" sz="3200" b="1" dirty="0">
                <a:solidFill>
                  <a:schemeClr val="accent1"/>
                </a:solidFill>
                <a:effectLst>
                  <a:outerShdw blurRad="38100" dist="38100" dir="2700000" algn="tl">
                    <a:srgbClr val="000000">
                      <a:alpha val="43137"/>
                    </a:srgbClr>
                  </a:outerShdw>
                </a:effectLst>
                <a:latin typeface="+mj-lt"/>
                <a:ea typeface="+mj-ea"/>
                <a:cs typeface="+mj-cs"/>
              </a:rPr>
              <a:t>STATUE DISCOBOLUS OF MYRON</a:t>
            </a:r>
          </a:p>
        </p:txBody>
      </p:sp>
    </p:spTree>
    <p:extLst>
      <p:ext uri="{BB962C8B-B14F-4D97-AF65-F5344CB8AC3E}">
        <p14:creationId xmlns:p14="http://schemas.microsoft.com/office/powerpoint/2010/main" val="22311324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Η θρησκεία 1111.jpg"/>
          <p:cNvPicPr>
            <a:picLocks noGrp="1" noChangeAspect="1"/>
          </p:cNvPicPr>
          <p:nvPr>
            <p:ph idx="1"/>
          </p:nvPr>
        </p:nvPicPr>
        <p:blipFill>
          <a:blip r:embed="rId2" cstate="print"/>
          <a:stretch>
            <a:fillRect/>
          </a:stretch>
        </p:blipFill>
        <p:spPr>
          <a:xfrm>
            <a:off x="2609630" y="1278349"/>
            <a:ext cx="5543769" cy="5579651"/>
          </a:xfrm>
        </p:spPr>
      </p:pic>
      <p:sp>
        <p:nvSpPr>
          <p:cNvPr id="7" name="6 - Ορθογώνιο"/>
          <p:cNvSpPr/>
          <p:nvPr/>
        </p:nvSpPr>
        <p:spPr>
          <a:xfrm>
            <a:off x="3086101" y="272535"/>
            <a:ext cx="4572000" cy="1077218"/>
          </a:xfrm>
          <a:prstGeom prst="rect">
            <a:avLst/>
          </a:prstGeom>
        </p:spPr>
        <p:txBody>
          <a:bodyPr wrap="square">
            <a:spAutoFit/>
          </a:bodyPr>
          <a:lstStyle/>
          <a:p>
            <a:pPr algn="ctr"/>
            <a:r>
              <a:rPr lang="en-US" sz="3200" b="1" dirty="0">
                <a:solidFill>
                  <a:schemeClr val="accent1"/>
                </a:solidFill>
                <a:effectLst>
                  <a:outerShdw blurRad="38100" dist="38100" dir="2700000" algn="tl">
                    <a:srgbClr val="000000">
                      <a:alpha val="43137"/>
                    </a:srgbClr>
                  </a:outerShdw>
                </a:effectLst>
                <a:latin typeface="+mj-lt"/>
                <a:ea typeface="+mj-ea"/>
                <a:cs typeface="+mj-cs"/>
              </a:rPr>
              <a:t>POSEIDON,</a:t>
            </a:r>
          </a:p>
          <a:p>
            <a:pPr algn="ctr"/>
            <a:r>
              <a:rPr lang="en-US" sz="3200" b="1" dirty="0">
                <a:solidFill>
                  <a:schemeClr val="accent1"/>
                </a:solidFill>
                <a:effectLst>
                  <a:outerShdw blurRad="38100" dist="38100" dir="2700000" algn="tl">
                    <a:srgbClr val="000000">
                      <a:alpha val="43137"/>
                    </a:srgbClr>
                  </a:outerShdw>
                </a:effectLst>
                <a:latin typeface="+mj-lt"/>
                <a:ea typeface="+mj-ea"/>
                <a:cs typeface="+mj-cs"/>
              </a:rPr>
              <a:t>GOD OF THE SEA</a:t>
            </a:r>
            <a:endParaRPr lang="el-GR" sz="3200" b="1" dirty="0">
              <a:solidFill>
                <a:schemeClr val="accent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112419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Θέση περιεχομένου" descr="texn_4.4.2_178.jpg"/>
          <p:cNvPicPr>
            <a:picLocks noGrp="1" noChangeAspect="1"/>
          </p:cNvPicPr>
          <p:nvPr>
            <p:ph idx="1"/>
          </p:nvPr>
        </p:nvPicPr>
        <p:blipFill>
          <a:blip r:embed="rId2" cstate="print"/>
          <a:stretch>
            <a:fillRect/>
          </a:stretch>
        </p:blipFill>
        <p:spPr>
          <a:xfrm>
            <a:off x="453548" y="420846"/>
            <a:ext cx="4232751" cy="2728550"/>
          </a:xfrm>
        </p:spPr>
      </p:pic>
      <p:pic>
        <p:nvPicPr>
          <p:cNvPr id="9" name="8 - Εικόνα" descr="upl53ee0fe91f4ea.jpg"/>
          <p:cNvPicPr>
            <a:picLocks noChangeAspect="1"/>
          </p:cNvPicPr>
          <p:nvPr/>
        </p:nvPicPr>
        <p:blipFill>
          <a:blip r:embed="rId3" cstate="print"/>
          <a:stretch>
            <a:fillRect/>
          </a:stretch>
        </p:blipFill>
        <p:spPr>
          <a:xfrm>
            <a:off x="5010150" y="826770"/>
            <a:ext cx="4800600" cy="4937760"/>
          </a:xfrm>
          <a:prstGeom prst="rect">
            <a:avLst/>
          </a:prstGeom>
        </p:spPr>
      </p:pic>
      <p:pic>
        <p:nvPicPr>
          <p:cNvPr id="10" name="9 - Εικόνα" descr="lifophoto.jpg"/>
          <p:cNvPicPr>
            <a:picLocks noChangeAspect="1"/>
          </p:cNvPicPr>
          <p:nvPr/>
        </p:nvPicPr>
        <p:blipFill>
          <a:blip r:embed="rId4" cstate="print"/>
          <a:stretch>
            <a:fillRect/>
          </a:stretch>
        </p:blipFill>
        <p:spPr>
          <a:xfrm>
            <a:off x="304800" y="3314700"/>
            <a:ext cx="4513058" cy="3214686"/>
          </a:xfrm>
          <a:prstGeom prst="rect">
            <a:avLst/>
          </a:prstGeom>
        </p:spPr>
      </p:pic>
    </p:spTree>
    <p:extLst>
      <p:ext uri="{BB962C8B-B14F-4D97-AF65-F5344CB8AC3E}">
        <p14:creationId xmlns:p14="http://schemas.microsoft.com/office/powerpoint/2010/main" val="2257471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609600"/>
            <a:ext cx="8596668" cy="645994"/>
          </a:xfrm>
        </p:spPr>
        <p:txBody>
          <a:bodyPr>
            <a:noAutofit/>
          </a:bodyPr>
          <a:lstStyle/>
          <a:p>
            <a:pPr algn="ctr"/>
            <a:r>
              <a:rPr lang="el-GR" sz="2800" b="1" dirty="0">
                <a:effectLst>
                  <a:outerShdw blurRad="38100" dist="38100" dir="2700000" algn="tl">
                    <a:srgbClr val="000000">
                      <a:alpha val="43137"/>
                    </a:srgbClr>
                  </a:outerShdw>
                </a:effectLst>
              </a:rPr>
              <a:t>G</a:t>
            </a:r>
            <a:r>
              <a:rPr lang="en-US" sz="2800" b="1" dirty="0">
                <a:effectLst>
                  <a:outerShdw blurRad="38100" dist="38100" dir="2700000" algn="tl">
                    <a:srgbClr val="000000">
                      <a:alpha val="43137"/>
                    </a:srgbClr>
                  </a:outerShdw>
                </a:effectLst>
              </a:rPr>
              <a:t>REEK</a:t>
            </a:r>
            <a:r>
              <a:rPr lang="el-GR" sz="2800" b="1"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MUSICAL</a:t>
            </a:r>
            <a:r>
              <a:rPr lang="el-GR" sz="2800" b="1"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HISTORY</a:t>
            </a:r>
            <a:br>
              <a:rPr lang="el-GR" sz="2000" dirty="0"/>
            </a:br>
            <a:br>
              <a:rPr lang="el-GR" sz="2000" dirty="0"/>
            </a:br>
            <a:endParaRPr lang="el-GR" sz="2000" dirty="0"/>
          </a:p>
        </p:txBody>
      </p:sp>
      <p:sp>
        <p:nvSpPr>
          <p:cNvPr id="3" name="TextBox 2"/>
          <p:cNvSpPr txBox="1"/>
          <p:nvPr/>
        </p:nvSpPr>
        <p:spPr>
          <a:xfrm>
            <a:off x="491322" y="1255593"/>
            <a:ext cx="9524876" cy="2246769"/>
          </a:xfrm>
          <a:prstGeom prst="rect">
            <a:avLst/>
          </a:prstGeom>
          <a:noFill/>
        </p:spPr>
        <p:txBody>
          <a:bodyPr wrap="square" rtlCol="0">
            <a:spAutoFit/>
          </a:bodyPr>
          <a:lstStyle/>
          <a:p>
            <a:r>
              <a:rPr lang="el-GR" sz="2000" dirty="0">
                <a:solidFill>
                  <a:schemeClr val="accent1">
                    <a:lumMod val="75000"/>
                  </a:schemeClr>
                </a:solidFill>
              </a:rPr>
              <a:t>Greek musical history extends far back into ancient Greece, since music was a major part of ancient Greek theater. Later influences from the Roman Empire, Eastern Europe and the Byzantine Empire changed the form and style of Greek music. In the 19th century, opera composers, like Nikolaos Mantzaros (1795–1872), Spyridon Xyndas (1812–1896) and Spyridon Samaras (1861–1917) and symphonists, like Dimitris Lialios and Dionysios Rodotheatos revitalized Greek art music. </a:t>
            </a:r>
          </a:p>
        </p:txBody>
      </p:sp>
      <p:pic>
        <p:nvPicPr>
          <p:cNvPr id="6" name="5 - Εικόνα" descr="mouses.jpg"/>
          <p:cNvPicPr>
            <a:picLocks noChangeAspect="1"/>
          </p:cNvPicPr>
          <p:nvPr/>
        </p:nvPicPr>
        <p:blipFill>
          <a:blip r:embed="rId2" cstate="print"/>
          <a:stretch>
            <a:fillRect/>
          </a:stretch>
        </p:blipFill>
        <p:spPr>
          <a:xfrm>
            <a:off x="1107186" y="3915918"/>
            <a:ext cx="3157728" cy="2340864"/>
          </a:xfrm>
          <a:prstGeom prst="rect">
            <a:avLst/>
          </a:prstGeom>
        </p:spPr>
      </p:pic>
      <p:pic>
        <p:nvPicPr>
          <p:cNvPr id="7" name="6 - Εικόνα" descr="bouzouki.gif"/>
          <p:cNvPicPr>
            <a:picLocks noChangeAspect="1"/>
          </p:cNvPicPr>
          <p:nvPr/>
        </p:nvPicPr>
        <p:blipFill>
          <a:blip r:embed="rId3" cstate="print"/>
          <a:stretch>
            <a:fillRect/>
          </a:stretch>
        </p:blipFill>
        <p:spPr>
          <a:xfrm>
            <a:off x="4848225" y="3905250"/>
            <a:ext cx="4514850" cy="2400300"/>
          </a:xfrm>
          <a:prstGeom prst="rect">
            <a:avLst/>
          </a:prstGeom>
        </p:spPr>
      </p:pic>
    </p:spTree>
    <p:extLst>
      <p:ext uri="{BB962C8B-B14F-4D97-AF65-F5344CB8AC3E}">
        <p14:creationId xmlns:p14="http://schemas.microsoft.com/office/powerpoint/2010/main" val="969127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musical-instruments.jpg"/>
          <p:cNvPicPr>
            <a:picLocks noChangeAspect="1"/>
          </p:cNvPicPr>
          <p:nvPr/>
        </p:nvPicPr>
        <p:blipFill>
          <a:blip r:embed="rId2" cstate="print"/>
          <a:stretch>
            <a:fillRect/>
          </a:stretch>
        </p:blipFill>
        <p:spPr>
          <a:xfrm>
            <a:off x="794497" y="471678"/>
            <a:ext cx="8659906" cy="5876544"/>
          </a:xfrm>
          <a:prstGeom prst="rect">
            <a:avLst/>
          </a:prstGeom>
        </p:spPr>
      </p:pic>
    </p:spTree>
    <p:extLst>
      <p:ext uri="{BB962C8B-B14F-4D97-AF65-F5344CB8AC3E}">
        <p14:creationId xmlns:p14="http://schemas.microsoft.com/office/powerpoint/2010/main" val="3585519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3100" b="1" dirty="0">
                <a:effectLst>
                  <a:outerShdw blurRad="38100" dist="38100" dir="2700000" algn="tl">
                    <a:srgbClr val="000000">
                      <a:alpha val="43137"/>
                    </a:srgbClr>
                  </a:outerShdw>
                </a:effectLst>
              </a:rPr>
              <a:t>CRETAN  MUSIC</a:t>
            </a:r>
            <a:br>
              <a:rPr lang="el-GR" sz="2000" dirty="0"/>
            </a:br>
            <a:br>
              <a:rPr lang="el-GR" sz="2000" dirty="0"/>
            </a:br>
            <a:endParaRPr lang="el-GR" sz="2000" dirty="0"/>
          </a:p>
        </p:txBody>
      </p:sp>
      <p:sp>
        <p:nvSpPr>
          <p:cNvPr id="3" name="TextBox 2"/>
          <p:cNvSpPr txBox="1"/>
          <p:nvPr/>
        </p:nvSpPr>
        <p:spPr>
          <a:xfrm>
            <a:off x="956402" y="1270000"/>
            <a:ext cx="8038531" cy="3139321"/>
          </a:xfrm>
          <a:prstGeom prst="rect">
            <a:avLst/>
          </a:prstGeom>
          <a:noFill/>
        </p:spPr>
        <p:txBody>
          <a:bodyPr wrap="square" rtlCol="0">
            <a:spAutoFit/>
          </a:bodyPr>
          <a:lstStyle/>
          <a:p>
            <a:r>
              <a:rPr lang="el-GR" dirty="0">
                <a:solidFill>
                  <a:schemeClr val="accent1">
                    <a:lumMod val="75000"/>
                  </a:schemeClr>
                </a:solidFill>
              </a:rPr>
              <a:t>The Cretan lyra is the dominant folk instrument on the island; it is a three-stringed bowed instrument similar to the Byzantine Lyra. It is often accompanied with laouto (laoúto), which is similar to both an oud and a lute. Nikos Xylouris, Psarantonis (Antonis Xylouris), Thanassis Skordalos, Kostas Moundakis, Ross Daly, Nikos Zoidakis and Vasilis Skoulas are among the most renowned players of the lýra. The violin is used also in Cretan music. The most renowned player of the violin is the Antonis Martsakis which is also a dancer. Mandolin is also used in Cretan music. Loudovikos ton Anogeion is a well-known mandolin player from Crete. The bass in that music coming from the laouto. Giannis Haroulis and Michalis Tzouganakis are notable artists of the instrument.</a:t>
            </a:r>
          </a:p>
        </p:txBody>
      </p:sp>
      <p:pic>
        <p:nvPicPr>
          <p:cNvPr id="6" name="5 - Εικόνα" descr="lyratzis.jpg"/>
          <p:cNvPicPr>
            <a:picLocks noChangeAspect="1"/>
          </p:cNvPicPr>
          <p:nvPr/>
        </p:nvPicPr>
        <p:blipFill>
          <a:blip r:embed="rId2" cstate="print"/>
          <a:stretch>
            <a:fillRect/>
          </a:stretch>
        </p:blipFill>
        <p:spPr>
          <a:xfrm>
            <a:off x="1264812" y="4401086"/>
            <a:ext cx="3490175" cy="2208727"/>
          </a:xfrm>
          <a:prstGeom prst="rect">
            <a:avLst/>
          </a:prstGeom>
        </p:spPr>
      </p:pic>
      <p:pic>
        <p:nvPicPr>
          <p:cNvPr id="7" name="6 - Εικόνα" descr="crete-instruments.gif"/>
          <p:cNvPicPr>
            <a:picLocks noChangeAspect="1"/>
          </p:cNvPicPr>
          <p:nvPr/>
        </p:nvPicPr>
        <p:blipFill>
          <a:blip r:embed="rId3" cstate="print"/>
          <a:stretch>
            <a:fillRect/>
          </a:stretch>
        </p:blipFill>
        <p:spPr>
          <a:xfrm>
            <a:off x="4995862" y="4376912"/>
            <a:ext cx="4281488" cy="2061988"/>
          </a:xfrm>
          <a:prstGeom prst="rect">
            <a:avLst/>
          </a:prstGeom>
        </p:spPr>
      </p:pic>
    </p:spTree>
    <p:extLst>
      <p:ext uri="{BB962C8B-B14F-4D97-AF65-F5344CB8AC3E}">
        <p14:creationId xmlns:p14="http://schemas.microsoft.com/office/powerpoint/2010/main" val="2861369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2400" b="1" dirty="0"/>
              <a:t>Greece</a:t>
            </a:r>
            <a:r>
              <a:rPr lang="en-US" sz="2000" dirty="0"/>
              <a:t>, officially the </a:t>
            </a:r>
            <a:r>
              <a:rPr lang="en-US" sz="2000" b="1" dirty="0"/>
              <a:t>Hellenic Republic</a:t>
            </a:r>
            <a:r>
              <a:rPr lang="en-US" sz="2000" dirty="0"/>
              <a:t>, historically also known as </a:t>
            </a:r>
            <a:r>
              <a:rPr lang="en-US" sz="2000" b="1" dirty="0"/>
              <a:t>Hellas</a:t>
            </a:r>
            <a:r>
              <a:rPr lang="en-US" sz="2000" dirty="0"/>
              <a:t>, is a country in Southern Europe, with a population of approximately 11 million as of 2016. Athens is the nation's capital and largest city, followed by Thessaloniki.</a:t>
            </a:r>
            <a:endParaRPr lang="el-GR" sz="2000" dirty="0"/>
          </a:p>
        </p:txBody>
      </p:sp>
      <p:pic>
        <p:nvPicPr>
          <p:cNvPr id="6" name="5 - Θέση περιεχομένου" descr="600px-Flag_of_Greece.svg.png"/>
          <p:cNvPicPr>
            <a:picLocks noGrp="1" noChangeAspect="1"/>
          </p:cNvPicPr>
          <p:nvPr>
            <p:ph idx="1"/>
          </p:nvPr>
        </p:nvPicPr>
        <p:blipFill>
          <a:blip r:embed="rId2" cstate="print"/>
          <a:stretch>
            <a:fillRect/>
          </a:stretch>
        </p:blipFill>
        <p:spPr>
          <a:xfrm>
            <a:off x="2118519" y="2196306"/>
            <a:ext cx="5715000" cy="3810000"/>
          </a:xfrm>
        </p:spPr>
      </p:pic>
    </p:spTree>
    <p:extLst>
      <p:ext uri="{BB962C8B-B14F-4D97-AF65-F5344CB8AC3E}">
        <p14:creationId xmlns:p14="http://schemas.microsoft.com/office/powerpoint/2010/main" val="2206072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9538" y="342314"/>
            <a:ext cx="8596668" cy="1320800"/>
          </a:xfrm>
        </p:spPr>
        <p:txBody>
          <a:bodyPr>
            <a:noAutofit/>
          </a:bodyPr>
          <a:lstStyle/>
          <a:p>
            <a:pPr algn="ctr"/>
            <a:r>
              <a:rPr lang="en-US" sz="2800" b="1" dirty="0">
                <a:effectLst>
                  <a:outerShdw blurRad="38100" dist="38100" dir="2700000" algn="tl">
                    <a:srgbClr val="000000">
                      <a:alpha val="43137"/>
                    </a:srgbClr>
                  </a:outerShdw>
                </a:effectLst>
              </a:rPr>
              <a:t>GREEK COOKING</a:t>
            </a:r>
            <a:br>
              <a:rPr lang="el-GR" sz="1600" dirty="0"/>
            </a:br>
            <a:endParaRPr lang="el-GR" sz="1600" dirty="0"/>
          </a:p>
        </p:txBody>
      </p:sp>
      <p:sp>
        <p:nvSpPr>
          <p:cNvPr id="6" name="TextBox 5"/>
          <p:cNvSpPr txBox="1"/>
          <p:nvPr/>
        </p:nvSpPr>
        <p:spPr>
          <a:xfrm>
            <a:off x="342254" y="902763"/>
            <a:ext cx="9209710" cy="2708434"/>
          </a:xfrm>
          <a:prstGeom prst="rect">
            <a:avLst/>
          </a:prstGeom>
          <a:noFill/>
        </p:spPr>
        <p:txBody>
          <a:bodyPr wrap="square" rtlCol="0">
            <a:spAutoFit/>
          </a:bodyPr>
          <a:lstStyle/>
          <a:p>
            <a:r>
              <a:rPr lang="en-US" sz="1700" dirty="0">
                <a:solidFill>
                  <a:schemeClr val="accent1">
                    <a:lumMod val="75000"/>
                  </a:schemeClr>
                </a:solidFill>
              </a:rPr>
              <a:t>Greek cooking offers an incredibly rich and diverse array of foods and beverages that are the culmination of literally thousands of years of living, cooking, and eating. While each Greek meal is fresh and inviting, it is also a trip back through Greece's history. Ingredients The names of foods, cooking methods, and basic ingredients have changed little over time. Bread, olives (and olive oil), and wine constituted the triptych of the Greek diet for many centuries, just as they do today. Greece is a nation of small farmers who produce an incredible array of mainly organically produced cheeses, oils, fruits, nuts, grains, legumes, and vegetables, supplemented by an array of greens and herbs that grow in the wild. These are the foods that form the base of the traditional Greek regimen, to which they add both variety and nutrition.</a:t>
            </a:r>
            <a:endParaRPr lang="el-GR" sz="1700" dirty="0">
              <a:solidFill>
                <a:schemeClr val="accent1">
                  <a:lumMod val="75000"/>
                </a:schemeClr>
              </a:solidFill>
            </a:endParaRPr>
          </a:p>
        </p:txBody>
      </p:sp>
      <p:pic>
        <p:nvPicPr>
          <p:cNvPr id="7" name="6 - Εικόνα" descr="gyros.jpg"/>
          <p:cNvPicPr>
            <a:picLocks noChangeAspect="1"/>
          </p:cNvPicPr>
          <p:nvPr/>
        </p:nvPicPr>
        <p:blipFill>
          <a:blip r:embed="rId2" cstate="print"/>
          <a:stretch>
            <a:fillRect/>
          </a:stretch>
        </p:blipFill>
        <p:spPr>
          <a:xfrm>
            <a:off x="338328" y="3619500"/>
            <a:ext cx="5878168" cy="2959796"/>
          </a:xfrm>
          <a:prstGeom prst="rect">
            <a:avLst/>
          </a:prstGeom>
        </p:spPr>
      </p:pic>
      <p:pic>
        <p:nvPicPr>
          <p:cNvPr id="8" name="7 - Εικόνα" descr="souvlaki.png"/>
          <p:cNvPicPr>
            <a:picLocks noChangeAspect="1"/>
          </p:cNvPicPr>
          <p:nvPr/>
        </p:nvPicPr>
        <p:blipFill>
          <a:blip r:embed="rId3" cstate="print"/>
          <a:stretch>
            <a:fillRect/>
          </a:stretch>
        </p:blipFill>
        <p:spPr>
          <a:xfrm>
            <a:off x="6442849" y="3298010"/>
            <a:ext cx="3383001" cy="1785980"/>
          </a:xfrm>
          <a:prstGeom prst="rect">
            <a:avLst/>
          </a:prstGeom>
        </p:spPr>
      </p:pic>
      <p:pic>
        <p:nvPicPr>
          <p:cNvPr id="9" name="8 - Εικόνα" descr="pita.jpg"/>
          <p:cNvPicPr>
            <a:picLocks noChangeAspect="1"/>
          </p:cNvPicPr>
          <p:nvPr/>
        </p:nvPicPr>
        <p:blipFill>
          <a:blip r:embed="rId4" cstate="print"/>
          <a:stretch>
            <a:fillRect/>
          </a:stretch>
        </p:blipFill>
        <p:spPr>
          <a:xfrm>
            <a:off x="6499860" y="5218176"/>
            <a:ext cx="3383280" cy="1639824"/>
          </a:xfrm>
          <a:prstGeom prst="rect">
            <a:avLst/>
          </a:prstGeom>
        </p:spPr>
      </p:pic>
    </p:spTree>
    <p:extLst>
      <p:ext uri="{BB962C8B-B14F-4D97-AF65-F5344CB8AC3E}">
        <p14:creationId xmlns:p14="http://schemas.microsoft.com/office/powerpoint/2010/main" val="2045386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90982" y="759655"/>
            <a:ext cx="8596668" cy="2996419"/>
          </a:xfrm>
        </p:spPr>
        <p:txBody>
          <a:bodyPr>
            <a:normAutofit lnSpcReduction="10000"/>
          </a:bodyPr>
          <a:lstStyle/>
          <a:p>
            <a:pPr marL="0" indent="0">
              <a:buNone/>
            </a:pPr>
            <a:r>
              <a:rPr lang="en-US" dirty="0">
                <a:solidFill>
                  <a:schemeClr val="accent1">
                    <a:lumMod val="75000"/>
                  </a:schemeClr>
                </a:solidFill>
              </a:rPr>
              <a:t>Greece's climate is perfect growing for olive and lemon trees, producing two of the most important elements of Greek cooking. Spices, garlic and other herbs such as oregano, basil, mint, and thyme are widely used, as are vegetables such as eggplant and zucchini, and legumes of all types. With 20 percent of Greece made up of islands - and no part of the Greek mainland more than 90 miles from the sea - fish and seafood are a popular and common part of the Greek diet. Lamb and goat (kid) are the traditional meats of holidays and festivals, and poultry, beef, and pork are also in plentiful supply. Vineyards cover much of Greece's hilly terrain and the country has become known for its array of fine wines and spirits, most notably ouzo, an anise-flavored liqueur that is the national spirit. </a:t>
            </a:r>
            <a:endParaRPr lang="el-GR" dirty="0">
              <a:solidFill>
                <a:schemeClr val="accent1">
                  <a:lumMod val="75000"/>
                </a:schemeClr>
              </a:solidFill>
            </a:endParaRPr>
          </a:p>
        </p:txBody>
      </p:sp>
      <p:sp>
        <p:nvSpPr>
          <p:cNvPr id="7" name="Τίτλος 1"/>
          <p:cNvSpPr>
            <a:spLocks noGrp="1"/>
          </p:cNvSpPr>
          <p:nvPr>
            <p:ph type="title"/>
          </p:nvPr>
        </p:nvSpPr>
        <p:spPr>
          <a:xfrm>
            <a:off x="719538" y="342314"/>
            <a:ext cx="8596668" cy="1320800"/>
          </a:xfrm>
        </p:spPr>
        <p:txBody>
          <a:bodyPr>
            <a:noAutofit/>
          </a:bodyPr>
          <a:lstStyle/>
          <a:p>
            <a:pPr algn="ctr"/>
            <a:r>
              <a:rPr lang="en-US" sz="2800" b="1" dirty="0">
                <a:effectLst>
                  <a:outerShdw blurRad="38100" dist="38100" dir="2700000" algn="tl">
                    <a:srgbClr val="000000">
                      <a:alpha val="43137"/>
                    </a:srgbClr>
                  </a:outerShdw>
                </a:effectLst>
              </a:rPr>
              <a:t>GREEK INGREDIENTS</a:t>
            </a:r>
            <a:endParaRPr lang="el-GR" sz="1600" dirty="0"/>
          </a:p>
        </p:txBody>
      </p:sp>
      <p:pic>
        <p:nvPicPr>
          <p:cNvPr id="8" name="7 - Εικόνα" descr="xtapodi.jpg"/>
          <p:cNvPicPr>
            <a:picLocks noChangeAspect="1"/>
          </p:cNvPicPr>
          <p:nvPr/>
        </p:nvPicPr>
        <p:blipFill>
          <a:blip r:embed="rId2" cstate="print"/>
          <a:stretch>
            <a:fillRect/>
          </a:stretch>
        </p:blipFill>
        <p:spPr>
          <a:xfrm>
            <a:off x="559308" y="3989070"/>
            <a:ext cx="2615184" cy="1737360"/>
          </a:xfrm>
          <a:prstGeom prst="rect">
            <a:avLst/>
          </a:prstGeom>
        </p:spPr>
      </p:pic>
      <p:pic>
        <p:nvPicPr>
          <p:cNvPr id="9" name="8 - Εικόνα" descr="xoriatiki.jpg"/>
          <p:cNvPicPr>
            <a:picLocks noChangeAspect="1"/>
          </p:cNvPicPr>
          <p:nvPr/>
        </p:nvPicPr>
        <p:blipFill>
          <a:blip r:embed="rId3" cstate="print"/>
          <a:stretch>
            <a:fillRect/>
          </a:stretch>
        </p:blipFill>
        <p:spPr>
          <a:xfrm>
            <a:off x="3497580" y="4457700"/>
            <a:ext cx="4053840" cy="2133600"/>
          </a:xfrm>
          <a:prstGeom prst="rect">
            <a:avLst/>
          </a:prstGeom>
        </p:spPr>
      </p:pic>
      <p:pic>
        <p:nvPicPr>
          <p:cNvPr id="10" name="9 - Εικόνα" descr="ntolmadakia.jpg"/>
          <p:cNvPicPr>
            <a:picLocks noChangeAspect="1"/>
          </p:cNvPicPr>
          <p:nvPr/>
        </p:nvPicPr>
        <p:blipFill>
          <a:blip r:embed="rId4" cstate="print"/>
          <a:stretch>
            <a:fillRect/>
          </a:stretch>
        </p:blipFill>
        <p:spPr>
          <a:xfrm>
            <a:off x="7744968" y="3739896"/>
            <a:ext cx="3102864" cy="1969008"/>
          </a:xfrm>
          <a:prstGeom prst="rect">
            <a:avLst/>
          </a:prstGeom>
        </p:spPr>
      </p:pic>
    </p:spTree>
    <p:extLst>
      <p:ext uri="{BB962C8B-B14F-4D97-AF65-F5344CB8AC3E}">
        <p14:creationId xmlns:p14="http://schemas.microsoft.com/office/powerpoint/2010/main" val="977047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pastitsio.jpg"/>
          <p:cNvPicPr>
            <a:picLocks noChangeAspect="1"/>
          </p:cNvPicPr>
          <p:nvPr/>
        </p:nvPicPr>
        <p:blipFill>
          <a:blip r:embed="rId2" cstate="print"/>
          <a:stretch>
            <a:fillRect/>
          </a:stretch>
        </p:blipFill>
        <p:spPr>
          <a:xfrm>
            <a:off x="187492" y="152400"/>
            <a:ext cx="5606716" cy="3713747"/>
          </a:xfrm>
          <a:prstGeom prst="rect">
            <a:avLst/>
          </a:prstGeom>
        </p:spPr>
      </p:pic>
      <p:pic>
        <p:nvPicPr>
          <p:cNvPr id="8" name="7 - Εικόνα" descr="xalvas.jpg"/>
          <p:cNvPicPr>
            <a:picLocks noChangeAspect="1"/>
          </p:cNvPicPr>
          <p:nvPr/>
        </p:nvPicPr>
        <p:blipFill>
          <a:blip r:embed="rId3" cstate="print"/>
          <a:stretch>
            <a:fillRect/>
          </a:stretch>
        </p:blipFill>
        <p:spPr>
          <a:xfrm>
            <a:off x="6176010" y="425958"/>
            <a:ext cx="3688080" cy="2462784"/>
          </a:xfrm>
          <a:prstGeom prst="rect">
            <a:avLst/>
          </a:prstGeom>
        </p:spPr>
      </p:pic>
      <p:pic>
        <p:nvPicPr>
          <p:cNvPr id="9" name="8 - Εικόνα" descr="xortopita.jpg"/>
          <p:cNvPicPr>
            <a:picLocks noChangeAspect="1"/>
          </p:cNvPicPr>
          <p:nvPr/>
        </p:nvPicPr>
        <p:blipFill>
          <a:blip r:embed="rId4" cstate="print"/>
          <a:stretch>
            <a:fillRect/>
          </a:stretch>
        </p:blipFill>
        <p:spPr>
          <a:xfrm>
            <a:off x="7190994" y="3202686"/>
            <a:ext cx="3944112" cy="3005328"/>
          </a:xfrm>
          <a:prstGeom prst="rect">
            <a:avLst/>
          </a:prstGeom>
        </p:spPr>
      </p:pic>
      <p:pic>
        <p:nvPicPr>
          <p:cNvPr id="10" name="9 - Εικόνα" descr="gemistes-ntomates-piperies_20140830_1038.jpg"/>
          <p:cNvPicPr>
            <a:picLocks noChangeAspect="1"/>
          </p:cNvPicPr>
          <p:nvPr/>
        </p:nvPicPr>
        <p:blipFill>
          <a:blip r:embed="rId5" cstate="print"/>
          <a:stretch>
            <a:fillRect/>
          </a:stretch>
        </p:blipFill>
        <p:spPr>
          <a:xfrm>
            <a:off x="285750" y="4030462"/>
            <a:ext cx="3752850" cy="2503687"/>
          </a:xfrm>
          <a:prstGeom prst="rect">
            <a:avLst/>
          </a:prstGeom>
        </p:spPr>
      </p:pic>
      <p:pic>
        <p:nvPicPr>
          <p:cNvPr id="11" name="10 - Εικόνα" descr="kalamaria20tiganita.jpg"/>
          <p:cNvPicPr>
            <a:picLocks noChangeAspect="1"/>
          </p:cNvPicPr>
          <p:nvPr/>
        </p:nvPicPr>
        <p:blipFill>
          <a:blip r:embed="rId6" cstate="print"/>
          <a:stretch>
            <a:fillRect/>
          </a:stretch>
        </p:blipFill>
        <p:spPr>
          <a:xfrm>
            <a:off x="4135134" y="4171950"/>
            <a:ext cx="2932416" cy="1957387"/>
          </a:xfrm>
          <a:prstGeom prst="rect">
            <a:avLst/>
          </a:prstGeom>
        </p:spPr>
      </p:pic>
    </p:spTree>
    <p:extLst>
      <p:ext uri="{BB962C8B-B14F-4D97-AF65-F5344CB8AC3E}">
        <p14:creationId xmlns:p14="http://schemas.microsoft.com/office/powerpoint/2010/main" val="2736122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3" y="254758"/>
            <a:ext cx="8862451" cy="1320800"/>
          </a:xfrm>
        </p:spPr>
        <p:txBody>
          <a:bodyPr>
            <a:normAutofit fontScale="90000"/>
          </a:bodyPr>
          <a:lstStyle/>
          <a:p>
            <a:pPr algn="ctr"/>
            <a:r>
              <a:rPr lang="en-US" sz="3100" b="1" dirty="0">
                <a:effectLst>
                  <a:outerShdw blurRad="38100" dist="38100" dir="2700000" algn="tl">
                    <a:srgbClr val="000000">
                      <a:alpha val="43137"/>
                    </a:srgbClr>
                  </a:outerShdw>
                </a:effectLst>
              </a:rPr>
              <a:t>GREEK BEVERAGES STRAIGHT FROM NATURE</a:t>
            </a:r>
            <a:br>
              <a:rPr lang="el-GR" sz="1800" b="1" dirty="0"/>
            </a:br>
            <a:br>
              <a:rPr lang="en-US" sz="1800" dirty="0"/>
            </a:br>
            <a:br>
              <a:rPr lang="el-GR" sz="1800" dirty="0"/>
            </a:br>
            <a:endParaRPr lang="el-GR" sz="1800" dirty="0"/>
          </a:p>
        </p:txBody>
      </p:sp>
      <p:sp>
        <p:nvSpPr>
          <p:cNvPr id="3" name="TextBox 2"/>
          <p:cNvSpPr txBox="1"/>
          <p:nvPr/>
        </p:nvSpPr>
        <p:spPr>
          <a:xfrm>
            <a:off x="677333" y="915158"/>
            <a:ext cx="8393373" cy="3139321"/>
          </a:xfrm>
          <a:prstGeom prst="rect">
            <a:avLst/>
          </a:prstGeom>
          <a:noFill/>
        </p:spPr>
        <p:txBody>
          <a:bodyPr wrap="square" rtlCol="0">
            <a:spAutoFit/>
          </a:bodyPr>
          <a:lstStyle/>
          <a:p>
            <a:r>
              <a:rPr lang="en-US" dirty="0">
                <a:solidFill>
                  <a:schemeClr val="accent1">
                    <a:lumMod val="75000"/>
                  </a:schemeClr>
                </a:solidFill>
              </a:rPr>
              <a:t>Greek wine has created a buzz in the last few years, and its diversity lets you take a drinkable souvenir with you from a number of fantastic locations. Depending on where your travels brought you, bring home the classic white Assyrtiko or sweet Vinsanto from Santorini, or local wines from the islands of Lesvos, Kefalonia, Limnos or Rhodes. Plus, it’s hard to go wrong with a refreshing white Moschofilero or one of the richest Greek reds, Xinomavro.</a:t>
            </a:r>
            <a:br>
              <a:rPr lang="en-US" dirty="0">
                <a:solidFill>
                  <a:schemeClr val="accent1">
                    <a:lumMod val="75000"/>
                  </a:schemeClr>
                </a:solidFill>
              </a:rPr>
            </a:br>
            <a:r>
              <a:rPr lang="en-US" dirty="0">
                <a:solidFill>
                  <a:schemeClr val="accent1">
                    <a:lumMod val="75000"/>
                  </a:schemeClr>
                </a:solidFill>
              </a:rPr>
              <a:t>If you’ve spent time exploring Crete, take home a fiery raki/tsipouro or the sweet rakomelo, or try one of a huge variety of local ouzos you can find all over Greece. Finally, one of the</a:t>
            </a:r>
            <a:r>
              <a:rPr lang="en-US" b="1" dirty="0">
                <a:solidFill>
                  <a:schemeClr val="accent1">
                    <a:lumMod val="75000"/>
                  </a:schemeClr>
                </a:solidFill>
              </a:rPr>
              <a:t> </a:t>
            </a:r>
            <a:r>
              <a:rPr lang="en-US" dirty="0">
                <a:solidFill>
                  <a:schemeClr val="accent1">
                    <a:lumMod val="75000"/>
                  </a:schemeClr>
                </a:solidFill>
              </a:rPr>
              <a:t>most unique tastes in Greece is the mastiha liqueur, a local speciality of the island of Chios.</a:t>
            </a:r>
            <a:br>
              <a:rPr lang="en-US" dirty="0">
                <a:solidFill>
                  <a:schemeClr val="accent1">
                    <a:lumMod val="75000"/>
                  </a:schemeClr>
                </a:solidFill>
              </a:rPr>
            </a:br>
            <a:endParaRPr lang="el-GR" dirty="0">
              <a:solidFill>
                <a:schemeClr val="accent1">
                  <a:lumMod val="75000"/>
                </a:schemeClr>
              </a:solidFill>
            </a:endParaRPr>
          </a:p>
        </p:txBody>
      </p:sp>
      <p:pic>
        <p:nvPicPr>
          <p:cNvPr id="5" name="4 - Εικόνα" descr="beverages.jpg"/>
          <p:cNvPicPr>
            <a:picLocks noChangeAspect="1"/>
          </p:cNvPicPr>
          <p:nvPr/>
        </p:nvPicPr>
        <p:blipFill>
          <a:blip r:embed="rId2" cstate="print"/>
          <a:stretch>
            <a:fillRect/>
          </a:stretch>
        </p:blipFill>
        <p:spPr>
          <a:xfrm>
            <a:off x="2604965" y="3778738"/>
            <a:ext cx="5572369" cy="3079262"/>
          </a:xfrm>
          <a:prstGeom prst="rect">
            <a:avLst/>
          </a:prstGeom>
        </p:spPr>
      </p:pic>
    </p:spTree>
    <p:extLst>
      <p:ext uri="{BB962C8B-B14F-4D97-AF65-F5344CB8AC3E}">
        <p14:creationId xmlns:p14="http://schemas.microsoft.com/office/powerpoint/2010/main" val="197836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white-wine.jpg"/>
          <p:cNvPicPr>
            <a:picLocks noChangeAspect="1"/>
          </p:cNvPicPr>
          <p:nvPr/>
        </p:nvPicPr>
        <p:blipFill>
          <a:blip r:embed="rId2" cstate="print"/>
          <a:stretch>
            <a:fillRect/>
          </a:stretch>
        </p:blipFill>
        <p:spPr>
          <a:xfrm>
            <a:off x="3461394" y="875216"/>
            <a:ext cx="4596756" cy="5982783"/>
          </a:xfrm>
          <a:prstGeom prst="rect">
            <a:avLst/>
          </a:prstGeom>
        </p:spPr>
      </p:pic>
      <p:sp>
        <p:nvSpPr>
          <p:cNvPr id="5" name="Τίτλος 1"/>
          <p:cNvSpPr>
            <a:spLocks noGrp="1"/>
          </p:cNvSpPr>
          <p:nvPr>
            <p:ph type="title"/>
          </p:nvPr>
        </p:nvSpPr>
        <p:spPr>
          <a:xfrm>
            <a:off x="677333" y="254758"/>
            <a:ext cx="8733367" cy="716792"/>
          </a:xfrm>
        </p:spPr>
        <p:txBody>
          <a:bodyPr>
            <a:normAutofit fontScale="90000"/>
          </a:bodyPr>
          <a:lstStyle/>
          <a:p>
            <a:pPr algn="ctr"/>
            <a:r>
              <a:rPr lang="en-US" sz="3100" b="1" dirty="0">
                <a:effectLst>
                  <a:outerShdw blurRad="38100" dist="38100" dir="2700000" algn="tl">
                    <a:srgbClr val="000000">
                      <a:alpha val="43137"/>
                    </a:srgbClr>
                  </a:outerShdw>
                </a:effectLst>
              </a:rPr>
              <a:t>WHITE WINE</a:t>
            </a:r>
            <a:br>
              <a:rPr lang="el-GR" sz="3100" b="1" dirty="0">
                <a:effectLst>
                  <a:outerShdw blurRad="38100" dist="38100" dir="2700000" algn="tl">
                    <a:srgbClr val="000000">
                      <a:alpha val="43137"/>
                    </a:srgbClr>
                  </a:outerShdw>
                </a:effectLst>
              </a:rPr>
            </a:br>
            <a:br>
              <a:rPr lang="en-US" sz="3100" b="1" dirty="0">
                <a:effectLst>
                  <a:outerShdw blurRad="38100" dist="38100" dir="2700000" algn="tl">
                    <a:srgbClr val="000000">
                      <a:alpha val="43137"/>
                    </a:srgbClr>
                  </a:outerShdw>
                </a:effectLst>
              </a:rPr>
            </a:br>
            <a:br>
              <a:rPr lang="el-GR" sz="1800" dirty="0"/>
            </a:br>
            <a:endParaRPr lang="el-GR" sz="1800" dirty="0"/>
          </a:p>
        </p:txBody>
      </p:sp>
    </p:spTree>
    <p:extLst>
      <p:ext uri="{BB962C8B-B14F-4D97-AF65-F5344CB8AC3E}">
        <p14:creationId xmlns:p14="http://schemas.microsoft.com/office/powerpoint/2010/main" val="287972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34534" y="381000"/>
            <a:ext cx="8142816" cy="762000"/>
          </a:xfrm>
        </p:spPr>
        <p:txBody>
          <a:bodyPr>
            <a:normAutofit/>
          </a:bodyPr>
          <a:lstStyle/>
          <a:p>
            <a:pPr algn="ctr"/>
            <a:r>
              <a:rPr lang="en-US" sz="2800" b="1" dirty="0">
                <a:effectLst>
                  <a:outerShdw blurRad="38100" dist="38100" dir="2700000" algn="tl">
                    <a:srgbClr val="000000">
                      <a:alpha val="43137"/>
                    </a:srgbClr>
                  </a:outerShdw>
                </a:effectLst>
              </a:rPr>
              <a:t>RED WINE</a:t>
            </a:r>
            <a:endParaRPr lang="el-GR" sz="2800" b="1" dirty="0">
              <a:effectLst>
                <a:outerShdw blurRad="38100" dist="38100" dir="2700000" algn="tl">
                  <a:srgbClr val="000000">
                    <a:alpha val="43137"/>
                  </a:srgbClr>
                </a:outerShdw>
              </a:effectLst>
            </a:endParaRPr>
          </a:p>
        </p:txBody>
      </p:sp>
      <p:pic>
        <p:nvPicPr>
          <p:cNvPr id="6" name="5 - Θέση περιεχομένου" descr="02a8e283536a1e8183571826e98263e5.jpg"/>
          <p:cNvPicPr>
            <a:picLocks noGrp="1" noChangeAspect="1"/>
          </p:cNvPicPr>
          <p:nvPr>
            <p:ph idx="1"/>
          </p:nvPr>
        </p:nvPicPr>
        <p:blipFill>
          <a:blip r:embed="rId2" cstate="print"/>
          <a:stretch>
            <a:fillRect/>
          </a:stretch>
        </p:blipFill>
        <p:spPr>
          <a:xfrm>
            <a:off x="1489869" y="1085850"/>
            <a:ext cx="7929880" cy="4956175"/>
          </a:xfrm>
        </p:spPr>
      </p:pic>
    </p:spTree>
    <p:extLst>
      <p:ext uri="{BB962C8B-B14F-4D97-AF65-F5344CB8AC3E}">
        <p14:creationId xmlns:p14="http://schemas.microsoft.com/office/powerpoint/2010/main" val="37302090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53834" y="247650"/>
            <a:ext cx="2789766" cy="819150"/>
          </a:xfrm>
        </p:spPr>
        <p:txBody>
          <a:bodyPr>
            <a:normAutofit/>
          </a:bodyPr>
          <a:lstStyle/>
          <a:p>
            <a:pPr algn="ctr"/>
            <a:r>
              <a:rPr lang="en-US" sz="2800" b="1" dirty="0">
                <a:effectLst>
                  <a:outerShdw blurRad="38100" dist="38100" dir="2700000" algn="tl">
                    <a:srgbClr val="000000">
                      <a:alpha val="43137"/>
                    </a:srgbClr>
                  </a:outerShdw>
                </a:effectLst>
              </a:rPr>
              <a:t>LIQUEUR</a:t>
            </a:r>
            <a:endParaRPr lang="el-GR" sz="2800" b="1" dirty="0">
              <a:effectLst>
                <a:outerShdw blurRad="38100" dist="38100" dir="2700000" algn="tl">
                  <a:srgbClr val="000000">
                    <a:alpha val="43137"/>
                  </a:srgbClr>
                </a:outerShdw>
              </a:effectLst>
            </a:endParaRPr>
          </a:p>
        </p:txBody>
      </p:sp>
      <p:pic>
        <p:nvPicPr>
          <p:cNvPr id="6" name="5 - Θέση περιεχομένου" descr="Liker-masala-me-esperidoeidi.jpg"/>
          <p:cNvPicPr>
            <a:picLocks noGrp="1" noChangeAspect="1"/>
          </p:cNvPicPr>
          <p:nvPr>
            <p:ph idx="1"/>
          </p:nvPr>
        </p:nvPicPr>
        <p:blipFill>
          <a:blip r:embed="rId2" cstate="print"/>
          <a:stretch>
            <a:fillRect/>
          </a:stretch>
        </p:blipFill>
        <p:spPr>
          <a:xfrm>
            <a:off x="1390197" y="1104900"/>
            <a:ext cx="7329097" cy="4937125"/>
          </a:xfrm>
        </p:spPr>
      </p:pic>
    </p:spTree>
    <p:extLst>
      <p:ext uri="{BB962C8B-B14F-4D97-AF65-F5344CB8AC3E}">
        <p14:creationId xmlns:p14="http://schemas.microsoft.com/office/powerpoint/2010/main" val="1726489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457200"/>
            <a:ext cx="8596668" cy="762000"/>
          </a:xfrm>
        </p:spPr>
        <p:txBody>
          <a:bodyPr>
            <a:normAutofit/>
          </a:bodyPr>
          <a:lstStyle/>
          <a:p>
            <a:pPr algn="ctr"/>
            <a:r>
              <a:rPr lang="en-US" sz="2800" b="1" dirty="0">
                <a:effectLst>
                  <a:outerShdw blurRad="38100" dist="38100" dir="2700000" algn="tl">
                    <a:srgbClr val="000000">
                      <a:alpha val="43137"/>
                    </a:srgbClr>
                  </a:outerShdw>
                </a:effectLst>
              </a:rPr>
              <a:t>OUZO</a:t>
            </a:r>
            <a:endParaRPr lang="el-GR" sz="2800" b="1" dirty="0">
              <a:effectLst>
                <a:outerShdw blurRad="38100" dist="38100" dir="2700000" algn="tl">
                  <a:srgbClr val="000000">
                    <a:alpha val="43137"/>
                  </a:srgbClr>
                </a:outerShdw>
              </a:effectLst>
            </a:endParaRPr>
          </a:p>
        </p:txBody>
      </p:sp>
      <p:pic>
        <p:nvPicPr>
          <p:cNvPr id="6" name="5 - Θέση περιεχομένου" descr="ouzo.jpg"/>
          <p:cNvPicPr>
            <a:picLocks noGrp="1" noChangeAspect="1"/>
          </p:cNvPicPr>
          <p:nvPr>
            <p:ph idx="1"/>
          </p:nvPr>
        </p:nvPicPr>
        <p:blipFill>
          <a:blip r:embed="rId2" cstate="print"/>
          <a:stretch>
            <a:fillRect/>
          </a:stretch>
        </p:blipFill>
        <p:spPr>
          <a:xfrm>
            <a:off x="1970329" y="1088256"/>
            <a:ext cx="7135571" cy="5353820"/>
          </a:xfrm>
        </p:spPr>
      </p:pic>
    </p:spTree>
    <p:extLst>
      <p:ext uri="{BB962C8B-B14F-4D97-AF65-F5344CB8AC3E}">
        <p14:creationId xmlns:p14="http://schemas.microsoft.com/office/powerpoint/2010/main" val="3575885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2800" b="1" dirty="0">
                <a:effectLst>
                  <a:outerShdw blurRad="38100" dist="38100" dir="2700000" algn="tl">
                    <a:srgbClr val="000000">
                      <a:alpha val="43137"/>
                    </a:srgbClr>
                  </a:outerShdw>
                </a:effectLst>
              </a:rPr>
              <a:t>GREEK COSMETICS STRAIGHT FROM NATURE</a:t>
            </a:r>
            <a:br>
              <a:rPr lang="en-US" sz="2800" b="1" dirty="0">
                <a:effectLst>
                  <a:outerShdw blurRad="38100" dist="38100" dir="2700000" algn="tl">
                    <a:srgbClr val="000000">
                      <a:alpha val="43137"/>
                    </a:srgbClr>
                  </a:outerShdw>
                </a:effectLst>
              </a:rPr>
            </a:br>
            <a:endParaRPr lang="el-GR" sz="2800"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341194" y="1160060"/>
            <a:ext cx="8720919" cy="2866030"/>
          </a:xfrm>
        </p:spPr>
        <p:txBody>
          <a:bodyPr>
            <a:normAutofit/>
          </a:bodyPr>
          <a:lstStyle/>
          <a:p>
            <a:pPr marL="0" indent="0">
              <a:buNone/>
            </a:pPr>
            <a:r>
              <a:rPr lang="en-US" dirty="0">
                <a:solidFill>
                  <a:schemeClr val="accent1">
                    <a:lumMod val="75000"/>
                  </a:schemeClr>
                </a:solidFill>
              </a:rPr>
              <a:t>Though the Greek climate may seem a little dry, this is actually a misperception, and the country has rich ecosystems with </a:t>
            </a:r>
            <a:r>
              <a:rPr lang="en-US" b="1" dirty="0">
                <a:solidFill>
                  <a:schemeClr val="accent1">
                    <a:lumMod val="75000"/>
                  </a:schemeClr>
                </a:solidFill>
              </a:rPr>
              <a:t>incredible biodiversity</a:t>
            </a:r>
            <a:r>
              <a:rPr lang="en-US" dirty="0">
                <a:solidFill>
                  <a:schemeClr val="accent1">
                    <a:lumMod val="75000"/>
                  </a:schemeClr>
                </a:solidFill>
              </a:rPr>
              <a:t>. Several clever companies have worked to harness the bounty of Greek nature and have bottled it up into high-quality cosmetics. The internationally-famous Korres has its own research lab where biologists work to identify the </a:t>
            </a:r>
            <a:r>
              <a:rPr lang="en-US" b="1" dirty="0">
                <a:solidFill>
                  <a:schemeClr val="accent1">
                    <a:lumMod val="75000"/>
                  </a:schemeClr>
                </a:solidFill>
              </a:rPr>
              <a:t>healing properties of various Greek plants</a:t>
            </a:r>
            <a:r>
              <a:rPr lang="en-US" dirty="0">
                <a:solidFill>
                  <a:schemeClr val="accent1">
                    <a:lumMod val="75000"/>
                  </a:schemeClr>
                </a:solidFill>
              </a:rPr>
              <a:t>, and they offer a huge variety of natural products, from sunscreen to body wash to makeup, made with the best Greece has to offer.</a:t>
            </a:r>
            <a:br>
              <a:rPr lang="en-US" dirty="0">
                <a:solidFill>
                  <a:schemeClr val="accent1">
                    <a:lumMod val="75000"/>
                  </a:schemeClr>
                </a:solidFill>
              </a:rPr>
            </a:br>
            <a:r>
              <a:rPr lang="en-US" dirty="0">
                <a:solidFill>
                  <a:schemeClr val="accent1">
                    <a:lumMod val="75000"/>
                  </a:schemeClr>
                </a:solidFill>
              </a:rPr>
              <a:t>A similar company is Apivita, which is also inspired by the richness of Greece’s natural landscape and traditional philosophies of well-being and holistic medicine. </a:t>
            </a:r>
          </a:p>
          <a:p>
            <a:pPr marL="0" indent="0">
              <a:buNone/>
            </a:pPr>
            <a:endParaRPr lang="el-GR" dirty="0"/>
          </a:p>
        </p:txBody>
      </p:sp>
      <p:pic>
        <p:nvPicPr>
          <p:cNvPr id="5" name="4 - Εικόνα" descr="Cosmetics.jpg"/>
          <p:cNvPicPr>
            <a:picLocks noChangeAspect="1"/>
          </p:cNvPicPr>
          <p:nvPr/>
        </p:nvPicPr>
        <p:blipFill>
          <a:blip r:embed="rId2" cstate="print"/>
          <a:stretch>
            <a:fillRect/>
          </a:stretch>
        </p:blipFill>
        <p:spPr>
          <a:xfrm>
            <a:off x="2519172" y="3889248"/>
            <a:ext cx="5705856" cy="2968752"/>
          </a:xfrm>
          <a:prstGeom prst="rect">
            <a:avLst/>
          </a:prstGeom>
        </p:spPr>
      </p:pic>
    </p:spTree>
    <p:extLst>
      <p:ext uri="{BB962C8B-B14F-4D97-AF65-F5344CB8AC3E}">
        <p14:creationId xmlns:p14="http://schemas.microsoft.com/office/powerpoint/2010/main" val="2347497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korres.jpg"/>
          <p:cNvPicPr>
            <a:picLocks noChangeAspect="1"/>
          </p:cNvPicPr>
          <p:nvPr/>
        </p:nvPicPr>
        <p:blipFill>
          <a:blip r:embed="rId2" cstate="print"/>
          <a:stretch>
            <a:fillRect/>
          </a:stretch>
        </p:blipFill>
        <p:spPr>
          <a:xfrm>
            <a:off x="1643609" y="747946"/>
            <a:ext cx="7495082" cy="5628807"/>
          </a:xfrm>
          <a:prstGeom prst="rect">
            <a:avLst/>
          </a:prstGeom>
        </p:spPr>
      </p:pic>
    </p:spTree>
    <p:extLst>
      <p:ext uri="{BB962C8B-B14F-4D97-AF65-F5344CB8AC3E}">
        <p14:creationId xmlns:p14="http://schemas.microsoft.com/office/powerpoint/2010/main" val="4288757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περιεχομένου" descr="orestiadamap.jpg"/>
          <p:cNvPicPr>
            <a:picLocks noGrp="1" noChangeAspect="1"/>
          </p:cNvPicPr>
          <p:nvPr>
            <p:ph idx="1"/>
          </p:nvPr>
        </p:nvPicPr>
        <p:blipFill>
          <a:blip r:embed="rId2" cstate="print"/>
          <a:stretch>
            <a:fillRect/>
          </a:stretch>
        </p:blipFill>
        <p:spPr>
          <a:xfrm>
            <a:off x="2286000" y="1428751"/>
            <a:ext cx="5562600" cy="5362574"/>
          </a:xfrm>
        </p:spPr>
      </p:pic>
      <p:sp>
        <p:nvSpPr>
          <p:cNvPr id="2" name="Τίτλος 1"/>
          <p:cNvSpPr>
            <a:spLocks noGrp="1"/>
          </p:cNvSpPr>
          <p:nvPr>
            <p:ph type="title"/>
          </p:nvPr>
        </p:nvSpPr>
        <p:spPr/>
        <p:txBody>
          <a:bodyPr>
            <a:normAutofit/>
          </a:bodyPr>
          <a:lstStyle/>
          <a:p>
            <a:pPr algn="ctr"/>
            <a:r>
              <a:rPr lang="en-US" sz="4400" b="1" dirty="0">
                <a:effectLst>
                  <a:outerShdw blurRad="38100" dist="38100" dir="2700000" algn="tl">
                    <a:srgbClr val="000000">
                      <a:alpha val="43137"/>
                    </a:srgbClr>
                  </a:outerShdw>
                </a:effectLst>
              </a:rPr>
              <a:t>THRACE, GREECE</a:t>
            </a:r>
            <a:endParaRPr lang="el-GR" sz="4400" b="1" dirty="0">
              <a:effectLst>
                <a:outerShdw blurRad="38100" dist="38100" dir="2700000" algn="tl">
                  <a:srgbClr val="000000">
                    <a:alpha val="43137"/>
                  </a:srgbClr>
                </a:outerShdw>
              </a:effectLst>
            </a:endParaRPr>
          </a:p>
        </p:txBody>
      </p:sp>
      <p:sp>
        <p:nvSpPr>
          <p:cNvPr id="6" name="Έλλειψη 5"/>
          <p:cNvSpPr/>
          <p:nvPr/>
        </p:nvSpPr>
        <p:spPr>
          <a:xfrm>
            <a:off x="5513696" y="2371678"/>
            <a:ext cx="1487606" cy="462767"/>
          </a:xfrm>
          <a:prstGeom prst="ellipse">
            <a:avLst/>
          </a:prstGeom>
          <a:noFill/>
          <a:ln w="28575">
            <a:solidFill>
              <a:srgbClr val="FFFF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808287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apivita.jpg"/>
          <p:cNvPicPr>
            <a:picLocks noChangeAspect="1"/>
          </p:cNvPicPr>
          <p:nvPr/>
        </p:nvPicPr>
        <p:blipFill>
          <a:blip r:embed="rId2" cstate="print"/>
          <a:stretch>
            <a:fillRect/>
          </a:stretch>
        </p:blipFill>
        <p:spPr>
          <a:xfrm>
            <a:off x="1213338" y="867507"/>
            <a:ext cx="8393723" cy="5275385"/>
          </a:xfrm>
          <a:prstGeom prst="rect">
            <a:avLst/>
          </a:prstGeom>
        </p:spPr>
      </p:pic>
    </p:spTree>
    <p:extLst>
      <p:ext uri="{BB962C8B-B14F-4D97-AF65-F5344CB8AC3E}">
        <p14:creationId xmlns:p14="http://schemas.microsoft.com/office/powerpoint/2010/main" val="3831258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4400" b="1" dirty="0">
                <a:effectLst>
                  <a:outerShdw blurRad="38100" dist="38100" dir="2700000" algn="tl">
                    <a:srgbClr val="000000">
                      <a:alpha val="43137"/>
                    </a:srgbClr>
                  </a:outerShdw>
                </a:effectLst>
              </a:rPr>
              <a:t>ORESTIADA EVROS GREECE</a:t>
            </a:r>
            <a:endParaRPr lang="el-GR" sz="4400" b="1" dirty="0">
              <a:effectLst>
                <a:outerShdw blurRad="38100" dist="38100" dir="2700000" algn="tl">
                  <a:srgbClr val="000000">
                    <a:alpha val="43137"/>
                  </a:srgbClr>
                </a:outerShdw>
              </a:effectLst>
            </a:endParaRPr>
          </a:p>
        </p:txBody>
      </p:sp>
      <p:pic>
        <p:nvPicPr>
          <p:cNvPr id="9" name="8 - Θέση περιεχομένου" descr="orestiada (1).jpg"/>
          <p:cNvPicPr>
            <a:picLocks noGrp="1" noChangeAspect="1"/>
          </p:cNvPicPr>
          <p:nvPr>
            <p:ph idx="1"/>
          </p:nvPr>
        </p:nvPicPr>
        <p:blipFill>
          <a:blip r:embed="rId2" cstate="print"/>
          <a:stretch>
            <a:fillRect/>
          </a:stretch>
        </p:blipFill>
        <p:spPr>
          <a:xfrm>
            <a:off x="499269" y="1377156"/>
            <a:ext cx="4521185" cy="2832894"/>
          </a:xfrm>
        </p:spPr>
      </p:pic>
      <p:pic>
        <p:nvPicPr>
          <p:cNvPr id="10" name="9 - Εικόνα" descr="orestiada-1.jpg"/>
          <p:cNvPicPr>
            <a:picLocks noChangeAspect="1"/>
          </p:cNvPicPr>
          <p:nvPr/>
        </p:nvPicPr>
        <p:blipFill>
          <a:blip r:embed="rId3" cstate="print"/>
          <a:stretch>
            <a:fillRect/>
          </a:stretch>
        </p:blipFill>
        <p:spPr>
          <a:xfrm>
            <a:off x="5238750" y="1338342"/>
            <a:ext cx="4324350" cy="2900651"/>
          </a:xfrm>
          <a:prstGeom prst="rect">
            <a:avLst/>
          </a:prstGeom>
        </p:spPr>
      </p:pic>
      <p:pic>
        <p:nvPicPr>
          <p:cNvPr id="11" name="10 - Εικόνα" descr="orestiada.jpg"/>
          <p:cNvPicPr>
            <a:picLocks noChangeAspect="1"/>
          </p:cNvPicPr>
          <p:nvPr/>
        </p:nvPicPr>
        <p:blipFill>
          <a:blip r:embed="rId4" cstate="print"/>
          <a:stretch>
            <a:fillRect/>
          </a:stretch>
        </p:blipFill>
        <p:spPr>
          <a:xfrm>
            <a:off x="857250" y="4281398"/>
            <a:ext cx="3867150" cy="2576602"/>
          </a:xfrm>
          <a:prstGeom prst="rect">
            <a:avLst/>
          </a:prstGeom>
        </p:spPr>
      </p:pic>
      <p:pic>
        <p:nvPicPr>
          <p:cNvPr id="12" name="11 - Εικόνα" descr="1484918910-6c5cc72925f99525c79d7618452aa2d3-586x330.jpg"/>
          <p:cNvPicPr>
            <a:picLocks noChangeAspect="1"/>
          </p:cNvPicPr>
          <p:nvPr/>
        </p:nvPicPr>
        <p:blipFill>
          <a:blip r:embed="rId5" cstate="print"/>
          <a:stretch>
            <a:fillRect/>
          </a:stretch>
        </p:blipFill>
        <p:spPr>
          <a:xfrm>
            <a:off x="5314949" y="4381500"/>
            <a:ext cx="4397663" cy="2476500"/>
          </a:xfrm>
          <a:prstGeom prst="rect">
            <a:avLst/>
          </a:prstGeom>
        </p:spPr>
      </p:pic>
    </p:spTree>
    <p:extLst>
      <p:ext uri="{BB962C8B-B14F-4D97-AF65-F5344CB8AC3E}">
        <p14:creationId xmlns:p14="http://schemas.microsoft.com/office/powerpoint/2010/main" val="37701246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n-US" sz="4400" b="1" dirty="0">
                <a:effectLst>
                  <a:outerShdw blurRad="38100" dist="38100" dir="2700000" algn="tl">
                    <a:srgbClr val="000000">
                      <a:alpha val="43137"/>
                    </a:srgbClr>
                  </a:outerShdw>
                </a:effectLst>
              </a:rPr>
              <a:t>ALEXANDROUPOLIS EVROS GREECE</a:t>
            </a:r>
            <a:endParaRPr lang="el-GR" sz="4400" b="1" dirty="0">
              <a:effectLst>
                <a:outerShdw blurRad="38100" dist="38100" dir="2700000" algn="tl">
                  <a:srgbClr val="000000">
                    <a:alpha val="43137"/>
                  </a:srgbClr>
                </a:outerShdw>
              </a:effectLst>
            </a:endParaRPr>
          </a:p>
        </p:txBody>
      </p:sp>
      <p:pic>
        <p:nvPicPr>
          <p:cNvPr id="7" name="6 - Εικόνα" descr="the-lighthouse-of-alexandroupolis-at-dusk.jpg"/>
          <p:cNvPicPr>
            <a:picLocks noChangeAspect="1"/>
          </p:cNvPicPr>
          <p:nvPr/>
        </p:nvPicPr>
        <p:blipFill>
          <a:blip r:embed="rId2" cstate="print"/>
          <a:stretch>
            <a:fillRect/>
          </a:stretch>
        </p:blipFill>
        <p:spPr>
          <a:xfrm>
            <a:off x="685800" y="1530350"/>
            <a:ext cx="4400550" cy="2933700"/>
          </a:xfrm>
          <a:prstGeom prst="rect">
            <a:avLst/>
          </a:prstGeom>
        </p:spPr>
      </p:pic>
      <p:pic>
        <p:nvPicPr>
          <p:cNvPr id="9" name="8 - Θέση περιεχομένου" descr="c.jpg"/>
          <p:cNvPicPr>
            <a:picLocks noGrp="1" noChangeAspect="1"/>
          </p:cNvPicPr>
          <p:nvPr>
            <p:ph idx="1"/>
          </p:nvPr>
        </p:nvPicPr>
        <p:blipFill>
          <a:blip r:embed="rId3" cstate="print"/>
          <a:stretch>
            <a:fillRect/>
          </a:stretch>
        </p:blipFill>
        <p:spPr>
          <a:xfrm>
            <a:off x="5391150" y="1474789"/>
            <a:ext cx="4604686" cy="3075930"/>
          </a:xfrm>
        </p:spPr>
      </p:pic>
      <p:pic>
        <p:nvPicPr>
          <p:cNvPr id="10" name="9 - Εικόνα" descr="DJI_0397-1474887736.jpg"/>
          <p:cNvPicPr>
            <a:picLocks noChangeAspect="1"/>
          </p:cNvPicPr>
          <p:nvPr/>
        </p:nvPicPr>
        <p:blipFill>
          <a:blip r:embed="rId4" cstate="print"/>
          <a:stretch>
            <a:fillRect/>
          </a:stretch>
        </p:blipFill>
        <p:spPr>
          <a:xfrm>
            <a:off x="2914650" y="4572000"/>
            <a:ext cx="4066008" cy="2286000"/>
          </a:xfrm>
          <a:prstGeom prst="rect">
            <a:avLst/>
          </a:prstGeom>
        </p:spPr>
      </p:pic>
    </p:spTree>
    <p:extLst>
      <p:ext uri="{BB962C8B-B14F-4D97-AF65-F5344CB8AC3E}">
        <p14:creationId xmlns:p14="http://schemas.microsoft.com/office/powerpoint/2010/main" val="42678105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51576" y="455054"/>
            <a:ext cx="8596668" cy="855586"/>
          </a:xfrm>
        </p:spPr>
        <p:txBody>
          <a:bodyPr>
            <a:normAutofit fontScale="90000"/>
          </a:bodyPr>
          <a:lstStyle/>
          <a:p>
            <a:pPr algn="ctr"/>
            <a:r>
              <a:rPr lang="en-US" sz="4900" b="1" dirty="0">
                <a:effectLst>
                  <a:outerShdw blurRad="38100" dist="38100" dir="2700000" algn="tl">
                    <a:srgbClr val="000000">
                      <a:alpha val="43137"/>
                    </a:srgbClr>
                  </a:outerShdw>
                </a:effectLst>
              </a:rPr>
              <a:t>DANCE</a:t>
            </a:r>
            <a:br>
              <a:rPr lang="en-US" sz="2200" dirty="0"/>
            </a:br>
            <a:br>
              <a:rPr lang="el-GR" dirty="0"/>
            </a:br>
            <a:br>
              <a:rPr lang="en-US" dirty="0"/>
            </a:br>
            <a:endParaRPr lang="el-GR" dirty="0"/>
          </a:p>
        </p:txBody>
      </p:sp>
      <p:sp>
        <p:nvSpPr>
          <p:cNvPr id="6" name="5 - Ορθογώνιο"/>
          <p:cNvSpPr/>
          <p:nvPr/>
        </p:nvSpPr>
        <p:spPr>
          <a:xfrm>
            <a:off x="1219200" y="1249680"/>
            <a:ext cx="7924800" cy="2308324"/>
          </a:xfrm>
          <a:prstGeom prst="rect">
            <a:avLst/>
          </a:prstGeom>
        </p:spPr>
        <p:txBody>
          <a:bodyPr wrap="square">
            <a:spAutoFit/>
          </a:bodyPr>
          <a:lstStyle/>
          <a:p>
            <a:r>
              <a:rPr lang="en-US" dirty="0">
                <a:solidFill>
                  <a:schemeClr val="accent1">
                    <a:lumMod val="75000"/>
                  </a:schemeClr>
                </a:solidFill>
              </a:rPr>
              <a:t>In a country where folk dances are as alive today as they were in ancient times, Greece counts over 4,000 traditional dances spread across all regions of the country. Some dances are also known outside the Greek borders and were brought to many corners of the world thanks to the vast Greek diaspora. With the social function of bringing the community together, traditional dances are usually performed at weddings, baptisms, births or name days, or festivals and holidays such as Easter. Here are seven traditional Greek dances you should know.</a:t>
            </a:r>
            <a:endParaRPr lang="el-GR" dirty="0">
              <a:solidFill>
                <a:schemeClr val="accent1">
                  <a:lumMod val="75000"/>
                </a:schemeClr>
              </a:solidFill>
            </a:endParaRPr>
          </a:p>
        </p:txBody>
      </p:sp>
      <p:pic>
        <p:nvPicPr>
          <p:cNvPr id="7" name="6 - Θέση περιεχομένου" descr="dancersofnj2.JPG"/>
          <p:cNvPicPr>
            <a:picLocks noGrp="1" noChangeAspect="1"/>
          </p:cNvPicPr>
          <p:nvPr>
            <p:ph idx="1"/>
          </p:nvPr>
        </p:nvPicPr>
        <p:blipFill>
          <a:blip r:embed="rId2" cstate="print"/>
          <a:stretch>
            <a:fillRect/>
          </a:stretch>
        </p:blipFill>
        <p:spPr>
          <a:xfrm>
            <a:off x="2769395" y="3591520"/>
            <a:ext cx="4355306" cy="3266480"/>
          </a:xfrm>
        </p:spPr>
      </p:pic>
    </p:spTree>
    <p:extLst>
      <p:ext uri="{BB962C8B-B14F-4D97-AF65-F5344CB8AC3E}">
        <p14:creationId xmlns:p14="http://schemas.microsoft.com/office/powerpoint/2010/main" val="4018553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n-US" sz="2800" b="1" dirty="0">
                <a:effectLst>
                  <a:outerShdw blurRad="38100" dist="38100" dir="2700000" algn="tl">
                    <a:srgbClr val="000000">
                      <a:alpha val="43137"/>
                    </a:srgbClr>
                  </a:outerShdw>
                </a:effectLst>
              </a:rPr>
              <a:t>THRACIAN DANCE</a:t>
            </a:r>
            <a:br>
              <a:rPr lang="el-GR" sz="2000" dirty="0"/>
            </a:br>
            <a:br>
              <a:rPr lang="el-GR" sz="2000" dirty="0"/>
            </a:br>
            <a:br>
              <a:rPr lang="el-GR" sz="2000" dirty="0"/>
            </a:br>
            <a:endParaRPr lang="el-GR" sz="2000" dirty="0"/>
          </a:p>
        </p:txBody>
      </p:sp>
      <p:pic>
        <p:nvPicPr>
          <p:cNvPr id="4" name="3 - Εικόνα" descr="thracian.jpg"/>
          <p:cNvPicPr>
            <a:picLocks noChangeAspect="1"/>
          </p:cNvPicPr>
          <p:nvPr/>
        </p:nvPicPr>
        <p:blipFill>
          <a:blip r:embed="rId2" cstate="print"/>
          <a:stretch>
            <a:fillRect/>
          </a:stretch>
        </p:blipFill>
        <p:spPr>
          <a:xfrm>
            <a:off x="1504950" y="1554773"/>
            <a:ext cx="7894027" cy="4450324"/>
          </a:xfrm>
          <a:prstGeom prst="rect">
            <a:avLst/>
          </a:prstGeom>
        </p:spPr>
      </p:pic>
    </p:spTree>
    <p:extLst>
      <p:ext uri="{BB962C8B-B14F-4D97-AF65-F5344CB8AC3E}">
        <p14:creationId xmlns:p14="http://schemas.microsoft.com/office/powerpoint/2010/main" val="1499543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HRACIAN.mp4">
            <a:hlinkClick r:id="" action="ppaction://media"/>
          </p:cNvPr>
          <p:cNvPicPr>
            <a:picLocks noGrp="1" noRot="1" noChangeAspect="1"/>
          </p:cNvPicPr>
          <p:nvPr>
            <p:ph idx="1"/>
            <a:videoFile r:link="rId1"/>
          </p:nvPr>
        </p:nvPicPr>
        <p:blipFill>
          <a:blip r:embed="rId3" cstate="print"/>
          <a:stretch>
            <a:fillRect/>
          </a:stretch>
        </p:blipFill>
        <p:spPr>
          <a:xfrm>
            <a:off x="0" y="1"/>
            <a:ext cx="12192000" cy="6857999"/>
          </a:xfrm>
          <a:prstGeom prst="rect">
            <a:avLst/>
          </a:prstGeom>
        </p:spPr>
      </p:pic>
    </p:spTree>
    <p:extLst>
      <p:ext uri="{BB962C8B-B14F-4D97-AF65-F5344CB8AC3E}">
        <p14:creationId xmlns:p14="http://schemas.microsoft.com/office/powerpoint/2010/main" val="3404622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3100" b="1" dirty="0">
                <a:effectLst>
                  <a:outerShdw blurRad="38100" dist="38100" dir="2700000" algn="tl">
                    <a:srgbClr val="000000">
                      <a:alpha val="43137"/>
                    </a:srgbClr>
                  </a:outerShdw>
                </a:effectLst>
              </a:rPr>
              <a:t>CRETAN DANCE</a:t>
            </a:r>
            <a:br>
              <a:rPr lang="el-GR" sz="2000" dirty="0"/>
            </a:br>
            <a:br>
              <a:rPr lang="el-GR" sz="2000" dirty="0"/>
            </a:br>
            <a:endParaRPr lang="el-GR" sz="2000" dirty="0"/>
          </a:p>
        </p:txBody>
      </p:sp>
      <p:pic>
        <p:nvPicPr>
          <p:cNvPr id="4" name="3 - Εικόνα" descr="cretan.jpg"/>
          <p:cNvPicPr>
            <a:picLocks noChangeAspect="1"/>
          </p:cNvPicPr>
          <p:nvPr/>
        </p:nvPicPr>
        <p:blipFill>
          <a:blip r:embed="rId2" cstate="print"/>
          <a:stretch>
            <a:fillRect/>
          </a:stretch>
        </p:blipFill>
        <p:spPr>
          <a:xfrm>
            <a:off x="2799885" y="1578362"/>
            <a:ext cx="5754029" cy="4348976"/>
          </a:xfrm>
          <a:prstGeom prst="rect">
            <a:avLst/>
          </a:prstGeom>
        </p:spPr>
      </p:pic>
    </p:spTree>
    <p:extLst>
      <p:ext uri="{BB962C8B-B14F-4D97-AF65-F5344CB8AC3E}">
        <p14:creationId xmlns:p14="http://schemas.microsoft.com/office/powerpoint/2010/main" val="39741396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Όψη">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438</TotalTime>
  <Words>759</Words>
  <Application>Microsoft Office PowerPoint</Application>
  <PresentationFormat>Panoramiczny</PresentationFormat>
  <Paragraphs>35</Paragraphs>
  <Slides>30</Slides>
  <Notes>0</Notes>
  <HiddenSlides>0</HiddenSlides>
  <MMClips>2</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30</vt:i4>
      </vt:variant>
    </vt:vector>
  </HeadingPairs>
  <TitlesOfParts>
    <vt:vector size="34" baseType="lpstr">
      <vt:lpstr>Arial</vt:lpstr>
      <vt:lpstr>Trebuchet MS</vt:lpstr>
      <vt:lpstr>Wingdings 3</vt:lpstr>
      <vt:lpstr>Όψη</vt:lpstr>
      <vt:lpstr>GREECE</vt:lpstr>
      <vt:lpstr>Greece, officially the Hellenic Republic, historically also known as Hellas, is a country in Southern Europe, with a population of approximately 11 million as of 2016. Athens is the nation's capital and largest city, followed by Thessaloniki.</vt:lpstr>
      <vt:lpstr>THRACE, GREECE</vt:lpstr>
      <vt:lpstr>ORESTIADA EVROS GREECE</vt:lpstr>
      <vt:lpstr>ALEXANDROUPOLIS EVROS GREECE</vt:lpstr>
      <vt:lpstr>DANCE   </vt:lpstr>
      <vt:lpstr>THRACIAN DANCE   </vt:lpstr>
      <vt:lpstr>Prezentacja programu PowerPoint</vt:lpstr>
      <vt:lpstr>CRETAN DANCE  </vt:lpstr>
      <vt:lpstr>Prezentacja programu PowerPoint</vt:lpstr>
      <vt:lpstr> ART   </vt:lpstr>
      <vt:lpstr>Prezentacja programu PowerPoint</vt:lpstr>
      <vt:lpstr>Prezentacja programu PowerPoint</vt:lpstr>
      <vt:lpstr>Prezentacja programu PowerPoint</vt:lpstr>
      <vt:lpstr>Prezentacja programu PowerPoint</vt:lpstr>
      <vt:lpstr>Prezentacja programu PowerPoint</vt:lpstr>
      <vt:lpstr>GREEK MUSICAL HISTORY  </vt:lpstr>
      <vt:lpstr>Prezentacja programu PowerPoint</vt:lpstr>
      <vt:lpstr>CRETAN  MUSIC  </vt:lpstr>
      <vt:lpstr>GREEK COOKING </vt:lpstr>
      <vt:lpstr>GREEK INGREDIENTS</vt:lpstr>
      <vt:lpstr>Prezentacja programu PowerPoint</vt:lpstr>
      <vt:lpstr>GREEK BEVERAGES STRAIGHT FROM NATURE   </vt:lpstr>
      <vt:lpstr>WHITE WINE   </vt:lpstr>
      <vt:lpstr>RED WINE</vt:lpstr>
      <vt:lpstr>LIQUEUR</vt:lpstr>
      <vt:lpstr>OUZO</vt:lpstr>
      <vt:lpstr>GREEK COSMETICS STRAIGHT FROM NATURE </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GREECE</dc:title>
  <dc:creator>SERVER</dc:creator>
  <cp:lastModifiedBy>Katarzyna Garbacik</cp:lastModifiedBy>
  <cp:revision>41</cp:revision>
  <dcterms:created xsi:type="dcterms:W3CDTF">2018-03-27T19:58:07Z</dcterms:created>
  <dcterms:modified xsi:type="dcterms:W3CDTF">2019-10-27T12:17:41Z</dcterms:modified>
</cp:coreProperties>
</file>