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0" r:id="rId5"/>
    <p:sldId id="262" r:id="rId6"/>
    <p:sldId id="258"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BC64D6-45F2-4A97-886E-7D786AC83AEC}" v="188" dt="2022-03-28T12:14:32.506"/>
    <p1510:client id="{7414ACD8-44F2-4AB1-A38D-F297B5467E68}" v="298" dt="2022-03-28T12:14:19.881"/>
    <p1510:client id="{90BC41BA-B690-44B5-BD54-9DAD2BDC8792}" v="943" dt="2022-03-29T12:04:42.510"/>
    <p1510:client id="{A78DE27F-D993-4A8F-9531-634BF8D043CF}" v="525" dt="2022-03-29T12:15:16.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1" d="2"/>
          <a:sy n="1" d="2"/>
        </p:scale>
        <p:origin x="-2064" y="-87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391485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376818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16529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272217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304252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62872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169163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15584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420267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95254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294044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4/12/2022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‹Nº›</a:t>
            </a:fld>
            <a:endParaRPr lang="en-US"/>
          </a:p>
        </p:txBody>
      </p:sp>
    </p:spTree>
    <p:extLst>
      <p:ext uri="{BB962C8B-B14F-4D97-AF65-F5344CB8AC3E}">
        <p14:creationId xmlns="" xmlns:p14="http://schemas.microsoft.com/office/powerpoint/2010/main" val="3112472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5" descr="Interfaz de usuario gráfica&#10;&#10;Descripción generada automáticamente">
            <a:extLst>
              <a:ext uri="{FF2B5EF4-FFF2-40B4-BE49-F238E27FC236}">
                <a16:creationId xmlns="" xmlns:a16="http://schemas.microsoft.com/office/drawing/2014/main" id="{4E91D943-9B0F-7DB6-BB32-00331A4A8A56}"/>
              </a:ext>
            </a:extLst>
          </p:cNvPr>
          <p:cNvPicPr>
            <a:picLocks noChangeAspect="1"/>
          </p:cNvPicPr>
          <p:nvPr/>
        </p:nvPicPr>
        <p:blipFill rotWithShape="1">
          <a:blip r:embed="rId2"/>
          <a:srcRect b="1747"/>
          <a:stretch/>
        </p:blipFill>
        <p:spPr>
          <a:xfrm>
            <a:off x="20" y="10"/>
            <a:ext cx="12191980" cy="6857989"/>
          </a:xfrm>
          <a:prstGeom prst="rect">
            <a:avLst/>
          </a:prstGeom>
        </p:spPr>
      </p:pic>
      <p:sp>
        <p:nvSpPr>
          <p:cNvPr id="2" name="Título 1"/>
          <p:cNvSpPr>
            <a:spLocks noGrp="1"/>
          </p:cNvSpPr>
          <p:nvPr>
            <p:ph type="ctrTitle"/>
          </p:nvPr>
        </p:nvSpPr>
        <p:spPr>
          <a:xfrm>
            <a:off x="1112520" y="2152955"/>
            <a:ext cx="9966960" cy="2552091"/>
          </a:xfrm>
        </p:spPr>
        <p:txBody>
          <a:bodyPr vert="horz" lIns="91440" tIns="45720" rIns="91440" bIns="45720" rtlCol="0" anchor="ctr">
            <a:normAutofit/>
          </a:bodyPr>
          <a:lstStyle/>
          <a:p>
            <a:r>
              <a:rPr lang="en-US" sz="8000">
                <a:solidFill>
                  <a:srgbClr val="FFFFFF"/>
                </a:solidFill>
              </a:rPr>
              <a:t>FIRST</a:t>
            </a:r>
            <a:br>
              <a:rPr lang="en-US" sz="8000">
                <a:solidFill>
                  <a:srgbClr val="FFFFFF"/>
                </a:solidFill>
              </a:rPr>
            </a:br>
            <a:r>
              <a:rPr lang="en-US" sz="8000">
                <a:solidFill>
                  <a:srgbClr val="FFFFFF"/>
                </a:solidFill>
              </a:rPr>
              <a:t> GLOBALIZATION</a:t>
            </a:r>
          </a:p>
        </p:txBody>
      </p:sp>
      <p:sp>
        <p:nvSpPr>
          <p:cNvPr id="3" name="Subtítulo 2"/>
          <p:cNvSpPr>
            <a:spLocks noGrp="1"/>
          </p:cNvSpPr>
          <p:nvPr>
            <p:ph type="subTitle" idx="1"/>
          </p:nvPr>
        </p:nvSpPr>
        <p:spPr>
          <a:xfrm>
            <a:off x="6607345" y="6334110"/>
            <a:ext cx="7891272" cy="707465"/>
          </a:xfrm>
          <a:ln>
            <a:noFill/>
          </a:ln>
        </p:spPr>
        <p:txBody>
          <a:bodyPr vert="horz" lIns="91440" tIns="45720" rIns="91440" bIns="45720" rtlCol="0">
            <a:normAutofit/>
          </a:bodyPr>
          <a:lstStyle/>
          <a:p>
            <a:r>
              <a:rPr lang="en-US">
                <a:solidFill>
                  <a:srgbClr val="FFFFFF"/>
                </a:solidFill>
              </a:rPr>
              <a:t>Laro y Carmen L</a:t>
            </a:r>
          </a:p>
        </p:txBody>
      </p:sp>
      <p:sp>
        <p:nvSpPr>
          <p:cNvPr id="4" name="CuadroTexto 3">
            <a:extLst>
              <a:ext uri="{FF2B5EF4-FFF2-40B4-BE49-F238E27FC236}">
                <a16:creationId xmlns="" xmlns:a16="http://schemas.microsoft.com/office/drawing/2014/main" id="{EEE67DD3-92CC-1F0F-5BDF-A3140F11B002}"/>
              </a:ext>
            </a:extLst>
          </p:cNvPr>
          <p:cNvSpPr txBox="1"/>
          <p:nvPr/>
        </p:nvSpPr>
        <p:spPr>
          <a:xfrm>
            <a:off x="4566249" y="489692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s-ES">
                <a:cs typeface="Calibri"/>
              </a:rPr>
              <a:t>SEGUNDA GLOBALIZACIÓN</a:t>
            </a:r>
          </a:p>
        </p:txBody>
      </p:sp>
    </p:spTree>
    <p:extLst>
      <p:ext uri="{BB962C8B-B14F-4D97-AF65-F5344CB8AC3E}">
        <p14:creationId xmlns="" xmlns:p14="http://schemas.microsoft.com/office/powerpoint/2010/main" val="24062731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3DDCD32B-26DC-E256-D1A8-BBE9D152D8C8}"/>
              </a:ext>
            </a:extLst>
          </p:cNvPr>
          <p:cNvSpPr>
            <a:spLocks noGrp="1"/>
          </p:cNvSpPr>
          <p:nvPr>
            <p:ph type="title"/>
          </p:nvPr>
        </p:nvSpPr>
        <p:spPr>
          <a:xfrm>
            <a:off x="643467" y="321734"/>
            <a:ext cx="10905066" cy="1135737"/>
          </a:xfrm>
        </p:spPr>
        <p:txBody>
          <a:bodyPr>
            <a:normAutofit fontScale="90000"/>
          </a:bodyPr>
          <a:lstStyle/>
          <a:p>
            <a:r>
              <a:rPr lang="es-ES" sz="2700" dirty="0">
                <a:solidFill>
                  <a:srgbClr val="7030A0"/>
                </a:solidFill>
                <a:latin typeface="Amasis MT Pro Black"/>
                <a:cs typeface="Calibri Light"/>
              </a:rPr>
              <a:t>SPREAD OF EUROPEAN LANGUAGES ALL OVER THE WORLD</a:t>
            </a:r>
            <a:br>
              <a:rPr lang="es-ES" sz="2700" dirty="0">
                <a:solidFill>
                  <a:srgbClr val="7030A0"/>
                </a:solidFill>
                <a:latin typeface="Amasis MT Pro Black"/>
                <a:cs typeface="Calibri Light"/>
              </a:rPr>
            </a:br>
            <a:r>
              <a:rPr lang="es" sz="2700" dirty="0">
                <a:latin typeface="Amasis MT Pro Black"/>
                <a:cs typeface="Calibri Light"/>
              </a:rPr>
              <a:t> DIFUSIÓN DE LAS LENGUAS EUROPEAS POR TODO EL MUNDO</a:t>
            </a:r>
          </a:p>
          <a:p>
            <a:r>
              <a:rPr lang="en-US" sz="1700" dirty="0"/>
              <a:t/>
            </a:r>
            <a:br>
              <a:rPr lang="en-US" sz="1700" dirty="0"/>
            </a:br>
            <a:endParaRPr lang="en-US" sz="1700" dirty="0"/>
          </a:p>
          <a:p>
            <a:endParaRPr lang="es-ES" sz="1700" dirty="0">
              <a:cs typeface="Calibri Light"/>
            </a:endParaRPr>
          </a:p>
        </p:txBody>
      </p:sp>
      <p:sp>
        <p:nvSpPr>
          <p:cNvPr id="3" name="Marcador de contenido 2">
            <a:extLst>
              <a:ext uri="{FF2B5EF4-FFF2-40B4-BE49-F238E27FC236}">
                <a16:creationId xmlns="" xmlns:a16="http://schemas.microsoft.com/office/drawing/2014/main" id="{A45D183E-7939-74D1-2BA7-3E1C15079F5C}"/>
              </a:ext>
            </a:extLst>
          </p:cNvPr>
          <p:cNvSpPr>
            <a:spLocks noGrp="1"/>
          </p:cNvSpPr>
          <p:nvPr>
            <p:ph idx="1"/>
          </p:nvPr>
        </p:nvSpPr>
        <p:spPr>
          <a:xfrm>
            <a:off x="643469" y="1782981"/>
            <a:ext cx="4008384" cy="4393982"/>
          </a:xfrm>
        </p:spPr>
        <p:txBody>
          <a:bodyPr vert="horz" lIns="91440" tIns="45720" rIns="91440" bIns="45720" rtlCol="0">
            <a:normAutofit/>
          </a:bodyPr>
          <a:lstStyle/>
          <a:p>
            <a:endParaRPr lang="en" sz="2000">
              <a:latin typeface="Consolas"/>
              <a:cs typeface="Calibri" panose="020F0502020204030204"/>
            </a:endParaRPr>
          </a:p>
          <a:p>
            <a:pPr marL="0" indent="0">
              <a:buNone/>
            </a:pPr>
            <a:endParaRPr lang="en-US" sz="2000">
              <a:cs typeface="Calibri" panose="020F0502020204030204"/>
            </a:endParaRPr>
          </a:p>
        </p:txBody>
      </p:sp>
      <p:grpSp>
        <p:nvGrpSpPr>
          <p:cNvPr id="29" name="Group 11">
            <a:extLst>
              <a:ext uri="{FF2B5EF4-FFF2-40B4-BE49-F238E27FC236}">
                <a16:creationId xmlns=""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4601497"/>
            <a:ext cx="1014060" cy="2017580"/>
            <a:chOff x="0" y="4601497"/>
            <a:chExt cx="1014060" cy="2017580"/>
          </a:xfrm>
        </p:grpSpPr>
        <p:sp>
          <p:nvSpPr>
            <p:cNvPr id="32" name="Isosceles Triangle 12">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3">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5">
            <a:extLst>
              <a:ext uri="{FF2B5EF4-FFF2-40B4-BE49-F238E27FC236}">
                <a16:creationId xmlns="" xmlns:a16="http://schemas.microsoft.com/office/drawing/2014/main" id="{B5AAF246-8D59-C12C-72F1-FF11731E7648}"/>
              </a:ext>
            </a:extLst>
          </p:cNvPr>
          <p:cNvPicPr>
            <a:picLocks noChangeAspect="1"/>
          </p:cNvPicPr>
          <p:nvPr/>
        </p:nvPicPr>
        <p:blipFill>
          <a:blip r:embed="rId2"/>
          <a:stretch>
            <a:fillRect/>
          </a:stretch>
        </p:blipFill>
        <p:spPr>
          <a:xfrm>
            <a:off x="5594774" y="1782981"/>
            <a:ext cx="5654304" cy="4361892"/>
          </a:xfrm>
          <a:prstGeom prst="rect">
            <a:avLst/>
          </a:prstGeom>
        </p:spPr>
      </p:pic>
      <p:grpSp>
        <p:nvGrpSpPr>
          <p:cNvPr id="34" name="Group 15">
            <a:extLst>
              <a:ext uri="{FF2B5EF4-FFF2-40B4-BE49-F238E27FC236}">
                <a16:creationId xmlns=""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uadroTexto 5">
            <a:extLst>
              <a:ext uri="{FF2B5EF4-FFF2-40B4-BE49-F238E27FC236}">
                <a16:creationId xmlns="" xmlns:a16="http://schemas.microsoft.com/office/drawing/2014/main" id="{29C7C920-5576-420E-34C6-F5CDA37DC378}"/>
              </a:ext>
            </a:extLst>
          </p:cNvPr>
          <p:cNvSpPr txBox="1"/>
          <p:nvPr/>
        </p:nvSpPr>
        <p:spPr>
          <a:xfrm>
            <a:off x="511834" y="1388853"/>
            <a:ext cx="4698520"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2400" dirty="0">
                <a:solidFill>
                  <a:srgbClr val="7030A0"/>
                </a:solidFill>
                <a:latin typeface="+mj-lt"/>
                <a:ea typeface="+mn-lt"/>
                <a:cs typeface="+mn-lt"/>
              </a:rPr>
              <a:t>Globalization has modified all aspects of human life, especially that of languages. This factor has made them evolve, become extinct or create new ones</a:t>
            </a:r>
            <a:r>
              <a:rPr lang="en" sz="2400" dirty="0" smtClean="0">
                <a:solidFill>
                  <a:srgbClr val="7030A0"/>
                </a:solidFill>
                <a:latin typeface="+mj-lt"/>
                <a:ea typeface="+mn-lt"/>
                <a:cs typeface="+mn-lt"/>
              </a:rPr>
              <a:t>.</a:t>
            </a:r>
            <a:endParaRPr lang="es-ES" sz="2400" dirty="0">
              <a:solidFill>
                <a:srgbClr val="7030A0"/>
              </a:solidFill>
              <a:latin typeface="+mj-lt"/>
              <a:ea typeface="+mn-lt"/>
              <a:cs typeface="+mn-lt"/>
            </a:endParaRPr>
          </a:p>
          <a:p>
            <a:endParaRPr lang="es-ES" sz="2400" dirty="0" smtClean="0">
              <a:latin typeface="+mj-lt"/>
              <a:ea typeface="+mn-lt"/>
              <a:cs typeface="+mn-lt"/>
            </a:endParaRPr>
          </a:p>
          <a:p>
            <a:r>
              <a:rPr lang="es-ES" sz="2400" dirty="0" smtClean="0">
                <a:latin typeface="+mj-lt"/>
                <a:ea typeface="+mn-lt"/>
                <a:cs typeface="+mn-lt"/>
              </a:rPr>
              <a:t>La </a:t>
            </a:r>
            <a:r>
              <a:rPr lang="es-ES" sz="2400" dirty="0">
                <a:latin typeface="+mj-lt"/>
                <a:ea typeface="+mn-lt"/>
                <a:cs typeface="+mn-lt"/>
              </a:rPr>
              <a:t>globalización ha modificado todos los aspectos de la vida humana</a:t>
            </a:r>
            <a:r>
              <a:rPr lang="es-ES" sz="2400" dirty="0" smtClean="0">
                <a:latin typeface="+mj-lt"/>
                <a:ea typeface="+mn-lt"/>
                <a:cs typeface="+mn-lt"/>
              </a:rPr>
              <a:t>, sobre </a:t>
            </a:r>
            <a:r>
              <a:rPr lang="es-ES" sz="2400" dirty="0">
                <a:latin typeface="+mj-lt"/>
                <a:ea typeface="+mn-lt"/>
                <a:cs typeface="+mn-lt"/>
              </a:rPr>
              <a:t>todo el de las lenguas</a:t>
            </a:r>
            <a:r>
              <a:rPr lang="es-ES" sz="2400" dirty="0" smtClean="0">
                <a:latin typeface="+mj-lt"/>
                <a:ea typeface="+mn-lt"/>
                <a:cs typeface="+mn-lt"/>
              </a:rPr>
              <a:t>. Este </a:t>
            </a:r>
            <a:r>
              <a:rPr lang="es-ES" sz="2400" dirty="0">
                <a:latin typeface="+mj-lt"/>
                <a:ea typeface="+mn-lt"/>
                <a:cs typeface="+mn-lt"/>
              </a:rPr>
              <a:t>factor  ha hecho que evolucionen</a:t>
            </a:r>
            <a:r>
              <a:rPr lang="es-ES" sz="2400" dirty="0" smtClean="0">
                <a:latin typeface="+mj-lt"/>
                <a:ea typeface="+mn-lt"/>
                <a:cs typeface="+mn-lt"/>
              </a:rPr>
              <a:t>, se </a:t>
            </a:r>
            <a:r>
              <a:rPr lang="es-ES" sz="2400" dirty="0">
                <a:latin typeface="+mj-lt"/>
                <a:ea typeface="+mn-lt"/>
                <a:cs typeface="+mn-lt"/>
              </a:rPr>
              <a:t>extingan o se creen unas nuevas.</a:t>
            </a:r>
            <a:endParaRPr lang="es-ES" sz="2400" dirty="0">
              <a:latin typeface="+mj-lt"/>
              <a:cs typeface="Calibri"/>
            </a:endParaRPr>
          </a:p>
          <a:p>
            <a:endParaRPr lang="es-ES" sz="1400" dirty="0">
              <a:latin typeface="Abadi"/>
              <a:cs typeface="Calibri"/>
            </a:endParaRPr>
          </a:p>
          <a:p>
            <a:endParaRPr lang="es-ES" dirty="0">
              <a:cs typeface="Calibri"/>
            </a:endParaRPr>
          </a:p>
        </p:txBody>
      </p:sp>
    </p:spTree>
    <p:extLst>
      <p:ext uri="{BB962C8B-B14F-4D97-AF65-F5344CB8AC3E}">
        <p14:creationId xmlns="" xmlns:p14="http://schemas.microsoft.com/office/powerpoint/2010/main" val="195700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BGRectangle">
            <a:extLst>
              <a:ext uri="{FF2B5EF4-FFF2-40B4-BE49-F238E27FC236}">
                <a16:creationId xmlns=""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89BBAAF2-EC1C-62B3-C391-8708530A79C7}"/>
              </a:ext>
            </a:extLst>
          </p:cNvPr>
          <p:cNvSpPr>
            <a:spLocks noGrp="1"/>
          </p:cNvSpPr>
          <p:nvPr>
            <p:ph type="title"/>
          </p:nvPr>
        </p:nvSpPr>
        <p:spPr>
          <a:xfrm>
            <a:off x="6688182" y="932961"/>
            <a:ext cx="4887685" cy="1777419"/>
          </a:xfrm>
        </p:spPr>
        <p:txBody>
          <a:bodyPr vert="horz" lIns="91440" tIns="45720" rIns="91440" bIns="45720" rtlCol="0" anchor="b">
            <a:normAutofit/>
          </a:bodyPr>
          <a:lstStyle/>
          <a:p>
            <a:r>
              <a:rPr lang="en-US" sz="2800" dirty="0">
                <a:solidFill>
                  <a:schemeClr val="accent4">
                    <a:lumMod val="60000"/>
                    <a:lumOff val="40000"/>
                  </a:schemeClr>
                </a:solidFill>
              </a:rPr>
              <a:t>WHAT LANGUAGES AFFECTED SPAIN?</a:t>
            </a:r>
            <a:r>
              <a:rPr lang="en-US" sz="2800" dirty="0"/>
              <a:t/>
            </a:r>
            <a:br>
              <a:rPr lang="en-US" sz="2800" dirty="0"/>
            </a:br>
            <a:r>
              <a:rPr lang="en-US" sz="2800" dirty="0"/>
              <a:t>¿QUÉ LENGUAS AFECTARON A ESPAÑA?</a:t>
            </a:r>
          </a:p>
        </p:txBody>
      </p:sp>
      <p:pic>
        <p:nvPicPr>
          <p:cNvPr id="5" name="Imagen 5">
            <a:extLst>
              <a:ext uri="{FF2B5EF4-FFF2-40B4-BE49-F238E27FC236}">
                <a16:creationId xmlns="" xmlns:a16="http://schemas.microsoft.com/office/drawing/2014/main" id="{AF0AA4F1-7DBC-D80A-2BC4-9EE4A06D6B64}"/>
              </a:ext>
            </a:extLst>
          </p:cNvPr>
          <p:cNvPicPr>
            <a:picLocks noGrp="1" noChangeAspect="1"/>
          </p:cNvPicPr>
          <p:nvPr>
            <p:ph idx="1"/>
          </p:nvPr>
        </p:nvPicPr>
        <p:blipFill rotWithShape="1">
          <a:blip r:embed="rId2"/>
          <a:srcRect l="20656" r="14691" b="1"/>
          <a:stretch/>
        </p:blipFill>
        <p:spPr>
          <a:xfrm>
            <a:off x="391903" y="573678"/>
            <a:ext cx="5103206" cy="5710645"/>
          </a:xfrm>
          <a:prstGeom prst="rect">
            <a:avLst/>
          </a:prstGeom>
        </p:spPr>
      </p:pic>
      <p:sp>
        <p:nvSpPr>
          <p:cNvPr id="12" name="!!Line">
            <a:extLst>
              <a:ext uri="{FF2B5EF4-FFF2-40B4-BE49-F238E27FC236}">
                <a16:creationId xmlns="" xmlns:a16="http://schemas.microsoft.com/office/drawing/2014/main" id="{0AF80B57-54E2-4D01-8731-3F38B0C56C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 xmlns:a16="http://schemas.microsoft.com/office/drawing/2014/main" id="{9E71D1C4-2B24-387A-4E2F-C31500468143}"/>
              </a:ext>
            </a:extLst>
          </p:cNvPr>
          <p:cNvSpPr txBox="1"/>
          <p:nvPr/>
        </p:nvSpPr>
        <p:spPr>
          <a:xfrm>
            <a:off x="5888082" y="2665929"/>
            <a:ext cx="4887685" cy="321017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pPr>
            <a:r>
              <a:rPr lang="es-ES" sz="2000" dirty="0" smtClean="0"/>
              <a:t>Se fomentó principalmente el latín, al que se han ido añadiendo palabras de diversos orígenes, entre los que se destacan el de origen griego, árabe, gótico, de </a:t>
            </a:r>
            <a:r>
              <a:rPr lang="es-ES" sz="2000" b="1" dirty="0" smtClean="0"/>
              <a:t>lenguas</a:t>
            </a:r>
            <a:r>
              <a:rPr lang="es-ES" sz="2000" dirty="0" smtClean="0"/>
              <a:t> romances, náhuatl, quechua e inglés.</a:t>
            </a:r>
          </a:p>
          <a:p>
            <a:pPr indent="-228600">
              <a:lnSpc>
                <a:spcPct val="90000"/>
              </a:lnSpc>
              <a:spcAft>
                <a:spcPts val="600"/>
              </a:spcAft>
            </a:pPr>
            <a:r>
              <a:rPr lang="en-US" sz="2000" dirty="0" smtClean="0">
                <a:solidFill>
                  <a:schemeClr val="accent4">
                    <a:lumMod val="40000"/>
                    <a:lumOff val="60000"/>
                  </a:schemeClr>
                </a:solidFill>
              </a:rPr>
              <a:t>Latin was mainly promoted, to which words of various origins have been added, </a:t>
            </a:r>
            <a:r>
              <a:rPr lang="en-US" sz="2000" dirty="0" smtClean="0">
                <a:solidFill>
                  <a:schemeClr val="accent4">
                    <a:lumMod val="40000"/>
                    <a:lumOff val="60000"/>
                  </a:schemeClr>
                </a:solidFill>
              </a:rPr>
              <a:t>some of them came for</a:t>
            </a:r>
            <a:r>
              <a:rPr lang="en-US" sz="2000" dirty="0" smtClean="0">
                <a:solidFill>
                  <a:schemeClr val="accent4">
                    <a:lumMod val="40000"/>
                    <a:lumOff val="60000"/>
                  </a:schemeClr>
                </a:solidFill>
              </a:rPr>
              <a:t> </a:t>
            </a:r>
            <a:r>
              <a:rPr lang="en-US" sz="2000" dirty="0" smtClean="0">
                <a:solidFill>
                  <a:schemeClr val="accent4">
                    <a:lumMod val="40000"/>
                    <a:lumOff val="60000"/>
                  </a:schemeClr>
                </a:solidFill>
              </a:rPr>
              <a:t>Greek, Arabic, Gothic, Romance languages, </a:t>
            </a:r>
            <a:r>
              <a:rPr lang="en-US" sz="2000" dirty="0" err="1" smtClean="0">
                <a:solidFill>
                  <a:schemeClr val="accent4">
                    <a:lumMod val="40000"/>
                    <a:lumOff val="60000"/>
                  </a:schemeClr>
                </a:solidFill>
              </a:rPr>
              <a:t>Nahuatl</a:t>
            </a:r>
            <a:r>
              <a:rPr lang="en-US" sz="2000" dirty="0" smtClean="0">
                <a:solidFill>
                  <a:schemeClr val="accent4">
                    <a:lumMod val="40000"/>
                    <a:lumOff val="60000"/>
                  </a:schemeClr>
                </a:solidFill>
              </a:rPr>
              <a:t>, Quechua and English origin stand out.</a:t>
            </a:r>
            <a:endParaRPr lang="en-US" sz="2000" dirty="0">
              <a:solidFill>
                <a:schemeClr val="accent4">
                  <a:lumMod val="40000"/>
                  <a:lumOff val="60000"/>
                </a:schemeClr>
              </a:solidFill>
            </a:endParaRPr>
          </a:p>
        </p:txBody>
      </p:sp>
    </p:spTree>
    <p:extLst>
      <p:ext uri="{BB962C8B-B14F-4D97-AF65-F5344CB8AC3E}">
        <p14:creationId xmlns="" xmlns:p14="http://schemas.microsoft.com/office/powerpoint/2010/main" val="13599967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195FB28A-0BF1-1A22-DDE1-3A4C69590739}"/>
              </a:ext>
            </a:extLst>
          </p:cNvPr>
          <p:cNvSpPr>
            <a:spLocks noGrp="1"/>
          </p:cNvSpPr>
          <p:nvPr>
            <p:ph type="title"/>
          </p:nvPr>
        </p:nvSpPr>
        <p:spPr>
          <a:xfrm>
            <a:off x="589560" y="1257300"/>
            <a:ext cx="5106390" cy="726948"/>
          </a:xfrm>
        </p:spPr>
        <p:txBody>
          <a:bodyPr vert="horz" lIns="91440" tIns="45720" rIns="91440" bIns="45720" rtlCol="0" anchor="ctr">
            <a:normAutofit fontScale="90000"/>
          </a:bodyPr>
          <a:lstStyle/>
          <a:p>
            <a:r>
              <a:rPr lang="en-US" sz="3100" dirty="0" smtClean="0">
                <a:solidFill>
                  <a:srgbClr val="7030A0"/>
                </a:solidFill>
              </a:rPr>
              <a:t>WHAT DOES IT MEAN</a:t>
            </a:r>
            <a:r>
              <a:rPr lang="en-US" sz="3100" dirty="0" smtClean="0"/>
              <a:t>?/¿</a:t>
            </a:r>
            <a:r>
              <a:rPr lang="en-US" sz="3100" dirty="0"/>
              <a:t>QUÉ SIGNIFICA?</a:t>
            </a:r>
          </a:p>
          <a:p>
            <a:r>
              <a:rPr lang="en-US" sz="2200" dirty="0"/>
              <a:t/>
            </a:r>
            <a:br>
              <a:rPr lang="en-US" sz="2200" dirty="0"/>
            </a:br>
            <a:endParaRPr lang="en-US" sz="2200" dirty="0"/>
          </a:p>
          <a:p>
            <a:endParaRPr lang="en-US" sz="2200" dirty="0"/>
          </a:p>
        </p:txBody>
      </p:sp>
      <p:grpSp>
        <p:nvGrpSpPr>
          <p:cNvPr id="24" name="Group 23">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25" name="Rectangle 24">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 xmlns:a16="http://schemas.microsoft.com/office/drawing/2014/main" id="{1D60C77F-62E1-0613-A1FF-EBFB7E19F20E}"/>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a:lnSpc>
                <a:spcPct val="90000"/>
              </a:lnSpc>
              <a:spcAft>
                <a:spcPts val="600"/>
              </a:spcAft>
            </a:pPr>
            <a:r>
              <a:rPr lang="en-US" sz="2000" dirty="0">
                <a:solidFill>
                  <a:srgbClr val="7030A0"/>
                </a:solidFill>
              </a:rPr>
              <a:t>The process by which the markets and production of different countries are becoming increasingly interdependent due to the dynamics of the exchange of goods and services and the flows of capital and technology.</a:t>
            </a:r>
            <a:endParaRPr lang="es-ES" sz="2800" dirty="0">
              <a:solidFill>
                <a:srgbClr val="7030A0"/>
              </a:solidFill>
            </a:endParaRP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pPr>
            <a:r>
              <a:rPr lang="en-US" sz="2000" dirty="0"/>
              <a:t>El </a:t>
            </a:r>
            <a:r>
              <a:rPr lang="en-US" sz="2000" dirty="0" err="1"/>
              <a:t>proceso</a:t>
            </a:r>
            <a:r>
              <a:rPr lang="en-US" sz="2000" dirty="0"/>
              <a:t> </a:t>
            </a:r>
            <a:r>
              <a:rPr lang="en-US" sz="2000" dirty="0" err="1"/>
              <a:t>por</a:t>
            </a:r>
            <a:r>
              <a:rPr lang="en-US" sz="2000" dirty="0"/>
              <a:t> el </a:t>
            </a:r>
            <a:r>
              <a:rPr lang="en-US" sz="2000" dirty="0" err="1"/>
              <a:t>cual</a:t>
            </a:r>
            <a:r>
              <a:rPr lang="en-US" sz="2000" dirty="0"/>
              <a:t> los </a:t>
            </a:r>
            <a:r>
              <a:rPr lang="en-US" sz="2000" dirty="0" err="1"/>
              <a:t>mercados</a:t>
            </a:r>
            <a:r>
              <a:rPr lang="en-US" sz="2000" dirty="0"/>
              <a:t> y la </a:t>
            </a:r>
            <a:r>
              <a:rPr lang="en-US" sz="2000" dirty="0" err="1"/>
              <a:t>producción</a:t>
            </a:r>
            <a:r>
              <a:rPr lang="en-US" sz="2000" dirty="0"/>
              <a:t> de </a:t>
            </a:r>
            <a:r>
              <a:rPr lang="en-US" sz="2000" dirty="0" err="1"/>
              <a:t>diferentes</a:t>
            </a:r>
            <a:r>
              <a:rPr lang="en-US" sz="2000" dirty="0"/>
              <a:t> </a:t>
            </a:r>
            <a:r>
              <a:rPr lang="en-US" sz="2000" dirty="0" err="1"/>
              <a:t>países</a:t>
            </a:r>
            <a:r>
              <a:rPr lang="en-US" sz="2000" dirty="0"/>
              <a:t> se </a:t>
            </a:r>
            <a:r>
              <a:rPr lang="en-US" sz="2000" dirty="0" err="1"/>
              <a:t>vuelven</a:t>
            </a:r>
            <a:r>
              <a:rPr lang="en-US" sz="2000" dirty="0"/>
              <a:t> </a:t>
            </a:r>
            <a:r>
              <a:rPr lang="en-US" sz="2000" dirty="0" err="1"/>
              <a:t>cada</a:t>
            </a:r>
            <a:r>
              <a:rPr lang="en-US" sz="2000" dirty="0"/>
              <a:t> </a:t>
            </a:r>
            <a:r>
              <a:rPr lang="en-US" sz="2000" dirty="0" err="1"/>
              <a:t>vez</a:t>
            </a:r>
            <a:r>
              <a:rPr lang="en-US" sz="2000" dirty="0"/>
              <a:t> </a:t>
            </a:r>
            <a:r>
              <a:rPr lang="en-US" sz="2000" dirty="0" err="1"/>
              <a:t>más</a:t>
            </a:r>
            <a:r>
              <a:rPr lang="en-US" sz="2000" dirty="0"/>
              <a:t> </a:t>
            </a:r>
            <a:r>
              <a:rPr lang="en-US" sz="2000" dirty="0" err="1"/>
              <a:t>interdependientes</a:t>
            </a:r>
            <a:r>
              <a:rPr lang="en-US" sz="2000" dirty="0"/>
              <a:t> </a:t>
            </a:r>
            <a:r>
              <a:rPr lang="en-US" sz="2000" dirty="0" err="1"/>
              <a:t>debido</a:t>
            </a:r>
            <a:r>
              <a:rPr lang="en-US" sz="2000" dirty="0"/>
              <a:t> a la </a:t>
            </a:r>
            <a:r>
              <a:rPr lang="en-US" sz="2000" dirty="0" err="1"/>
              <a:t>dinámica</a:t>
            </a:r>
            <a:r>
              <a:rPr lang="en-US" sz="2000" dirty="0"/>
              <a:t> del </a:t>
            </a:r>
            <a:r>
              <a:rPr lang="en-US" sz="2000" dirty="0" err="1"/>
              <a:t>intercambio</a:t>
            </a:r>
            <a:r>
              <a:rPr lang="en-US" sz="2000" dirty="0"/>
              <a:t> de </a:t>
            </a:r>
            <a:r>
              <a:rPr lang="en-US" sz="2000" dirty="0" err="1"/>
              <a:t>bienes</a:t>
            </a:r>
            <a:r>
              <a:rPr lang="en-US" sz="2000" dirty="0"/>
              <a:t> y </a:t>
            </a:r>
            <a:r>
              <a:rPr lang="en-US" sz="2000" dirty="0" err="1"/>
              <a:t>servicios</a:t>
            </a:r>
            <a:r>
              <a:rPr lang="en-US" sz="2000" dirty="0"/>
              <a:t> y los </a:t>
            </a:r>
            <a:r>
              <a:rPr lang="en-US" sz="2000" dirty="0" err="1"/>
              <a:t>flujos</a:t>
            </a:r>
            <a:r>
              <a:rPr lang="en-US" sz="2000" dirty="0"/>
              <a:t> de capital y </a:t>
            </a:r>
            <a:r>
              <a:rPr lang="en-US" sz="2000" dirty="0" err="1"/>
              <a:t>tecnología</a:t>
            </a:r>
            <a:r>
              <a:rPr lang="en-US" sz="2000" dirty="0"/>
              <a:t>.​</a:t>
            </a:r>
            <a:endParaRPr lang="en-US" sz="2000" dirty="0">
              <a:cs typeface="Calibri" panose="020F0502020204030204"/>
            </a:endParaRPr>
          </a:p>
          <a:p>
            <a:pPr>
              <a:lnSpc>
                <a:spcPct val="90000"/>
              </a:lnSpc>
            </a:pPr>
            <a:endParaRPr lang="en-US" sz="1400" dirty="0">
              <a:cs typeface="Calibri" panose="020F0502020204030204"/>
            </a:endParaRPr>
          </a:p>
          <a:p>
            <a:pPr indent="-228600">
              <a:lnSpc>
                <a:spcPct val="90000"/>
              </a:lnSpc>
              <a:spcAft>
                <a:spcPts val="600"/>
              </a:spcAft>
              <a:buFont typeface="Arial" panose="020B0604020202020204" pitchFamily="34" charset="0"/>
              <a:buChar char="•"/>
            </a:pPr>
            <a:endParaRPr lang="en-US" sz="1400" dirty="0">
              <a:cs typeface="Calibri" panose="020F0502020204030204"/>
            </a:endParaRPr>
          </a:p>
        </p:txBody>
      </p:sp>
      <p:sp>
        <p:nvSpPr>
          <p:cNvPr id="30" name="Rectangle 29">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Foto en blanco y negro de un grupo de personas de pie&#10;&#10;Descripción generada automáticamente">
            <a:extLst>
              <a:ext uri="{FF2B5EF4-FFF2-40B4-BE49-F238E27FC236}">
                <a16:creationId xmlns="" xmlns:a16="http://schemas.microsoft.com/office/drawing/2014/main" id="{6B40B69A-D001-B83A-E302-4973D0117075}"/>
              </a:ext>
            </a:extLst>
          </p:cNvPr>
          <p:cNvPicPr>
            <a:picLocks noGrp="1" noChangeAspect="1"/>
          </p:cNvPicPr>
          <p:nvPr>
            <p:ph idx="1"/>
          </p:nvPr>
        </p:nvPicPr>
        <p:blipFill rotWithShape="1">
          <a:blip r:embed="rId2"/>
          <a:srcRect l="13273" r="28957" b="-1"/>
          <a:stretch/>
        </p:blipFill>
        <p:spPr>
          <a:xfrm>
            <a:off x="5977788" y="799352"/>
            <a:ext cx="5425410" cy="5259296"/>
          </a:xfrm>
          <a:prstGeom prst="rect">
            <a:avLst/>
          </a:prstGeom>
        </p:spPr>
      </p:pic>
    </p:spTree>
    <p:extLst>
      <p:ext uri="{BB962C8B-B14F-4D97-AF65-F5344CB8AC3E}">
        <p14:creationId xmlns="" xmlns:p14="http://schemas.microsoft.com/office/powerpoint/2010/main" val="236245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254C8030-EC95-3FB3-FC53-F91A6A150208}"/>
              </a:ext>
            </a:extLst>
          </p:cNvPr>
          <p:cNvSpPr>
            <a:spLocks noGrp="1"/>
          </p:cNvSpPr>
          <p:nvPr>
            <p:ph type="title"/>
          </p:nvPr>
        </p:nvSpPr>
        <p:spPr>
          <a:xfrm>
            <a:off x="841248" y="548640"/>
            <a:ext cx="3600860" cy="5431536"/>
          </a:xfrm>
        </p:spPr>
        <p:txBody>
          <a:bodyPr>
            <a:normAutofit/>
          </a:bodyPr>
          <a:lstStyle/>
          <a:p>
            <a:r>
              <a:rPr lang="es-ES" sz="3000" dirty="0">
                <a:solidFill>
                  <a:srgbClr val="7030A0"/>
                </a:solidFill>
                <a:latin typeface="Bodoni MT Black"/>
                <a:cs typeface="Calibri Light"/>
              </a:rPr>
              <a:t>HOW IT AFFECTED TO SPAIN?</a:t>
            </a:r>
            <a:r>
              <a:rPr lang="es-ES" sz="3000" dirty="0">
                <a:latin typeface="Bodoni MT Black"/>
                <a:cs typeface="Calibri Light"/>
              </a:rPr>
              <a:t>/¿CÓMO AFECTÓ A ESPAÑA?</a:t>
            </a:r>
            <a:endParaRPr lang="es-ES" sz="3000" dirty="0">
              <a:latin typeface="Bodoni MT Black"/>
            </a:endParaRPr>
          </a:p>
        </p:txBody>
      </p:sp>
      <p:sp>
        <p:nvSpPr>
          <p:cNvPr id="19" name="sketch line">
            <a:extLst>
              <a:ext uri="{FF2B5EF4-FFF2-40B4-BE49-F238E27FC236}">
                <a16:creationId xmlns="" xmlns:a16="http://schemas.microsoft.com/office/drawing/2014/main"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 xmlns:a16="http://schemas.microsoft.com/office/drawing/2014/main" id="{FCAFA0EC-5229-245C-D2BC-D314CF69546F}"/>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es-ES" sz="2200" dirty="0">
                <a:solidFill>
                  <a:srgbClr val="7030A0"/>
                </a:solidFill>
                <a:latin typeface="Cavolini"/>
                <a:cs typeface="Calibri"/>
              </a:rPr>
              <a:t>In </a:t>
            </a:r>
            <a:r>
              <a:rPr lang="es-ES" sz="2200" dirty="0" err="1">
                <a:solidFill>
                  <a:srgbClr val="7030A0"/>
                </a:solidFill>
                <a:latin typeface="Cavolini"/>
                <a:cs typeface="Calibri"/>
              </a:rPr>
              <a:t>spain</a:t>
            </a:r>
            <a:r>
              <a:rPr lang="es-ES" sz="2200" dirty="0">
                <a:solidFill>
                  <a:srgbClr val="7030A0"/>
                </a:solidFill>
                <a:latin typeface="Cavolini"/>
                <a:cs typeface="Calibri"/>
              </a:rPr>
              <a:t> </a:t>
            </a:r>
            <a:r>
              <a:rPr lang="es-ES" sz="2200" dirty="0" err="1">
                <a:solidFill>
                  <a:srgbClr val="7030A0"/>
                </a:solidFill>
                <a:latin typeface="Cavolini"/>
                <a:cs typeface="Calibri"/>
              </a:rPr>
              <a:t>some</a:t>
            </a:r>
            <a:r>
              <a:rPr lang="es-ES" sz="2200" dirty="0">
                <a:solidFill>
                  <a:srgbClr val="7030A0"/>
                </a:solidFill>
                <a:latin typeface="Cavolini"/>
                <a:cs typeface="Calibri"/>
              </a:rPr>
              <a:t> </a:t>
            </a:r>
            <a:r>
              <a:rPr lang="es-ES" sz="2200" dirty="0" err="1">
                <a:solidFill>
                  <a:srgbClr val="7030A0"/>
                </a:solidFill>
                <a:latin typeface="Cavolini"/>
                <a:cs typeface="Calibri"/>
              </a:rPr>
              <a:t>many</a:t>
            </a:r>
            <a:r>
              <a:rPr lang="es-ES" sz="2200" dirty="0">
                <a:solidFill>
                  <a:srgbClr val="7030A0"/>
                </a:solidFill>
                <a:latin typeface="Cavolini"/>
                <a:cs typeface="Calibri"/>
              </a:rPr>
              <a:t> </a:t>
            </a:r>
            <a:r>
              <a:rPr lang="es-ES" sz="2200" dirty="0" err="1">
                <a:solidFill>
                  <a:srgbClr val="7030A0"/>
                </a:solidFill>
                <a:latin typeface="Cavolini"/>
                <a:cs typeface="Calibri"/>
              </a:rPr>
              <a:t>people</a:t>
            </a:r>
            <a:r>
              <a:rPr lang="es-ES" sz="2200" dirty="0">
                <a:solidFill>
                  <a:srgbClr val="7030A0"/>
                </a:solidFill>
                <a:latin typeface="Cavolini"/>
                <a:cs typeface="Calibri"/>
              </a:rPr>
              <a:t> </a:t>
            </a:r>
            <a:r>
              <a:rPr lang="es-ES" sz="2200" dirty="0" err="1">
                <a:solidFill>
                  <a:srgbClr val="7030A0"/>
                </a:solidFill>
                <a:latin typeface="Cavolini"/>
                <a:cs typeface="Calibri"/>
              </a:rPr>
              <a:t>left</a:t>
            </a:r>
            <a:r>
              <a:rPr lang="es-ES" sz="2200" dirty="0">
                <a:solidFill>
                  <a:srgbClr val="7030A0"/>
                </a:solidFill>
                <a:latin typeface="Cavolini"/>
                <a:cs typeface="Calibri"/>
              </a:rPr>
              <a:t> </a:t>
            </a:r>
            <a:r>
              <a:rPr lang="es-ES" sz="2200" dirty="0" err="1">
                <a:solidFill>
                  <a:srgbClr val="7030A0"/>
                </a:solidFill>
                <a:latin typeface="Cavolini"/>
                <a:cs typeface="Calibri"/>
              </a:rPr>
              <a:t>the</a:t>
            </a:r>
            <a:r>
              <a:rPr lang="es-ES" sz="2200" dirty="0">
                <a:solidFill>
                  <a:srgbClr val="7030A0"/>
                </a:solidFill>
                <a:latin typeface="Cavolini"/>
                <a:cs typeface="Calibri"/>
              </a:rPr>
              <a:t> country </a:t>
            </a:r>
            <a:r>
              <a:rPr lang="es-ES" sz="2200" dirty="0" err="1">
                <a:solidFill>
                  <a:srgbClr val="7030A0"/>
                </a:solidFill>
                <a:latin typeface="Cavolini"/>
                <a:cs typeface="Calibri"/>
              </a:rPr>
              <a:t>for</a:t>
            </a:r>
            <a:r>
              <a:rPr lang="es-ES" sz="2200" dirty="0">
                <a:solidFill>
                  <a:srgbClr val="7030A0"/>
                </a:solidFill>
                <a:latin typeface="Cavolini"/>
                <a:cs typeface="Calibri"/>
              </a:rPr>
              <a:t> </a:t>
            </a:r>
            <a:r>
              <a:rPr lang="es-ES" sz="2200" dirty="0" err="1">
                <a:solidFill>
                  <a:srgbClr val="7030A0"/>
                </a:solidFill>
                <a:latin typeface="Cavolini"/>
                <a:cs typeface="Calibri"/>
              </a:rPr>
              <a:t>travel</a:t>
            </a:r>
            <a:r>
              <a:rPr lang="es-ES" sz="2200" dirty="0">
                <a:solidFill>
                  <a:srgbClr val="7030A0"/>
                </a:solidFill>
                <a:latin typeface="Cavolini"/>
                <a:cs typeface="Calibri"/>
              </a:rPr>
              <a:t> </a:t>
            </a:r>
            <a:r>
              <a:rPr lang="es-ES" sz="2200" dirty="0" err="1">
                <a:solidFill>
                  <a:srgbClr val="7030A0"/>
                </a:solidFill>
                <a:latin typeface="Cavolini"/>
                <a:cs typeface="Calibri"/>
              </a:rPr>
              <a:t>to</a:t>
            </a:r>
            <a:r>
              <a:rPr lang="es-ES" sz="2200" dirty="0">
                <a:solidFill>
                  <a:srgbClr val="7030A0"/>
                </a:solidFill>
                <a:latin typeface="Cavolini"/>
                <a:cs typeface="Calibri"/>
              </a:rPr>
              <a:t> USA </a:t>
            </a:r>
            <a:r>
              <a:rPr lang="es-ES" sz="2200" dirty="0" err="1">
                <a:solidFill>
                  <a:srgbClr val="7030A0"/>
                </a:solidFill>
                <a:latin typeface="Cavolini"/>
                <a:cs typeface="Calibri"/>
              </a:rPr>
              <a:t>like</a:t>
            </a:r>
            <a:r>
              <a:rPr lang="es-ES" sz="2200" dirty="0">
                <a:solidFill>
                  <a:srgbClr val="7030A0"/>
                </a:solidFill>
                <a:latin typeface="Cavolini"/>
                <a:cs typeface="Calibri"/>
              </a:rPr>
              <a:t> </a:t>
            </a:r>
            <a:r>
              <a:rPr lang="es-ES" sz="2200" dirty="0" err="1">
                <a:solidFill>
                  <a:srgbClr val="7030A0"/>
                </a:solidFill>
                <a:latin typeface="Cavolini"/>
                <a:cs typeface="Calibri"/>
              </a:rPr>
              <a:t>appends</a:t>
            </a:r>
            <a:r>
              <a:rPr lang="es-ES" sz="2200" dirty="0">
                <a:solidFill>
                  <a:srgbClr val="7030A0"/>
                </a:solidFill>
                <a:latin typeface="Cavolini"/>
                <a:cs typeface="Calibri"/>
              </a:rPr>
              <a:t> </a:t>
            </a:r>
            <a:r>
              <a:rPr lang="es-ES" sz="2200" dirty="0" err="1">
                <a:solidFill>
                  <a:srgbClr val="7030A0"/>
                </a:solidFill>
                <a:latin typeface="Cavolini"/>
                <a:cs typeface="Calibri"/>
              </a:rPr>
              <a:t>on</a:t>
            </a:r>
            <a:r>
              <a:rPr lang="es-ES" sz="2200" dirty="0">
                <a:solidFill>
                  <a:srgbClr val="7030A0"/>
                </a:solidFill>
                <a:latin typeface="Cavolini"/>
                <a:cs typeface="Calibri"/>
              </a:rPr>
              <a:t> </a:t>
            </a:r>
            <a:r>
              <a:rPr lang="es-ES" sz="2200" dirty="0" err="1">
                <a:solidFill>
                  <a:srgbClr val="7030A0"/>
                </a:solidFill>
                <a:latin typeface="Cavolini"/>
                <a:cs typeface="Calibri"/>
              </a:rPr>
              <a:t>all</a:t>
            </a:r>
            <a:r>
              <a:rPr lang="es-ES" sz="2200" dirty="0">
                <a:solidFill>
                  <a:srgbClr val="7030A0"/>
                </a:solidFill>
                <a:latin typeface="Cavolini"/>
                <a:cs typeface="Calibri"/>
              </a:rPr>
              <a:t> </a:t>
            </a:r>
            <a:r>
              <a:rPr lang="es-ES" sz="2200" dirty="0" err="1">
                <a:solidFill>
                  <a:srgbClr val="7030A0"/>
                </a:solidFill>
                <a:latin typeface="Cavolini"/>
                <a:cs typeface="Calibri"/>
              </a:rPr>
              <a:t>europe.They</a:t>
            </a:r>
            <a:r>
              <a:rPr lang="es-ES" sz="2200" dirty="0">
                <a:solidFill>
                  <a:srgbClr val="7030A0"/>
                </a:solidFill>
                <a:latin typeface="Cavolini"/>
                <a:cs typeface="Calibri"/>
              </a:rPr>
              <a:t> </a:t>
            </a:r>
            <a:r>
              <a:rPr lang="es-ES" sz="2200" dirty="0" err="1">
                <a:solidFill>
                  <a:srgbClr val="7030A0"/>
                </a:solidFill>
                <a:latin typeface="Cavolini"/>
                <a:cs typeface="Calibri"/>
              </a:rPr>
              <a:t>migrate</a:t>
            </a:r>
            <a:r>
              <a:rPr lang="es-ES" sz="2200" dirty="0">
                <a:solidFill>
                  <a:srgbClr val="7030A0"/>
                </a:solidFill>
                <a:latin typeface="Cavolini"/>
                <a:cs typeface="Calibri"/>
              </a:rPr>
              <a:t> </a:t>
            </a:r>
            <a:r>
              <a:rPr lang="es-ES" sz="2200" dirty="0" err="1">
                <a:solidFill>
                  <a:srgbClr val="7030A0"/>
                </a:solidFill>
                <a:latin typeface="Cavolini"/>
                <a:cs typeface="Calibri"/>
              </a:rPr>
              <a:t>for</a:t>
            </a:r>
            <a:r>
              <a:rPr lang="es-ES" sz="2200" dirty="0">
                <a:solidFill>
                  <a:srgbClr val="7030A0"/>
                </a:solidFill>
                <a:latin typeface="Cavolini"/>
                <a:cs typeface="Calibri"/>
              </a:rPr>
              <a:t> </a:t>
            </a:r>
            <a:r>
              <a:rPr lang="es-ES" sz="2200" dirty="0" err="1">
                <a:solidFill>
                  <a:srgbClr val="7030A0"/>
                </a:solidFill>
                <a:latin typeface="Cavolini"/>
                <a:cs typeface="Calibri"/>
              </a:rPr>
              <a:t>political</a:t>
            </a:r>
            <a:r>
              <a:rPr lang="es-ES" sz="2200" dirty="0">
                <a:solidFill>
                  <a:srgbClr val="7030A0"/>
                </a:solidFill>
                <a:latin typeface="Cavolini"/>
                <a:cs typeface="Calibri"/>
              </a:rPr>
              <a:t> </a:t>
            </a:r>
            <a:r>
              <a:rPr lang="es-ES" sz="2200" dirty="0" err="1">
                <a:solidFill>
                  <a:srgbClr val="7030A0"/>
                </a:solidFill>
                <a:latin typeface="Cavolini"/>
                <a:cs typeface="Calibri"/>
              </a:rPr>
              <a:t>problems</a:t>
            </a:r>
            <a:r>
              <a:rPr lang="es-ES" sz="2200" dirty="0">
                <a:solidFill>
                  <a:srgbClr val="7030A0"/>
                </a:solidFill>
                <a:latin typeface="Cavolini"/>
                <a:cs typeface="Calibri"/>
              </a:rPr>
              <a:t> </a:t>
            </a:r>
            <a:r>
              <a:rPr lang="es-ES" sz="2200" dirty="0" err="1">
                <a:solidFill>
                  <a:srgbClr val="7030A0"/>
                </a:solidFill>
                <a:latin typeface="Cavolini"/>
                <a:cs typeface="Calibri"/>
              </a:rPr>
              <a:t>or</a:t>
            </a:r>
            <a:r>
              <a:rPr lang="es-ES" sz="2200" dirty="0">
                <a:solidFill>
                  <a:srgbClr val="7030A0"/>
                </a:solidFill>
                <a:latin typeface="Cavolini"/>
                <a:cs typeface="Calibri"/>
              </a:rPr>
              <a:t> </a:t>
            </a:r>
            <a:r>
              <a:rPr lang="es-ES" sz="2200" dirty="0" err="1">
                <a:solidFill>
                  <a:srgbClr val="7030A0"/>
                </a:solidFill>
                <a:latin typeface="Cavolini"/>
                <a:cs typeface="Calibri"/>
              </a:rPr>
              <a:t>for</a:t>
            </a:r>
            <a:r>
              <a:rPr lang="es-ES" sz="2200" dirty="0">
                <a:solidFill>
                  <a:srgbClr val="7030A0"/>
                </a:solidFill>
                <a:latin typeface="Cavolini"/>
                <a:cs typeface="Calibri"/>
              </a:rPr>
              <a:t> simple </a:t>
            </a:r>
            <a:r>
              <a:rPr lang="es-ES" sz="2200" dirty="0" err="1">
                <a:solidFill>
                  <a:srgbClr val="7030A0"/>
                </a:solidFill>
                <a:latin typeface="Cavolini"/>
                <a:cs typeface="Calibri"/>
              </a:rPr>
              <a:t>economic</a:t>
            </a:r>
            <a:r>
              <a:rPr lang="es-ES" sz="2200" dirty="0">
                <a:solidFill>
                  <a:srgbClr val="7030A0"/>
                </a:solidFill>
                <a:latin typeface="Cavolini"/>
                <a:cs typeface="Calibri"/>
              </a:rPr>
              <a:t> </a:t>
            </a:r>
            <a:r>
              <a:rPr lang="es-ES" sz="2200" dirty="0" err="1">
                <a:solidFill>
                  <a:srgbClr val="7030A0"/>
                </a:solidFill>
                <a:latin typeface="Cavolini"/>
                <a:cs typeface="Calibri"/>
              </a:rPr>
              <a:t>problems</a:t>
            </a:r>
            <a:r>
              <a:rPr lang="es-ES" sz="2200" dirty="0">
                <a:solidFill>
                  <a:srgbClr val="7030A0"/>
                </a:solidFill>
                <a:latin typeface="Cavolini"/>
                <a:cs typeface="Calibri"/>
              </a:rPr>
              <a:t>.</a:t>
            </a:r>
          </a:p>
          <a:p>
            <a:pPr marL="0" indent="0">
              <a:buNone/>
            </a:pPr>
            <a:endParaRPr lang="es-ES" sz="2200" dirty="0">
              <a:latin typeface="Cavolini"/>
              <a:cs typeface="Calibri"/>
            </a:endParaRPr>
          </a:p>
          <a:p>
            <a:pPr marL="0" indent="0">
              <a:buNone/>
            </a:pPr>
            <a:r>
              <a:rPr lang="es-ES" sz="2200" dirty="0">
                <a:latin typeface="Cavolini"/>
                <a:cs typeface="Calibri"/>
              </a:rPr>
              <a:t>En España mucha gente dejó el país para ir a </a:t>
            </a:r>
            <a:r>
              <a:rPr lang="es-ES" sz="2200" dirty="0" smtClean="0">
                <a:latin typeface="Cavolini"/>
                <a:cs typeface="Calibri"/>
              </a:rPr>
              <a:t>Estados </a:t>
            </a:r>
            <a:r>
              <a:rPr lang="es-ES" sz="2200" dirty="0">
                <a:latin typeface="Cavolini"/>
                <a:cs typeface="Calibri"/>
              </a:rPr>
              <a:t>U</a:t>
            </a:r>
            <a:r>
              <a:rPr lang="es-ES" sz="2200" dirty="0" smtClean="0">
                <a:latin typeface="Cavolini"/>
                <a:cs typeface="Calibri"/>
              </a:rPr>
              <a:t>nidos </a:t>
            </a:r>
            <a:r>
              <a:rPr lang="es-ES" sz="2200" dirty="0">
                <a:latin typeface="Cavolini"/>
                <a:cs typeface="Calibri"/>
              </a:rPr>
              <a:t>como pasó en la mayoría de </a:t>
            </a:r>
            <a:r>
              <a:rPr lang="es-ES" sz="2200" dirty="0" err="1">
                <a:latin typeface="Cavolini"/>
                <a:cs typeface="Calibri"/>
              </a:rPr>
              <a:t>europa</a:t>
            </a:r>
            <a:r>
              <a:rPr lang="es-ES" sz="2200" dirty="0">
                <a:latin typeface="Cavolini"/>
                <a:cs typeface="Calibri"/>
              </a:rPr>
              <a:t>. Los españoles migraron por problemas en la política o por simples problemas económicos.</a:t>
            </a:r>
          </a:p>
        </p:txBody>
      </p:sp>
    </p:spTree>
    <p:extLst>
      <p:ext uri="{BB962C8B-B14F-4D97-AF65-F5344CB8AC3E}">
        <p14:creationId xmlns="" xmlns:p14="http://schemas.microsoft.com/office/powerpoint/2010/main" val="320559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89085FD4-7693-82C6-309E-5BB2A9FEC628}"/>
              </a:ext>
            </a:extLst>
          </p:cNvPr>
          <p:cNvSpPr>
            <a:spLocks noGrp="1"/>
          </p:cNvSpPr>
          <p:nvPr>
            <p:ph type="title"/>
          </p:nvPr>
        </p:nvSpPr>
        <p:spPr>
          <a:xfrm>
            <a:off x="640080" y="325369"/>
            <a:ext cx="4368602" cy="1956841"/>
          </a:xfrm>
        </p:spPr>
        <p:txBody>
          <a:bodyPr vert="horz" lIns="91440" tIns="45720" rIns="91440" bIns="45720" rtlCol="0" anchor="b">
            <a:normAutofit/>
          </a:bodyPr>
          <a:lstStyle/>
          <a:p>
            <a:endParaRPr lang="en-US" sz="4200"/>
          </a:p>
          <a:p>
            <a:r>
              <a:rPr lang="en-US" sz="4200"/>
              <a:t>MIGRACIONES TRANSOCEÁNICAS</a:t>
            </a:r>
          </a:p>
        </p:txBody>
      </p:sp>
      <p:sp>
        <p:nvSpPr>
          <p:cNvPr id="9" name="sketchy line">
            <a:extLst>
              <a:ext uri="{FF2B5EF4-FFF2-40B4-BE49-F238E27FC236}">
                <a16:creationId xmlns=""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 xmlns:a16="http://schemas.microsoft.com/office/drawing/2014/main" id="{29DE6B63-3AFC-5AF3-81B6-C0B61FB97B8E}"/>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a:t>LAS MIGRACIONES TRANSOCEÁNICAS. El </a:t>
            </a:r>
            <a:r>
              <a:rPr lang="en-US" sz="2000" err="1"/>
              <a:t>siglo</a:t>
            </a:r>
            <a:r>
              <a:rPr lang="en-US" sz="2000"/>
              <a:t> XIX </a:t>
            </a:r>
            <a:r>
              <a:rPr lang="en-US" sz="2000" err="1"/>
              <a:t>fue</a:t>
            </a:r>
            <a:r>
              <a:rPr lang="en-US" sz="2000"/>
              <a:t> </a:t>
            </a:r>
            <a:r>
              <a:rPr lang="en-US" sz="2000" err="1"/>
              <a:t>el</a:t>
            </a:r>
            <a:r>
              <a:rPr lang="en-US" sz="2000"/>
              <a:t> </a:t>
            </a:r>
            <a:r>
              <a:rPr lang="en-US" sz="2000" err="1"/>
              <a:t>siglo</a:t>
            </a:r>
            <a:r>
              <a:rPr lang="en-US" sz="2000"/>
              <a:t> de las </a:t>
            </a:r>
            <a:r>
              <a:rPr lang="en-US" sz="2000" err="1"/>
              <a:t>migraciones</a:t>
            </a:r>
            <a:r>
              <a:rPr lang="en-US" sz="2000"/>
              <a:t>, </a:t>
            </a:r>
            <a:r>
              <a:rPr lang="en-US" sz="2000" err="1"/>
              <a:t>cuyo</a:t>
            </a:r>
            <a:r>
              <a:rPr lang="en-US" sz="2000"/>
              <a:t> principal </a:t>
            </a:r>
            <a:r>
              <a:rPr lang="en-US" sz="2000" err="1"/>
              <a:t>destino</a:t>
            </a:r>
            <a:r>
              <a:rPr lang="en-US" sz="2000"/>
              <a:t> </a:t>
            </a:r>
            <a:r>
              <a:rPr lang="en-US" sz="2000" err="1"/>
              <a:t>fue</a:t>
            </a:r>
            <a:r>
              <a:rPr lang="en-US" sz="2000"/>
              <a:t> Estados Unidos, y se </a:t>
            </a:r>
            <a:r>
              <a:rPr lang="en-US" sz="2000" err="1"/>
              <a:t>dio</a:t>
            </a:r>
            <a:r>
              <a:rPr lang="en-US" sz="2000"/>
              <a:t> gracias a la </a:t>
            </a:r>
            <a:r>
              <a:rPr lang="en-US" sz="2000" err="1"/>
              <a:t>revolución</a:t>
            </a:r>
            <a:r>
              <a:rPr lang="en-US" sz="2000"/>
              <a:t> de </a:t>
            </a:r>
            <a:r>
              <a:rPr lang="en-US" sz="2000" err="1"/>
              <a:t>los</a:t>
            </a:r>
            <a:r>
              <a:rPr lang="en-US" sz="2000"/>
              <a:t> </a:t>
            </a:r>
            <a:r>
              <a:rPr lang="en-US" sz="2000" err="1"/>
              <a:t>transportes</a:t>
            </a:r>
            <a:r>
              <a:rPr lang="en-US" sz="2000"/>
              <a:t> y </a:t>
            </a:r>
            <a:r>
              <a:rPr lang="en-US" sz="2000" err="1"/>
              <a:t>comunicaciones</a:t>
            </a:r>
            <a:r>
              <a:rPr lang="en-US" sz="2000"/>
              <a:t>. Los </a:t>
            </a:r>
            <a:r>
              <a:rPr lang="en-US" sz="2000" err="1"/>
              <a:t>emigrantes</a:t>
            </a:r>
            <a:r>
              <a:rPr lang="en-US" sz="2000"/>
              <a:t> que </a:t>
            </a:r>
            <a:r>
              <a:rPr lang="en-US" sz="2000" err="1"/>
              <a:t>aumentaron</a:t>
            </a:r>
            <a:r>
              <a:rPr lang="en-US" sz="2000"/>
              <a:t> la </a:t>
            </a:r>
            <a:r>
              <a:rPr lang="en-US" sz="2000" err="1"/>
              <a:t>oferta</a:t>
            </a:r>
            <a:r>
              <a:rPr lang="en-US" sz="2000"/>
              <a:t> de </a:t>
            </a:r>
            <a:r>
              <a:rPr lang="en-US" sz="2000" err="1"/>
              <a:t>trabajo</a:t>
            </a:r>
            <a:r>
              <a:rPr lang="en-US" sz="2000"/>
              <a:t>, </a:t>
            </a:r>
            <a:r>
              <a:rPr lang="en-US" sz="2000" err="1"/>
              <a:t>eran</a:t>
            </a:r>
            <a:r>
              <a:rPr lang="en-US" sz="2000"/>
              <a:t> </a:t>
            </a:r>
            <a:r>
              <a:rPr lang="en-US" sz="2000" err="1"/>
              <a:t>mayoritariamente</a:t>
            </a:r>
            <a:r>
              <a:rPr lang="en-US" sz="2000"/>
              <a:t> </a:t>
            </a:r>
            <a:r>
              <a:rPr lang="en-US" sz="2000" err="1"/>
              <a:t>varones</a:t>
            </a:r>
            <a:r>
              <a:rPr lang="en-US" sz="2000"/>
              <a:t> </a:t>
            </a:r>
            <a:r>
              <a:rPr lang="en-US" sz="2000" err="1"/>
              <a:t>jóvenes</a:t>
            </a:r>
            <a:r>
              <a:rPr lang="en-US" sz="2000"/>
              <a:t> y sin </a:t>
            </a:r>
            <a:r>
              <a:rPr lang="en-US" sz="2000" err="1"/>
              <a:t>cualificar</a:t>
            </a:r>
            <a:r>
              <a:rPr lang="en-US" sz="2000"/>
              <a:t>.</a:t>
            </a:r>
            <a:endParaRPr lang="es-ES"/>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pic>
        <p:nvPicPr>
          <p:cNvPr id="4" name="Imagen 4" descr="Imagen en blanco y negro de un barco en el agua&#10;&#10;Descripción generada automáticamente">
            <a:extLst>
              <a:ext uri="{FF2B5EF4-FFF2-40B4-BE49-F238E27FC236}">
                <a16:creationId xmlns="" xmlns:a16="http://schemas.microsoft.com/office/drawing/2014/main" id="{5570744A-B88D-77C8-DEC7-1F456FB8C680}"/>
              </a:ext>
            </a:extLst>
          </p:cNvPr>
          <p:cNvPicPr>
            <a:picLocks noChangeAspect="1"/>
          </p:cNvPicPr>
          <p:nvPr/>
        </p:nvPicPr>
        <p:blipFill rotWithShape="1">
          <a:blip r:embed="rId2"/>
          <a:srcRect l="15879" r="588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 xmlns:p14="http://schemas.microsoft.com/office/powerpoint/2010/main" val="220170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209</Words>
  <Application>Microsoft Office PowerPoint</Application>
  <PresentationFormat>Personalizado</PresentationFormat>
  <Paragraphs>24</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Office Theme</vt:lpstr>
      <vt:lpstr>FIRST  GLOBALIZATION</vt:lpstr>
      <vt:lpstr>SPREAD OF EUROPEAN LANGUAGES ALL OVER THE WORLD  DIFUSIÓN DE LAS LENGUAS EUROPEAS POR TODO EL MUNDO   </vt:lpstr>
      <vt:lpstr>WHAT LANGUAGES AFFECTED SPAIN? ¿QUÉ LENGUAS AFECTARON A ESPAÑA?</vt:lpstr>
      <vt:lpstr>WHAT DOES IT MEAN?/¿QUÉ SIGNIFICA?   </vt:lpstr>
      <vt:lpstr>HOW IT AFFECTED TO SPAIN?/¿CÓMO AFECTÓ A ESPAÑA?</vt:lpstr>
      <vt:lpstr> MIGRACIONES TRANSOCEÁNICAS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cp:revision>
  <dcterms:created xsi:type="dcterms:W3CDTF">2022-03-28T11:47:34Z</dcterms:created>
  <dcterms:modified xsi:type="dcterms:W3CDTF">2022-04-12T11:52:34Z</dcterms:modified>
</cp:coreProperties>
</file>