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65" r:id="rId4"/>
    <p:sldId id="270" r:id="rId5"/>
    <p:sldId id="271" r:id="rId6"/>
    <p:sldId id="269" r:id="rId7"/>
    <p:sldId id="268" r:id="rId8"/>
    <p:sldId id="257" r:id="rId9"/>
    <p:sldId id="267" r:id="rId10"/>
    <p:sldId id="266" r:id="rId11"/>
    <p:sldId id="273" r:id="rId12"/>
    <p:sldId id="274" r:id="rId13"/>
    <p:sldId id="275" r:id="rId14"/>
    <p:sldId id="276" r:id="rId15"/>
    <p:sldId id="260" r:id="rId16"/>
    <p:sldId id="264"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5DA38-2350-4552-8071-ACA77A4EFBF5}" type="datetimeFigureOut">
              <a:rPr lang="de-DE" smtClean="0"/>
              <a:t>25.01.2016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9EFDD-1E95-457B-B0A8-74DE5A85B939}" type="slidenum">
              <a:rPr lang="de-DE" smtClean="0"/>
              <a:t>‹Nr.›</a:t>
            </a:fld>
            <a:endParaRPr lang="de-DE"/>
          </a:p>
        </p:txBody>
      </p:sp>
    </p:spTree>
    <p:extLst>
      <p:ext uri="{BB962C8B-B14F-4D97-AF65-F5344CB8AC3E}">
        <p14:creationId xmlns:p14="http://schemas.microsoft.com/office/powerpoint/2010/main" val="93511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9pPr>
          </a:lstStyle>
          <a:p>
            <a:pPr>
              <a:spcBef>
                <a:spcPct val="0"/>
              </a:spcBef>
              <a:buClrTx/>
              <a:buFontTx/>
              <a:buNone/>
            </a:pPr>
            <a:fld id="{056FB20B-F9D5-4133-840E-7BED99643E2E}" type="slidenum">
              <a:rPr lang="de-DE" altLang="de-DE" sz="2500"/>
              <a:pPr>
                <a:spcBef>
                  <a:spcPct val="0"/>
                </a:spcBef>
                <a:buClrTx/>
                <a:buFontTx/>
                <a:buNone/>
              </a:pPr>
              <a:t>8</a:t>
            </a:fld>
            <a:endParaRPr lang="de-DE" altLang="de-DE" sz="2500"/>
          </a:p>
        </p:txBody>
      </p:sp>
      <p:sp>
        <p:nvSpPr>
          <p:cNvPr id="225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32" name="Rectangle 2"/>
          <p:cNvSpPr>
            <a:spLocks noGrp="1" noChangeArrowheads="1"/>
          </p:cNvSpPr>
          <p:nvPr>
            <p:ph type="body" idx="1"/>
          </p:nvPr>
        </p:nvSpPr>
        <p:spPr>
          <a:xfrm>
            <a:off x="685691" y="4343137"/>
            <a:ext cx="5485529" cy="41153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tLang="de-D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41363" algn="l"/>
                <a:tab pos="1482725" algn="l"/>
                <a:tab pos="2225675" algn="l"/>
              </a:tabLst>
              <a:defRPr sz="1200">
                <a:solidFill>
                  <a:srgbClr val="000000"/>
                </a:solidFill>
                <a:latin typeface="Times New Roman" pitchFamily="18" charset="0"/>
              </a:defRPr>
            </a:lvl9pPr>
          </a:lstStyle>
          <a:p>
            <a:pPr>
              <a:spcBef>
                <a:spcPct val="0"/>
              </a:spcBef>
              <a:buClrTx/>
              <a:buFontTx/>
              <a:buNone/>
            </a:pPr>
            <a:fld id="{89CC0EC5-046F-45A5-B38C-2D6258E07CE5}" type="slidenum">
              <a:rPr lang="de-DE" altLang="de-DE" sz="2500"/>
              <a:pPr>
                <a:spcBef>
                  <a:spcPct val="0"/>
                </a:spcBef>
                <a:buClrTx/>
                <a:buFontTx/>
                <a:buNone/>
              </a:pPr>
              <a:t>9</a:t>
            </a:fld>
            <a:endParaRPr lang="de-DE" altLang="de-DE" sz="2500"/>
          </a:p>
        </p:txBody>
      </p:sp>
      <p:sp>
        <p:nvSpPr>
          <p:cNvPr id="358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5844" name="Rectangle 2"/>
          <p:cNvSpPr>
            <a:spLocks noGrp="1" noChangeArrowheads="1"/>
          </p:cNvSpPr>
          <p:nvPr>
            <p:ph type="body" idx="1"/>
          </p:nvPr>
        </p:nvSpPr>
        <p:spPr>
          <a:xfrm>
            <a:off x="685691" y="4343137"/>
            <a:ext cx="5485529" cy="41153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ltLang="de-D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83EF6E3-798D-447C-9A1F-768E9BAD55D4}" type="datetimeFigureOut">
              <a:rPr lang="de-DE" smtClean="0"/>
              <a:t>25.01.2016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271539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83EF6E3-798D-447C-9A1F-768E9BAD55D4}" type="datetimeFigureOut">
              <a:rPr lang="de-DE" smtClean="0"/>
              <a:t>25.01.2016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53839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83EF6E3-798D-447C-9A1F-768E9BAD55D4}" type="datetimeFigureOut">
              <a:rPr lang="de-DE" smtClean="0"/>
              <a:t>25.01.2016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27912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Formatvorlage des Untertitelmasters durch Klicken bearbeiten</a:t>
            </a:r>
            <a:endParaRPr lang="de-DE"/>
          </a:p>
        </p:txBody>
      </p:sp>
    </p:spTree>
    <p:extLst>
      <p:ext uri="{BB962C8B-B14F-4D97-AF65-F5344CB8AC3E}">
        <p14:creationId xmlns:p14="http://schemas.microsoft.com/office/powerpoint/2010/main" val="423509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37277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2488594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04817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132189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184415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366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84515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83EF6E3-798D-447C-9A1F-768E9BAD55D4}" type="datetimeFigureOut">
              <a:rPr lang="de-DE" smtClean="0"/>
              <a:t>25.01.2016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1807309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2408530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890456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2738" y="406400"/>
            <a:ext cx="2093912" cy="5719763"/>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381000" y="406400"/>
            <a:ext cx="6129338" cy="5719763"/>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84408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83EF6E3-798D-447C-9A1F-768E9BAD55D4}" type="datetimeFigureOut">
              <a:rPr lang="de-DE" smtClean="0"/>
              <a:t>25.01.2016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271063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83EF6E3-798D-447C-9A1F-768E9BAD55D4}" type="datetimeFigureOut">
              <a:rPr lang="de-DE" smtClean="0"/>
              <a:t>25.01.2016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183016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83EF6E3-798D-447C-9A1F-768E9BAD55D4}" type="datetimeFigureOut">
              <a:rPr lang="de-DE" smtClean="0"/>
              <a:t>25.01.2016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34352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83EF6E3-798D-447C-9A1F-768E9BAD55D4}" type="datetimeFigureOut">
              <a:rPr lang="de-DE" smtClean="0"/>
              <a:t>25.01.2016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254446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3EF6E3-798D-447C-9A1F-768E9BAD55D4}" type="datetimeFigureOut">
              <a:rPr lang="de-DE" smtClean="0"/>
              <a:t>25.01.2016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31256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83EF6E3-798D-447C-9A1F-768E9BAD55D4}" type="datetimeFigureOut">
              <a:rPr lang="de-DE" smtClean="0"/>
              <a:t>25.01.2016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200783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83EF6E3-798D-447C-9A1F-768E9BAD55D4}" type="datetimeFigureOut">
              <a:rPr lang="de-DE" smtClean="0"/>
              <a:t>25.01.2016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26486-7C60-45E9-A35D-137C3FD94033}" type="slidenum">
              <a:rPr lang="de-DE" smtClean="0"/>
              <a:t>‹Nr.›</a:t>
            </a:fld>
            <a:endParaRPr lang="de-DE"/>
          </a:p>
        </p:txBody>
      </p:sp>
    </p:spTree>
    <p:extLst>
      <p:ext uri="{BB962C8B-B14F-4D97-AF65-F5344CB8AC3E}">
        <p14:creationId xmlns:p14="http://schemas.microsoft.com/office/powerpoint/2010/main" val="265134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EF6E3-798D-447C-9A1F-768E9BAD55D4}" type="datetimeFigureOut">
              <a:rPr lang="de-DE" smtClean="0"/>
              <a:t>25.01.2016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26486-7C60-45E9-A35D-137C3FD94033}" type="slidenum">
              <a:rPr lang="de-DE" smtClean="0"/>
              <a:t>‹Nr.›</a:t>
            </a:fld>
            <a:endParaRPr lang="de-DE"/>
          </a:p>
        </p:txBody>
      </p:sp>
    </p:spTree>
    <p:extLst>
      <p:ext uri="{BB962C8B-B14F-4D97-AF65-F5344CB8AC3E}">
        <p14:creationId xmlns:p14="http://schemas.microsoft.com/office/powerpoint/2010/main" val="2284245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81000" y="406400"/>
            <a:ext cx="83756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de-DE" smtClean="0"/>
              <a:t>Klicken Sie, um das Format des Titeltextes zu bearbeiten</a:t>
            </a:r>
          </a:p>
        </p:txBody>
      </p:sp>
      <p:pic>
        <p:nvPicPr>
          <p:cNvPr id="102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6397625"/>
            <a:ext cx="21463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35951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26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600" b="1">
          <a:solidFill>
            <a:srgbClr val="FFFFFF"/>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2600" b="1">
          <a:solidFill>
            <a:srgbClr val="FFFFFF"/>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2600" b="1">
          <a:solidFill>
            <a:srgbClr val="FFFFFF"/>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2600" b="1">
          <a:solidFill>
            <a:srgbClr val="FFFFFF"/>
          </a:solidFill>
          <a:latin typeface="Arial"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600" b="1">
          <a:solidFill>
            <a:srgbClr val="FFFFFF"/>
          </a:solidFill>
          <a:latin typeface="Arial"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600" b="1">
          <a:solidFill>
            <a:srgbClr val="FFFFFF"/>
          </a:solidFill>
          <a:latin typeface="Arial"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600" b="1">
          <a:solidFill>
            <a:srgbClr val="FFFFFF"/>
          </a:solidFill>
          <a:latin typeface="Arial"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600" b="1">
          <a:solidFill>
            <a:srgbClr val="FFFFFF"/>
          </a:solidFill>
          <a:latin typeface="Arial" charset="0"/>
        </a:defRPr>
      </a:lvl9pPr>
    </p:titleStyle>
    <p:bodyStyle>
      <a:lvl1pPr marL="342900" indent="-342900" algn="l" defTabSz="449263" rtl="0" eaLnBrk="0" fontAlgn="base" hangingPunct="0">
        <a:spcBef>
          <a:spcPct val="0"/>
        </a:spcBef>
        <a:spcAft>
          <a:spcPts val="3700"/>
        </a:spcAft>
        <a:buClr>
          <a:srgbClr val="000000"/>
        </a:buClr>
        <a:buSzPct val="100000"/>
        <a:buFont typeface="Times New Roman" pitchFamily="18" charset="0"/>
        <a:defRPr sz="2000" b="1">
          <a:solidFill>
            <a:srgbClr val="5A5A5A"/>
          </a:solidFill>
          <a:latin typeface="+mn-lt"/>
          <a:ea typeface="+mn-ea"/>
          <a:cs typeface="+mn-cs"/>
        </a:defRPr>
      </a:lvl1pPr>
      <a:lvl2pPr marL="742950" indent="-285750" algn="l" defTabSz="449263" rtl="0" eaLnBrk="0" fontAlgn="base" hangingPunct="0">
        <a:spcBef>
          <a:spcPct val="0"/>
        </a:spcBef>
        <a:spcAft>
          <a:spcPts val="500"/>
        </a:spcAft>
        <a:buClr>
          <a:srgbClr val="000000"/>
        </a:buClr>
        <a:buSzPct val="100000"/>
        <a:buFont typeface="Times New Roman" pitchFamily="18" charset="0"/>
        <a:defRPr sz="2000">
          <a:solidFill>
            <a:srgbClr val="5A5A5A"/>
          </a:solidFill>
          <a:latin typeface="+mn-lt"/>
        </a:defRPr>
      </a:lvl2pPr>
      <a:lvl3pPr marL="1143000" indent="-228600" algn="l" defTabSz="449263" rtl="0" eaLnBrk="0" fontAlgn="base" hangingPunct="0">
        <a:spcBef>
          <a:spcPts val="2200"/>
        </a:spcBef>
        <a:spcAft>
          <a:spcPts val="500"/>
        </a:spcAft>
        <a:buClr>
          <a:srgbClr val="000000"/>
        </a:buClr>
        <a:buSzPct val="100000"/>
        <a:buFont typeface="Times New Roman" pitchFamily="18" charset="0"/>
        <a:defRPr sz="2000" b="1">
          <a:solidFill>
            <a:srgbClr val="006982"/>
          </a:solidFill>
          <a:latin typeface="+mn-lt"/>
        </a:defRPr>
      </a:lvl3pPr>
      <a:lvl4pPr marL="1600200" indent="-228600" algn="l" defTabSz="449263" rtl="0" eaLnBrk="0" fontAlgn="base" hangingPunct="0">
        <a:spcBef>
          <a:spcPct val="0"/>
        </a:spcBef>
        <a:spcAft>
          <a:spcPts val="500"/>
        </a:spcAft>
        <a:buClr>
          <a:srgbClr val="000000"/>
        </a:buClr>
        <a:buSzPct val="100000"/>
        <a:buFont typeface="Times New Roman" pitchFamily="18" charset="0"/>
        <a:defRPr sz="2000">
          <a:solidFill>
            <a:srgbClr val="5A5A5A"/>
          </a:solidFill>
          <a:latin typeface="+mn-lt"/>
        </a:defRPr>
      </a:lvl4pPr>
      <a:lvl5pPr marL="2057400" indent="-228600" algn="l" defTabSz="449263" rtl="0" eaLnBrk="0" fontAlgn="base" hangingPunct="0">
        <a:spcBef>
          <a:spcPct val="0"/>
        </a:spcBef>
        <a:spcAft>
          <a:spcPts val="500"/>
        </a:spcAft>
        <a:buClr>
          <a:srgbClr val="000000"/>
        </a:buClr>
        <a:buSzPct val="100000"/>
        <a:buFont typeface="Times New Roman" pitchFamily="18" charset="0"/>
        <a:defRPr sz="2000">
          <a:solidFill>
            <a:srgbClr val="5A5A5A"/>
          </a:solidFill>
          <a:latin typeface="+mn-lt"/>
        </a:defRPr>
      </a:lvl5pPr>
      <a:lvl6pPr marL="2514600" indent="-228600" algn="l" defTabSz="449263" rtl="0" eaLnBrk="0" fontAlgn="base" hangingPunct="0">
        <a:spcBef>
          <a:spcPct val="0"/>
        </a:spcBef>
        <a:spcAft>
          <a:spcPts val="500"/>
        </a:spcAft>
        <a:buClr>
          <a:srgbClr val="000000"/>
        </a:buClr>
        <a:buSzPct val="100000"/>
        <a:buFont typeface="Times New Roman" pitchFamily="16" charset="0"/>
        <a:defRPr sz="2000">
          <a:solidFill>
            <a:srgbClr val="5A5A5A"/>
          </a:solidFill>
          <a:latin typeface="+mn-lt"/>
        </a:defRPr>
      </a:lvl6pPr>
      <a:lvl7pPr marL="2971800" indent="-228600" algn="l" defTabSz="449263" rtl="0" eaLnBrk="0" fontAlgn="base" hangingPunct="0">
        <a:spcBef>
          <a:spcPct val="0"/>
        </a:spcBef>
        <a:spcAft>
          <a:spcPts val="500"/>
        </a:spcAft>
        <a:buClr>
          <a:srgbClr val="000000"/>
        </a:buClr>
        <a:buSzPct val="100000"/>
        <a:buFont typeface="Times New Roman" pitchFamily="16" charset="0"/>
        <a:defRPr sz="2000">
          <a:solidFill>
            <a:srgbClr val="5A5A5A"/>
          </a:solidFill>
          <a:latin typeface="+mn-lt"/>
        </a:defRPr>
      </a:lvl7pPr>
      <a:lvl8pPr marL="3429000" indent="-228600" algn="l" defTabSz="449263" rtl="0" eaLnBrk="0" fontAlgn="base" hangingPunct="0">
        <a:spcBef>
          <a:spcPct val="0"/>
        </a:spcBef>
        <a:spcAft>
          <a:spcPts val="500"/>
        </a:spcAft>
        <a:buClr>
          <a:srgbClr val="000000"/>
        </a:buClr>
        <a:buSzPct val="100000"/>
        <a:buFont typeface="Times New Roman" pitchFamily="16" charset="0"/>
        <a:defRPr sz="2000">
          <a:solidFill>
            <a:srgbClr val="5A5A5A"/>
          </a:solidFill>
          <a:latin typeface="+mn-lt"/>
        </a:defRPr>
      </a:lvl8pPr>
      <a:lvl9pPr marL="3886200" indent="-228600" algn="l" defTabSz="449263" rtl="0" eaLnBrk="0" fontAlgn="base" hangingPunct="0">
        <a:spcBef>
          <a:spcPct val="0"/>
        </a:spcBef>
        <a:spcAft>
          <a:spcPts val="500"/>
        </a:spcAft>
        <a:buClr>
          <a:srgbClr val="000000"/>
        </a:buClr>
        <a:buSzPct val="100000"/>
        <a:buFont typeface="Times New Roman" pitchFamily="16" charset="0"/>
        <a:defRPr sz="2000">
          <a:solidFill>
            <a:srgbClr val="5A5A5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Work Experience at Goethe</a:t>
            </a:r>
            <a:endParaRPr lang="de-DE" dirty="0"/>
          </a:p>
        </p:txBody>
      </p:sp>
      <p:pic>
        <p:nvPicPr>
          <p:cNvPr id="6" name="Picture 4" descr="http://www.kts-buchen.de/images/praktiku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1652" y="1340768"/>
            <a:ext cx="5754644" cy="4327401"/>
          </a:xfrm>
          <a:prstGeom prst="rect">
            <a:avLst/>
          </a:prstGeom>
          <a:noFill/>
          <a:extLst>
            <a:ext uri="{909E8E84-426E-40DD-AFC4-6F175D3DCCD1}">
              <a14:hiddenFill xmlns:a14="http://schemas.microsoft.com/office/drawing/2010/main">
                <a:solidFill>
                  <a:srgbClr val="FFFFFF"/>
                </a:solidFill>
              </a14:hiddenFill>
            </a:ext>
          </a:extLst>
        </p:spPr>
      </p:pic>
      <p:sp>
        <p:nvSpPr>
          <p:cNvPr id="2" name="Ovale Legende 1"/>
          <p:cNvSpPr/>
          <p:nvPr/>
        </p:nvSpPr>
        <p:spPr>
          <a:xfrm>
            <a:off x="2627784" y="1340768"/>
            <a:ext cx="1584176" cy="1008112"/>
          </a:xfrm>
          <a:prstGeom prst="wedgeEllipseCallout">
            <a:avLst>
              <a:gd name="adj1" fmla="val -5091"/>
              <a:gd name="adj2" fmla="val 97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t>What‘s</a:t>
            </a:r>
            <a:r>
              <a:rPr lang="de-DE" b="1" dirty="0" smtClean="0"/>
              <a:t> </a:t>
            </a:r>
            <a:r>
              <a:rPr lang="de-DE" b="1" dirty="0" err="1" smtClean="0"/>
              <a:t>it</a:t>
            </a:r>
            <a:r>
              <a:rPr lang="de-DE" b="1" dirty="0" smtClean="0"/>
              <a:t> like?</a:t>
            </a:r>
            <a:endParaRPr lang="de-DE" b="1" dirty="0"/>
          </a:p>
        </p:txBody>
      </p:sp>
      <p:sp>
        <p:nvSpPr>
          <p:cNvPr id="3" name="Ovale Legende 2"/>
          <p:cNvSpPr/>
          <p:nvPr/>
        </p:nvSpPr>
        <p:spPr>
          <a:xfrm>
            <a:off x="4067944" y="1340768"/>
            <a:ext cx="1800200" cy="1008112"/>
          </a:xfrm>
          <a:prstGeom prst="wedgeEllipseCallout">
            <a:avLst>
              <a:gd name="adj1" fmla="val -33339"/>
              <a:gd name="adj2" fmla="val 102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I </a:t>
            </a:r>
            <a:r>
              <a:rPr lang="de-DE" b="1" dirty="0" err="1" smtClean="0"/>
              <a:t>don‘t</a:t>
            </a:r>
            <a:r>
              <a:rPr lang="de-DE" b="1" dirty="0" smtClean="0"/>
              <a:t> </a:t>
            </a:r>
            <a:r>
              <a:rPr lang="de-DE" b="1" dirty="0" err="1" smtClean="0"/>
              <a:t>know</a:t>
            </a:r>
            <a:r>
              <a:rPr lang="de-DE" b="1" dirty="0" smtClean="0"/>
              <a:t> </a:t>
            </a:r>
            <a:r>
              <a:rPr lang="de-DE" b="1" dirty="0" err="1" smtClean="0"/>
              <a:t>yet</a:t>
            </a:r>
            <a:r>
              <a:rPr lang="de-DE" b="1" dirty="0" smtClean="0"/>
              <a:t>…</a:t>
            </a:r>
            <a:endParaRPr lang="de-DE" b="1" dirty="0"/>
          </a:p>
        </p:txBody>
      </p:sp>
    </p:spTree>
    <p:extLst>
      <p:ext uri="{BB962C8B-B14F-4D97-AF65-F5344CB8AC3E}">
        <p14:creationId xmlns:p14="http://schemas.microsoft.com/office/powerpoint/2010/main" val="3203811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6">
                    <a:lumMod val="50000"/>
                  </a:schemeClr>
                </a:solidFill>
              </a:rPr>
              <a:t>Work Placement Year 11</a:t>
            </a:r>
            <a:endParaRPr lang="de-DE" b="1" dirty="0">
              <a:solidFill>
                <a:schemeClr val="accent6">
                  <a:lumMod val="50000"/>
                </a:schemeClr>
              </a:solidFill>
            </a:endParaRPr>
          </a:p>
        </p:txBody>
      </p:sp>
      <p:sp>
        <p:nvSpPr>
          <p:cNvPr id="3" name="Inhaltsplatzhalter 2"/>
          <p:cNvSpPr>
            <a:spLocks noGrp="1"/>
          </p:cNvSpPr>
          <p:nvPr>
            <p:ph idx="1"/>
          </p:nvPr>
        </p:nvSpPr>
        <p:spPr/>
        <p:txBody>
          <a:bodyPr/>
          <a:lstStyle/>
          <a:p>
            <a:r>
              <a:rPr lang="de-DE" dirty="0" smtClean="0"/>
              <a:t>Last 2 </a:t>
            </a:r>
            <a:r>
              <a:rPr lang="de-DE" dirty="0" err="1" smtClean="0"/>
              <a:t>weeks</a:t>
            </a:r>
            <a:r>
              <a:rPr lang="de-DE" dirty="0" smtClean="0"/>
              <a:t> in </a:t>
            </a:r>
            <a:r>
              <a:rPr lang="de-DE" dirty="0" err="1" smtClean="0"/>
              <a:t>January</a:t>
            </a:r>
            <a:endParaRPr lang="de-DE" dirty="0" smtClean="0"/>
          </a:p>
          <a:p>
            <a:r>
              <a:rPr lang="de-DE" dirty="0" smtClean="0"/>
              <a:t>Letter </a:t>
            </a:r>
            <a:r>
              <a:rPr lang="de-DE" dirty="0" err="1" smtClean="0"/>
              <a:t>of</a:t>
            </a:r>
            <a:r>
              <a:rPr lang="de-DE" dirty="0" smtClean="0"/>
              <a:t> </a:t>
            </a:r>
            <a:r>
              <a:rPr lang="de-DE" dirty="0" err="1" smtClean="0"/>
              <a:t>information</a:t>
            </a:r>
            <a:r>
              <a:rPr lang="de-DE" dirty="0" smtClean="0"/>
              <a:t> </a:t>
            </a:r>
            <a:r>
              <a:rPr lang="de-DE" dirty="0" err="1" smtClean="0"/>
              <a:t>about</a:t>
            </a:r>
            <a:r>
              <a:rPr lang="de-DE" dirty="0" smtClean="0"/>
              <a:t> 14 </a:t>
            </a:r>
            <a:r>
              <a:rPr lang="de-DE" dirty="0" err="1" smtClean="0"/>
              <a:t>months</a:t>
            </a:r>
            <a:r>
              <a:rPr lang="de-DE" dirty="0" smtClean="0"/>
              <a:t> in </a:t>
            </a:r>
            <a:r>
              <a:rPr lang="de-DE" dirty="0" err="1" smtClean="0"/>
              <a:t>advance</a:t>
            </a:r>
            <a:endParaRPr lang="de-DE" dirty="0" smtClean="0"/>
          </a:p>
          <a:p>
            <a:r>
              <a:rPr lang="de-DE" dirty="0" err="1" smtClean="0"/>
              <a:t>Self-responsibility</a:t>
            </a:r>
            <a:endParaRPr lang="de-DE" dirty="0" smtClean="0"/>
          </a:p>
          <a:p>
            <a:r>
              <a:rPr lang="de-DE" dirty="0" smtClean="0"/>
              <a:t>25 km </a:t>
            </a:r>
            <a:r>
              <a:rPr lang="de-DE" dirty="0" err="1" smtClean="0"/>
              <a:t>from</a:t>
            </a:r>
            <a:r>
              <a:rPr lang="de-DE" dirty="0" smtClean="0"/>
              <a:t> </a:t>
            </a:r>
            <a:r>
              <a:rPr lang="de-DE" dirty="0" err="1" smtClean="0"/>
              <a:t>school</a:t>
            </a:r>
            <a:endParaRPr lang="de-DE" dirty="0" smtClean="0"/>
          </a:p>
          <a:p>
            <a:r>
              <a:rPr lang="de-DE" dirty="0" smtClean="0">
                <a:solidFill>
                  <a:schemeClr val="accent6">
                    <a:lumMod val="50000"/>
                  </a:schemeClr>
                </a:solidFill>
              </a:rPr>
              <a:t>“</a:t>
            </a:r>
            <a:r>
              <a:rPr lang="de-DE" dirty="0" err="1" smtClean="0">
                <a:solidFill>
                  <a:schemeClr val="accent6">
                    <a:lumMod val="50000"/>
                  </a:schemeClr>
                </a:solidFill>
              </a:rPr>
              <a:t>academic</a:t>
            </a:r>
            <a:r>
              <a:rPr lang="de-DE" dirty="0" smtClean="0">
                <a:solidFill>
                  <a:schemeClr val="accent6">
                    <a:lumMod val="50000"/>
                  </a:schemeClr>
                </a:solidFill>
              </a:rPr>
              <a:t> </a:t>
            </a:r>
            <a:r>
              <a:rPr lang="de-DE" dirty="0" err="1" smtClean="0">
                <a:solidFill>
                  <a:schemeClr val="accent6">
                    <a:lumMod val="50000"/>
                  </a:schemeClr>
                </a:solidFill>
              </a:rPr>
              <a:t>jobs</a:t>
            </a:r>
            <a:r>
              <a:rPr lang="de-DE" dirty="0" smtClean="0">
                <a:solidFill>
                  <a:schemeClr val="accent6">
                    <a:lumMod val="50000"/>
                  </a:schemeClr>
                </a:solidFill>
              </a:rPr>
              <a:t>/</a:t>
            </a:r>
            <a:r>
              <a:rPr lang="de-DE" dirty="0" err="1" smtClean="0">
                <a:solidFill>
                  <a:schemeClr val="accent6">
                    <a:lumMod val="50000"/>
                  </a:schemeClr>
                </a:solidFill>
              </a:rPr>
              <a:t>businesses</a:t>
            </a:r>
            <a:r>
              <a:rPr lang="de-DE" dirty="0" smtClean="0">
                <a:solidFill>
                  <a:schemeClr val="accent6">
                    <a:lumMod val="50000"/>
                  </a:schemeClr>
                </a:solidFill>
              </a:rPr>
              <a:t>, </a:t>
            </a:r>
            <a:r>
              <a:rPr lang="de-DE" dirty="0" err="1" smtClean="0">
                <a:solidFill>
                  <a:schemeClr val="accent6">
                    <a:lumMod val="50000"/>
                  </a:schemeClr>
                </a:solidFill>
              </a:rPr>
              <a:t>social</a:t>
            </a:r>
            <a:r>
              <a:rPr lang="de-DE" dirty="0" smtClean="0">
                <a:solidFill>
                  <a:schemeClr val="accent6">
                    <a:lumMod val="50000"/>
                  </a:schemeClr>
                </a:solidFill>
              </a:rPr>
              <a:t> </a:t>
            </a:r>
            <a:r>
              <a:rPr lang="de-DE" dirty="0" err="1" smtClean="0">
                <a:solidFill>
                  <a:schemeClr val="accent6">
                    <a:lumMod val="50000"/>
                  </a:schemeClr>
                </a:solidFill>
              </a:rPr>
              <a:t>institutions</a:t>
            </a:r>
            <a:r>
              <a:rPr lang="de-DE" dirty="0" smtClean="0">
                <a:solidFill>
                  <a:schemeClr val="accent6">
                    <a:lumMod val="50000"/>
                  </a:schemeClr>
                </a:solidFill>
              </a:rPr>
              <a:t>, …</a:t>
            </a:r>
          </a:p>
          <a:p>
            <a:pPr marL="0" indent="0">
              <a:buNone/>
            </a:pPr>
            <a:endParaRPr lang="de-DE" sz="2000" i="1" dirty="0" smtClean="0">
              <a:solidFill>
                <a:srgbClr val="FF0000"/>
              </a:solidFill>
            </a:endParaRPr>
          </a:p>
        </p:txBody>
      </p:sp>
      <p:sp>
        <p:nvSpPr>
          <p:cNvPr id="4" name="Pfeil nach unten 3"/>
          <p:cNvSpPr/>
          <p:nvPr/>
        </p:nvSpPr>
        <p:spPr>
          <a:xfrm>
            <a:off x="4355976" y="5085184"/>
            <a:ext cx="288032" cy="576064"/>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lumMod val="50000"/>
                </a:schemeClr>
              </a:solidFill>
            </a:endParaRPr>
          </a:p>
        </p:txBody>
      </p:sp>
    </p:spTree>
    <p:extLst>
      <p:ext uri="{BB962C8B-B14F-4D97-AF65-F5344CB8AC3E}">
        <p14:creationId xmlns:p14="http://schemas.microsoft.com/office/powerpoint/2010/main" val="3601838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052736"/>
            <a:ext cx="8784976" cy="5976664"/>
          </a:xfrm>
        </p:spPr>
        <p:txBody>
          <a:bodyPr>
            <a:normAutofit fontScale="25000" lnSpcReduction="20000"/>
          </a:bodyPr>
          <a:lstStyle/>
          <a:p>
            <a:r>
              <a:rPr lang="de-DE" b="1" dirty="0"/>
              <a:t>Ideen für die Suche nach Praktikumsplätzen in unserer Region	</a:t>
            </a:r>
            <a:r>
              <a:rPr lang="de-DE" dirty="0"/>
              <a:t>				</a:t>
            </a:r>
          </a:p>
          <a:p>
            <a:r>
              <a:rPr lang="de-DE" dirty="0"/>
              <a:t>Nachfolgend finden Sie ca. 100 "Anregungen" für die Suche nach einem Praktikumsplatz. Betriebe, die in den vergangenen Jahren regelmäßig Schülerpraktika angeboten haben, sind in der Liste namentlich genannt, die anderen Angaben sind so zu verstehen, dass Sie sich beispielsweise fragen sollten, ob ein Praktikumsplatz für Sie eher im "sozialen" oder im "technischen" Bereich liegen sollte. In den "Gelben Seiten" bzw. im Branchenverzeichnis Ihrer Gemeinde finden </a:t>
            </a:r>
            <a:r>
              <a:rPr lang="de-DE" dirty="0" err="1"/>
              <a:t>SIe</a:t>
            </a:r>
            <a:r>
              <a:rPr lang="de-DE" dirty="0"/>
              <a:t> dann konkrete Firmennamen, welche Sie anschließend kontaktieren können. Eine spezifische Arztpraxis hier zu nennen wäre nicht sehr produktiv, da diese sicherlich ungern jährlich eine große Anzahl von Anfragen bearbeiten möchte. Am einfachsten ist es, Sie wenden sich an den - z.B. - Zahnarzt oder die Buchhandlung, in welcher Sie die </a:t>
            </a:r>
            <a:r>
              <a:rPr lang="de-DE" dirty="0" err="1"/>
              <a:t>letzen</a:t>
            </a:r>
            <a:r>
              <a:rPr lang="de-DE" dirty="0"/>
              <a:t> Jahren auch schon ein- und ausgegangen sind. Und nun viel Glück bei der "Stellensuche"! 					</a:t>
            </a:r>
          </a:p>
          <a:p>
            <a:r>
              <a:rPr lang="de-DE" b="1" dirty="0"/>
              <a:t>Medizin + Soziales	Dienstleistungen	Bildung / Design / Musik / Künstlerischer Bereich	Technischer / </a:t>
            </a:r>
            <a:r>
              <a:rPr lang="de-DE" b="1" dirty="0" err="1"/>
              <a:t>Naturwissenschaftl</a:t>
            </a:r>
            <a:r>
              <a:rPr lang="de-DE" b="1" dirty="0"/>
              <a:t>. Bereich	Sonstiges	</a:t>
            </a:r>
          </a:p>
          <a:p>
            <a:r>
              <a:rPr lang="de-DE" dirty="0"/>
              <a:t>Arztpraxis, Augenarzt, Kinderarzt	Abwasserentsorgung, Abfallwirtschaft (KMB, ZAKB, u.a.)	Kindertagesstätten	Chemie Köhler	Amtsgericht / Staatsanwalt-</a:t>
            </a:r>
            <a:r>
              <a:rPr lang="de-DE" dirty="0" err="1"/>
              <a:t>schaft</a:t>
            </a:r>
            <a:r>
              <a:rPr lang="de-DE" dirty="0"/>
              <a:t> (Bensheim, DA)	</a:t>
            </a:r>
          </a:p>
          <a:p>
            <a:r>
              <a:rPr lang="de-DE" dirty="0"/>
              <a:t>Zahnarzt, Kieferorthopäde		Grundschulen	Dr. </a:t>
            </a:r>
            <a:r>
              <a:rPr lang="de-DE" dirty="0" err="1"/>
              <a:t>Reckeweg</a:t>
            </a:r>
            <a:r>
              <a:rPr lang="de-DE" dirty="0"/>
              <a:t> (Pharmazie)		</a:t>
            </a:r>
          </a:p>
          <a:p>
            <a:r>
              <a:rPr lang="de-DE" dirty="0"/>
              <a:t>Krankenhaus (HP)	Anwaltskanzlei	Journalismus, Verlag und Druck (Tageszeitung, Rundfunk)	Evonik DA / Worms (Chemie)	Finanzamt Bensheim 	</a:t>
            </a:r>
          </a:p>
          <a:p>
            <a:r>
              <a:rPr lang="de-DE" dirty="0"/>
              <a:t>Apotheke	Banken und Sparkassen		Freudenberg Gruppe Weinheim	Stadtverwaltung (Bensheim, </a:t>
            </a:r>
            <a:r>
              <a:rPr lang="de-DE" dirty="0" err="1"/>
              <a:t>Zwingenberg</a:t>
            </a:r>
            <a:r>
              <a:rPr lang="de-DE" dirty="0"/>
              <a:t>, …), "Tourist-Information" u.a.	</a:t>
            </a:r>
          </a:p>
          <a:p>
            <a:r>
              <a:rPr lang="de-DE" dirty="0"/>
              <a:t>Behindertenhilfe Bergstraße 	Buchhandlung	Musikschule	GSI Darmstadt (Physik/Forschung)		</a:t>
            </a:r>
          </a:p>
          <a:p>
            <a:r>
              <a:rPr lang="de-DE" dirty="0"/>
              <a:t>Altenheime / Pflegeheime (AWO, Caritas, …)	</a:t>
            </a:r>
            <a:r>
              <a:rPr lang="de-DE" dirty="0" err="1"/>
              <a:t>Clickplastics</a:t>
            </a:r>
            <a:r>
              <a:rPr lang="de-DE" dirty="0"/>
              <a:t> (</a:t>
            </a:r>
            <a:r>
              <a:rPr lang="de-DE" dirty="0" err="1"/>
              <a:t>Kunnstoffhandel</a:t>
            </a:r>
            <a:r>
              <a:rPr lang="de-DE" dirty="0"/>
              <a:t>)	Museum(</a:t>
            </a:r>
            <a:r>
              <a:rPr lang="de-DE" dirty="0" err="1"/>
              <a:t>spädagogik</a:t>
            </a:r>
            <a:r>
              <a:rPr lang="de-DE" dirty="0"/>
              <a:t>)	Hellwig Tonanlagen (Elektroakustik)		</a:t>
            </a:r>
          </a:p>
          <a:p>
            <a:r>
              <a:rPr lang="de-DE" dirty="0"/>
              <a:t>	Energieversorger: GGEW, HEAG (DA)	Naturschutzzentrum Bergstraße	Herbert Gruppe - Gebäudetechnik	Kirchengemeinde	</a:t>
            </a:r>
          </a:p>
          <a:p>
            <a:r>
              <a:rPr lang="de-DE" dirty="0"/>
              <a:t>Physiotherapie		Stadtbibliothek	HTV (</a:t>
            </a:r>
            <a:r>
              <a:rPr lang="de-DE" dirty="0" err="1"/>
              <a:t>Halbleiterttest</a:t>
            </a:r>
            <a:r>
              <a:rPr lang="de-DE" dirty="0"/>
              <a:t>) Bensheim	Polizei Südhessen (HP)	</a:t>
            </a:r>
          </a:p>
          <a:p>
            <a:r>
              <a:rPr lang="de-DE" dirty="0"/>
              <a:t>Logopädie	Fitnessunternehmen / Sportpark		Immundiagnostik AG 	</a:t>
            </a:r>
            <a:r>
              <a:rPr lang="de-DE" dirty="0" err="1"/>
              <a:t>Revierförsteri</a:t>
            </a:r>
            <a:r>
              <a:rPr lang="de-DE" dirty="0"/>
              <a:t> HP oder Lindenfels	</a:t>
            </a:r>
          </a:p>
          <a:p>
            <a:r>
              <a:rPr lang="de-DE" dirty="0"/>
              <a:t>Christoffel Blindenmission (CBM) 	Hotel (Alleehotel, Felix, </a:t>
            </a:r>
            <a:r>
              <a:rPr lang="de-DE" dirty="0" err="1"/>
              <a:t>Maritimhotel</a:t>
            </a:r>
            <a:r>
              <a:rPr lang="de-DE" dirty="0"/>
              <a:t> DA, …)	Architekturbüro	Ingenieurbüro / Bauplanung (z.B. WSW Baubetreuung)		</a:t>
            </a:r>
          </a:p>
          <a:p>
            <a:r>
              <a:rPr lang="de-DE" dirty="0"/>
              <a:t>Zahntechnik		Fotograf / Fotogeschäft 			</a:t>
            </a:r>
          </a:p>
          <a:p>
            <a:r>
              <a:rPr lang="de-DE" dirty="0"/>
              <a:t>Tierarztpraxis	Immobilienmakler	Rex Musiktheater	IT-Bereich (z.B. BASF IT-Services Danziger Hof, LU)	Handwerksbetriebe, z.B.:             - Schreinerei/Zimmerei                  - Elektriker                                                 - Heizungsbau/Sanitär                          - Konditorei / Bäckerei	</a:t>
            </a:r>
          </a:p>
          <a:p>
            <a:r>
              <a:rPr lang="de-DE" dirty="0"/>
              <a:t>	</a:t>
            </a:r>
            <a:r>
              <a:rPr lang="de-DE" dirty="0" err="1"/>
              <a:t>Mitterle</a:t>
            </a:r>
            <a:r>
              <a:rPr lang="de-DE" dirty="0"/>
              <a:t> Fußorthopädie	</a:t>
            </a:r>
            <a:r>
              <a:rPr lang="de-DE" dirty="0" err="1"/>
              <a:t>Showmaker</a:t>
            </a:r>
            <a:r>
              <a:rPr lang="de-DE" dirty="0"/>
              <a:t> Entertainment / Eventmanagement			</a:t>
            </a:r>
          </a:p>
          <a:p>
            <a:r>
              <a:rPr lang="de-DE" dirty="0"/>
              <a:t>	Möbelhaus		</a:t>
            </a:r>
            <a:r>
              <a:rPr lang="de-DE" dirty="0" err="1"/>
              <a:t>Loryma</a:t>
            </a:r>
            <a:r>
              <a:rPr lang="de-DE" dirty="0"/>
              <a:t> Lebensmittelentwicklung		</a:t>
            </a:r>
          </a:p>
          <a:p>
            <a:r>
              <a:rPr lang="de-DE" dirty="0"/>
              <a:t>	Modegeschäft	Staatstheater DA, Nationaltheater MA	Merck KG DA		</a:t>
            </a:r>
          </a:p>
          <a:p>
            <a:r>
              <a:rPr lang="de-DE" dirty="0"/>
              <a:t>	Onlinehandel (Baldur)		Metallbau, Metallverarbeitung	Gärtnerei / Lindenhof 	</a:t>
            </a:r>
          </a:p>
          <a:p>
            <a:r>
              <a:rPr lang="de-DE" dirty="0"/>
              <a:t>	Optikergeschäft		OPTA Werkzeugbau	Fahrradladen/-</a:t>
            </a:r>
            <a:r>
              <a:rPr lang="de-DE" dirty="0" err="1"/>
              <a:t>werkstatt</a:t>
            </a:r>
            <a:r>
              <a:rPr lang="de-DE" dirty="0"/>
              <a:t>	</a:t>
            </a:r>
          </a:p>
          <a:p>
            <a:r>
              <a:rPr lang="de-DE" dirty="0"/>
              <a:t>	Reisebüro		</a:t>
            </a:r>
            <a:r>
              <a:rPr lang="de-DE" dirty="0" err="1"/>
              <a:t>Sanner</a:t>
            </a:r>
            <a:r>
              <a:rPr lang="de-DE" dirty="0"/>
              <a:t> (</a:t>
            </a:r>
            <a:r>
              <a:rPr lang="de-DE" dirty="0" err="1"/>
              <a:t>Kunstofftechnologie</a:t>
            </a:r>
            <a:r>
              <a:rPr lang="de-DE" dirty="0"/>
              <a:t>)	Autohaus/-</a:t>
            </a:r>
            <a:r>
              <a:rPr lang="de-DE" dirty="0" err="1"/>
              <a:t>werkstatt</a:t>
            </a:r>
            <a:r>
              <a:rPr lang="de-DE" dirty="0"/>
              <a:t>	</a:t>
            </a:r>
          </a:p>
          <a:p>
            <a:r>
              <a:rPr lang="de-DE" dirty="0"/>
              <a:t>	</a:t>
            </a:r>
            <a:r>
              <a:rPr lang="de-DE" dirty="0" err="1"/>
              <a:t>Sirona</a:t>
            </a:r>
            <a:r>
              <a:rPr lang="de-DE" dirty="0"/>
              <a:t> (Kaufmännischer Bereich) 		</a:t>
            </a:r>
            <a:r>
              <a:rPr lang="de-DE" dirty="0" err="1"/>
              <a:t>Sirona</a:t>
            </a:r>
            <a:r>
              <a:rPr lang="de-DE" dirty="0"/>
              <a:t> (Technischer Bereich) 	Harley </a:t>
            </a:r>
            <a:r>
              <a:rPr lang="de-DE" dirty="0" err="1"/>
              <a:t>Davidsoen</a:t>
            </a:r>
            <a:r>
              <a:rPr lang="de-DE" dirty="0"/>
              <a:t> Bergstraße	</a:t>
            </a:r>
          </a:p>
          <a:p>
            <a:r>
              <a:rPr lang="de-DE" dirty="0"/>
              <a:t>	Werbeagentur 		</a:t>
            </a:r>
            <a:r>
              <a:rPr lang="de-DE" dirty="0" err="1"/>
              <a:t>SurTec</a:t>
            </a:r>
            <a:r>
              <a:rPr lang="de-DE" dirty="0"/>
              <a:t> </a:t>
            </a:r>
            <a:r>
              <a:rPr lang="de-DE" dirty="0" err="1"/>
              <a:t>Zwingenberg</a:t>
            </a:r>
            <a:r>
              <a:rPr lang="de-DE" dirty="0"/>
              <a:t>	Suzuki Bensheim	</a:t>
            </a:r>
          </a:p>
          <a:p>
            <a:r>
              <a:rPr lang="de-DE" dirty="0"/>
              <a:t>			</a:t>
            </a:r>
            <a:r>
              <a:rPr lang="de-DE" dirty="0" err="1"/>
              <a:t>Synventive</a:t>
            </a:r>
            <a:r>
              <a:rPr lang="de-DE" dirty="0"/>
              <a:t> (Heißkanalsysteme)		</a:t>
            </a:r>
          </a:p>
          <a:p>
            <a:r>
              <a:rPr lang="de-DE" dirty="0"/>
              <a:t>			TE </a:t>
            </a:r>
            <a:r>
              <a:rPr lang="de-DE" dirty="0" err="1"/>
              <a:t>Connetivity</a:t>
            </a:r>
            <a:r>
              <a:rPr lang="de-DE" dirty="0"/>
              <a:t>, Bensheim		</a:t>
            </a:r>
          </a:p>
          <a:p>
            <a:r>
              <a:rPr lang="de-DE" dirty="0"/>
              <a:t>			Unilever / Langnese Heppenheim		</a:t>
            </a:r>
          </a:p>
          <a:p>
            <a:r>
              <a:rPr lang="de-DE" dirty="0"/>
              <a:t>	DFS / Deutsche Flugsicherung F		Vermessungsbüro		</a:t>
            </a:r>
          </a:p>
          <a:p>
            <a:r>
              <a:rPr lang="de-DE" dirty="0"/>
              <a:t>	Fraport AG (F)		Adam Opel AG, Rüsselsheim	Landtag Wiesbaden	</a:t>
            </a:r>
          </a:p>
          <a:p>
            <a:r>
              <a:rPr lang="de-DE" dirty="0"/>
              <a:t>	Mode Engelhorn MA		Max-Planck-Institut HD	(Pol. Praktika: Hr. Löffler)	</a:t>
            </a:r>
          </a:p>
          <a:p>
            <a:r>
              <a:rPr lang="de-DE" dirty="0"/>
              <a:t>					</a:t>
            </a:r>
          </a:p>
          <a:p>
            <a:r>
              <a:rPr lang="de-DE" i="1" dirty="0"/>
              <a:t>Tipp zum Ausdruck: "Funktionen" &gt; 2 Seiten pro Blatt					</a:t>
            </a:r>
          </a:p>
          <a:p>
            <a:endParaRPr lang="de-DE" dirty="0"/>
          </a:p>
        </p:txBody>
      </p:sp>
    </p:spTree>
    <p:extLst>
      <p:ext uri="{BB962C8B-B14F-4D97-AF65-F5344CB8AC3E}">
        <p14:creationId xmlns:p14="http://schemas.microsoft.com/office/powerpoint/2010/main" val="1183714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Work Placements in…</a:t>
            </a:r>
            <a:endParaRPr lang="de-DE" dirty="0"/>
          </a:p>
        </p:txBody>
      </p:sp>
      <p:sp>
        <p:nvSpPr>
          <p:cNvPr id="3" name="Inhaltsplatzhalter 2"/>
          <p:cNvSpPr>
            <a:spLocks noGrp="1"/>
          </p:cNvSpPr>
          <p:nvPr>
            <p:ph idx="1"/>
          </p:nvPr>
        </p:nvSpPr>
        <p:spPr/>
        <p:txBody>
          <a:bodyPr/>
          <a:lstStyle/>
          <a:p>
            <a:r>
              <a:rPr lang="de-DE" dirty="0" err="1" smtClean="0">
                <a:solidFill>
                  <a:srgbClr val="C00000"/>
                </a:solidFill>
              </a:rPr>
              <a:t>Scarborough</a:t>
            </a:r>
            <a:r>
              <a:rPr lang="de-DE" dirty="0" smtClean="0">
                <a:solidFill>
                  <a:srgbClr val="C00000"/>
                </a:solidFill>
              </a:rPr>
              <a:t> / England</a:t>
            </a:r>
          </a:p>
          <a:p>
            <a:endParaRPr lang="de-DE" dirty="0"/>
          </a:p>
        </p:txBody>
      </p:sp>
      <p:sp>
        <p:nvSpPr>
          <p:cNvPr id="4" name="Textfeld 3"/>
          <p:cNvSpPr txBox="1"/>
          <p:nvPr/>
        </p:nvSpPr>
        <p:spPr>
          <a:xfrm>
            <a:off x="539552" y="2348880"/>
            <a:ext cx="3456384" cy="369332"/>
          </a:xfrm>
          <a:prstGeom prst="rect">
            <a:avLst/>
          </a:prstGeom>
          <a:noFill/>
        </p:spPr>
        <p:txBody>
          <a:bodyPr wrap="square" rtlCol="0">
            <a:spAutoFit/>
          </a:bodyPr>
          <a:lstStyle/>
          <a:p>
            <a:endParaRPr lang="de-DE" dirty="0"/>
          </a:p>
        </p:txBody>
      </p:sp>
      <p:pic>
        <p:nvPicPr>
          <p:cNvPr id="7" name="Grafik 6" descr="D:\Hilli Goethe\bPraktikum Sek II\Scarborough\2015\Praktikumsplatz Nursery Schoo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718213"/>
            <a:ext cx="2812008" cy="2222956"/>
          </a:xfrm>
          <a:prstGeom prst="rect">
            <a:avLst/>
          </a:prstGeom>
          <a:noFill/>
          <a:ln>
            <a:noFill/>
          </a:ln>
        </p:spPr>
      </p:pic>
      <p:pic>
        <p:nvPicPr>
          <p:cNvPr id="8" name="Grafik 7" descr="D:\Hilli Goethe\bPraktikum Sek II\Scarborough\2015\Praktikumsplatz Taylor's Caf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718212"/>
            <a:ext cx="2022014" cy="3104297"/>
          </a:xfrm>
          <a:prstGeom prst="rect">
            <a:avLst/>
          </a:prstGeom>
          <a:noFill/>
          <a:ln>
            <a:noFill/>
          </a:ln>
        </p:spPr>
      </p:pic>
      <p:pic>
        <p:nvPicPr>
          <p:cNvPr id="9" name="Grafik 8" descr="D:\Hilli Goethe\bPraktikum Sek II\Scarborough\2015\Ausflug nach Yor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9064" y="3789040"/>
            <a:ext cx="2891368" cy="2033469"/>
          </a:xfrm>
          <a:prstGeom prst="rect">
            <a:avLst/>
          </a:prstGeom>
          <a:noFill/>
          <a:ln>
            <a:noFill/>
          </a:ln>
        </p:spPr>
      </p:pic>
    </p:spTree>
    <p:extLst>
      <p:ext uri="{BB962C8B-B14F-4D97-AF65-F5344CB8AC3E}">
        <p14:creationId xmlns:p14="http://schemas.microsoft.com/office/powerpoint/2010/main" val="4270701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Work Placements in…</a:t>
            </a:r>
            <a:endParaRPr lang="de-DE" dirty="0"/>
          </a:p>
        </p:txBody>
      </p:sp>
      <p:sp>
        <p:nvSpPr>
          <p:cNvPr id="3" name="Inhaltsplatzhalter 2"/>
          <p:cNvSpPr>
            <a:spLocks noGrp="1"/>
          </p:cNvSpPr>
          <p:nvPr>
            <p:ph idx="1"/>
          </p:nvPr>
        </p:nvSpPr>
        <p:spPr/>
        <p:txBody>
          <a:bodyPr/>
          <a:lstStyle/>
          <a:p>
            <a:r>
              <a:rPr lang="de-DE" dirty="0" smtClean="0">
                <a:solidFill>
                  <a:srgbClr val="C00000"/>
                </a:solidFill>
              </a:rPr>
              <a:t>Berlin / </a:t>
            </a:r>
            <a:r>
              <a:rPr lang="de-DE" dirty="0" err="1" smtClean="0">
                <a:solidFill>
                  <a:srgbClr val="C00000"/>
                </a:solidFill>
              </a:rPr>
              <a:t>Brussels</a:t>
            </a:r>
            <a:r>
              <a:rPr lang="de-DE" dirty="0" smtClean="0">
                <a:solidFill>
                  <a:srgbClr val="C00000"/>
                </a:solidFill>
              </a:rPr>
              <a:t> (</a:t>
            </a:r>
            <a:r>
              <a:rPr lang="de-DE" dirty="0" err="1" smtClean="0">
                <a:solidFill>
                  <a:srgbClr val="C00000"/>
                </a:solidFill>
              </a:rPr>
              <a:t>Parliaments</a:t>
            </a:r>
            <a:r>
              <a:rPr lang="de-DE" dirty="0" smtClean="0">
                <a:solidFill>
                  <a:srgbClr val="C00000"/>
                </a:solidFill>
              </a:rPr>
              <a:t>)</a:t>
            </a:r>
          </a:p>
          <a:p>
            <a:endParaRPr lang="de-DE" dirty="0"/>
          </a:p>
        </p:txBody>
      </p:sp>
      <p:sp>
        <p:nvSpPr>
          <p:cNvPr id="4" name="Textfeld 3"/>
          <p:cNvSpPr txBox="1"/>
          <p:nvPr/>
        </p:nvSpPr>
        <p:spPr>
          <a:xfrm>
            <a:off x="539552" y="2348880"/>
            <a:ext cx="3456384" cy="369332"/>
          </a:xfrm>
          <a:prstGeom prst="rect">
            <a:avLst/>
          </a:prstGeom>
          <a:noFill/>
        </p:spPr>
        <p:txBody>
          <a:bodyPr wrap="square" rtlCol="0">
            <a:spAutoFit/>
          </a:bodyPr>
          <a:lstStyle/>
          <a:p>
            <a:endParaRPr lang="de-DE" dirty="0"/>
          </a:p>
        </p:txBody>
      </p:sp>
      <p:sp>
        <p:nvSpPr>
          <p:cNvPr id="5" name="AutoShape 2" descr="Bildergebnis für bundest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4" descr="Bildergebnis für bundest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078" name="Picture 6" descr="http://www.lernprogramm-bundestag.medpaed.de/bilder/reichstag_fron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86210"/>
            <a:ext cx="4476750" cy="2752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5868144" y="5589240"/>
            <a:ext cx="2376264" cy="646331"/>
          </a:xfrm>
          <a:prstGeom prst="rect">
            <a:avLst/>
          </a:prstGeom>
          <a:noFill/>
        </p:spPr>
        <p:txBody>
          <a:bodyPr wrap="square" rtlCol="0">
            <a:spAutoFit/>
          </a:bodyPr>
          <a:lstStyle/>
          <a:p>
            <a:r>
              <a:rPr lang="de-DE" b="1" dirty="0"/>
              <a:t>Brigitte </a:t>
            </a:r>
            <a:r>
              <a:rPr lang="de-DE" b="1" dirty="0" smtClean="0"/>
              <a:t>Zypries (SPD)</a:t>
            </a:r>
            <a:endParaRPr lang="de-DE" b="1" dirty="0"/>
          </a:p>
          <a:p>
            <a:endParaRPr lang="de-DE" dirty="0"/>
          </a:p>
        </p:txBody>
      </p:sp>
      <p:pic>
        <p:nvPicPr>
          <p:cNvPr id="3082" name="Picture 10" descr=" Bild in Originalgröße anzeig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584" y="3852678"/>
            <a:ext cx="1208704" cy="172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37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1143000"/>
          </a:xfrm>
        </p:spPr>
        <p:txBody>
          <a:bodyPr>
            <a:normAutofit/>
          </a:bodyPr>
          <a:lstStyle/>
          <a:p>
            <a:r>
              <a:rPr lang="de-DE" dirty="0" smtClean="0">
                <a:solidFill>
                  <a:srgbClr val="C00000"/>
                </a:solidFill>
              </a:rPr>
              <a:t>Placements &gt; 25km </a:t>
            </a:r>
            <a:r>
              <a:rPr lang="de-DE" dirty="0" err="1" smtClean="0">
                <a:solidFill>
                  <a:srgbClr val="C00000"/>
                </a:solidFill>
              </a:rPr>
              <a:t>from</a:t>
            </a:r>
            <a:r>
              <a:rPr lang="de-DE" dirty="0" smtClean="0">
                <a:solidFill>
                  <a:srgbClr val="C00000"/>
                </a:solidFill>
              </a:rPr>
              <a:t> </a:t>
            </a:r>
            <a:r>
              <a:rPr lang="de-DE" dirty="0" err="1" smtClean="0">
                <a:solidFill>
                  <a:srgbClr val="C00000"/>
                </a:solidFill>
              </a:rPr>
              <a:t>school</a:t>
            </a:r>
            <a:endParaRPr lang="de-DE" dirty="0">
              <a:solidFill>
                <a:srgbClr val="C00000"/>
              </a:solidFill>
            </a:endParaRPr>
          </a:p>
        </p:txBody>
      </p:sp>
      <p:sp>
        <p:nvSpPr>
          <p:cNvPr id="3" name="Inhaltsplatzhalter 2"/>
          <p:cNvSpPr>
            <a:spLocks noGrp="1"/>
          </p:cNvSpPr>
          <p:nvPr>
            <p:ph idx="1"/>
          </p:nvPr>
        </p:nvSpPr>
        <p:spPr>
          <a:xfrm>
            <a:off x="457200" y="2132856"/>
            <a:ext cx="8229600" cy="3993307"/>
          </a:xfrm>
        </p:spPr>
        <p:txBody>
          <a:bodyPr>
            <a:normAutofit/>
          </a:bodyPr>
          <a:lstStyle/>
          <a:p>
            <a:r>
              <a:rPr lang="de-DE" i="1" dirty="0" smtClean="0"/>
              <a:t>goethe-bensheim.de</a:t>
            </a:r>
          </a:p>
          <a:p>
            <a:r>
              <a:rPr lang="de-DE" dirty="0" smtClean="0"/>
              <a:t>„</a:t>
            </a:r>
            <a:r>
              <a:rPr lang="de-DE" dirty="0" err="1" smtClean="0"/>
              <a:t>justified</a:t>
            </a:r>
            <a:r>
              <a:rPr lang="de-DE" dirty="0" smtClean="0"/>
              <a:t>“ </a:t>
            </a:r>
            <a:r>
              <a:rPr lang="de-DE" dirty="0" err="1" smtClean="0"/>
              <a:t>request</a:t>
            </a:r>
            <a:r>
              <a:rPr lang="de-DE" dirty="0" smtClean="0"/>
              <a:t> </a:t>
            </a:r>
          </a:p>
          <a:p>
            <a:pPr marL="0" indent="0">
              <a:buNone/>
            </a:pPr>
            <a:r>
              <a:rPr lang="de-DE" sz="2400" b="1" dirty="0"/>
              <a:t> </a:t>
            </a:r>
            <a:r>
              <a:rPr lang="de-DE" sz="2400" b="1" dirty="0" smtClean="0"/>
              <a:t>    </a:t>
            </a:r>
            <a:r>
              <a:rPr lang="de-DE" sz="2400" dirty="0" smtClean="0"/>
              <a:t>(</a:t>
            </a:r>
            <a:r>
              <a:rPr lang="de-DE" sz="2400" dirty="0" err="1" smtClean="0"/>
              <a:t>why</a:t>
            </a:r>
            <a:r>
              <a:rPr lang="de-DE" sz="2400" dirty="0" smtClean="0"/>
              <a:t> </a:t>
            </a:r>
            <a:r>
              <a:rPr lang="de-DE" sz="2400" dirty="0" err="1" smtClean="0"/>
              <a:t>could</a:t>
            </a:r>
            <a:r>
              <a:rPr lang="de-DE" sz="2400" dirty="0" smtClean="0"/>
              <a:t> a </a:t>
            </a:r>
            <a:r>
              <a:rPr lang="de-DE" sz="2400" dirty="0" err="1" smtClean="0"/>
              <a:t>placement</a:t>
            </a:r>
            <a:r>
              <a:rPr lang="de-DE" sz="2400" dirty="0" smtClean="0"/>
              <a:t> </a:t>
            </a:r>
            <a:r>
              <a:rPr lang="de-DE" sz="2400" dirty="0" err="1" smtClean="0"/>
              <a:t>nearer</a:t>
            </a:r>
            <a:r>
              <a:rPr lang="de-DE" sz="2400" dirty="0" smtClean="0"/>
              <a:t> </a:t>
            </a:r>
            <a:r>
              <a:rPr lang="de-DE" sz="2400" dirty="0" err="1" smtClean="0"/>
              <a:t>to</a:t>
            </a:r>
            <a:r>
              <a:rPr lang="de-DE" sz="2400" dirty="0" smtClean="0"/>
              <a:t> </a:t>
            </a:r>
            <a:r>
              <a:rPr lang="de-DE" sz="2400" dirty="0" err="1" smtClean="0"/>
              <a:t>school</a:t>
            </a:r>
            <a:r>
              <a:rPr lang="de-DE" sz="2400" dirty="0" smtClean="0"/>
              <a:t> not </a:t>
            </a:r>
            <a:r>
              <a:rPr lang="de-DE" sz="2400" dirty="0" err="1" smtClean="0"/>
              <a:t>be</a:t>
            </a:r>
            <a:r>
              <a:rPr lang="de-DE" sz="2400" dirty="0" smtClean="0"/>
              <a:t> </a:t>
            </a:r>
            <a:r>
              <a:rPr lang="de-DE" sz="2400" dirty="0" err="1" smtClean="0"/>
              <a:t>found</a:t>
            </a:r>
            <a:r>
              <a:rPr lang="de-DE" sz="2400" dirty="0" smtClean="0"/>
              <a:t>, </a:t>
            </a:r>
            <a:r>
              <a:rPr lang="de-DE" sz="2400" dirty="0" err="1" smtClean="0"/>
              <a:t>how</a:t>
            </a:r>
            <a:r>
              <a:rPr lang="de-DE" sz="2400" dirty="0" smtClean="0"/>
              <a:t> </a:t>
            </a:r>
          </a:p>
          <a:p>
            <a:pPr marL="0" indent="0">
              <a:buNone/>
            </a:pPr>
            <a:r>
              <a:rPr lang="de-DE" sz="2400" dirty="0"/>
              <a:t> </a:t>
            </a:r>
            <a:r>
              <a:rPr lang="de-DE" sz="2400" dirty="0" smtClean="0"/>
              <a:t>    </a:t>
            </a:r>
            <a:r>
              <a:rPr lang="de-DE" sz="2400" dirty="0" err="1" smtClean="0"/>
              <a:t>does</a:t>
            </a:r>
            <a:r>
              <a:rPr lang="de-DE" sz="2400" dirty="0" smtClean="0"/>
              <a:t> </a:t>
            </a:r>
            <a:r>
              <a:rPr lang="de-DE" sz="2400" dirty="0" err="1" smtClean="0"/>
              <a:t>the</a:t>
            </a:r>
            <a:r>
              <a:rPr lang="de-DE" sz="2400" dirty="0" smtClean="0"/>
              <a:t> </a:t>
            </a:r>
            <a:r>
              <a:rPr lang="de-DE" sz="2400" dirty="0" err="1" smtClean="0"/>
              <a:t>student</a:t>
            </a:r>
            <a:r>
              <a:rPr lang="de-DE" sz="2400" dirty="0" smtClean="0"/>
              <a:t> </a:t>
            </a:r>
            <a:r>
              <a:rPr lang="de-DE" sz="2400" dirty="0" err="1" smtClean="0"/>
              <a:t>get</a:t>
            </a:r>
            <a:r>
              <a:rPr lang="de-DE" sz="2400" dirty="0" smtClean="0"/>
              <a:t> </a:t>
            </a:r>
            <a:r>
              <a:rPr lang="de-DE" sz="2400" dirty="0" err="1" smtClean="0"/>
              <a:t>there</a:t>
            </a:r>
            <a:r>
              <a:rPr lang="de-DE" sz="2400" dirty="0" smtClean="0"/>
              <a:t>, </a:t>
            </a:r>
            <a:r>
              <a:rPr lang="de-DE" sz="2400" dirty="0" err="1" smtClean="0"/>
              <a:t>where</a:t>
            </a:r>
            <a:r>
              <a:rPr lang="de-DE" sz="2400" dirty="0" smtClean="0"/>
              <a:t> </a:t>
            </a:r>
            <a:r>
              <a:rPr lang="de-DE" sz="2400" dirty="0" err="1" smtClean="0"/>
              <a:t>does</a:t>
            </a:r>
            <a:r>
              <a:rPr lang="de-DE" sz="2400" dirty="0" smtClean="0"/>
              <a:t> he/</a:t>
            </a:r>
            <a:r>
              <a:rPr lang="de-DE" sz="2400" dirty="0" err="1" smtClean="0"/>
              <a:t>she</a:t>
            </a:r>
            <a:r>
              <a:rPr lang="de-DE" sz="2400" dirty="0" smtClean="0"/>
              <a:t> </a:t>
            </a:r>
            <a:r>
              <a:rPr lang="de-DE" sz="2400" dirty="0" err="1" smtClean="0"/>
              <a:t>stay</a:t>
            </a:r>
            <a:r>
              <a:rPr lang="de-DE" sz="2400" dirty="0" smtClean="0"/>
              <a:t>…)</a:t>
            </a:r>
          </a:p>
          <a:p>
            <a:r>
              <a:rPr lang="de-DE" dirty="0" err="1">
                <a:solidFill>
                  <a:srgbClr val="C00000"/>
                </a:solidFill>
              </a:rPr>
              <a:t>n</a:t>
            </a:r>
            <a:r>
              <a:rPr lang="de-DE" dirty="0" err="1" smtClean="0">
                <a:solidFill>
                  <a:srgbClr val="C00000"/>
                </a:solidFill>
              </a:rPr>
              <a:t>o</a:t>
            </a:r>
            <a:r>
              <a:rPr lang="de-DE" dirty="0" smtClean="0">
                <a:solidFill>
                  <a:srgbClr val="C00000"/>
                </a:solidFill>
              </a:rPr>
              <a:t> „</a:t>
            </a:r>
            <a:r>
              <a:rPr lang="de-DE" dirty="0" err="1" smtClean="0">
                <a:solidFill>
                  <a:srgbClr val="C00000"/>
                </a:solidFill>
              </a:rPr>
              <a:t>visits</a:t>
            </a:r>
            <a:r>
              <a:rPr lang="de-DE" dirty="0" smtClean="0">
                <a:solidFill>
                  <a:srgbClr val="C00000"/>
                </a:solidFill>
              </a:rPr>
              <a:t>“, </a:t>
            </a:r>
            <a:r>
              <a:rPr lang="de-DE" dirty="0" err="1" smtClean="0">
                <a:solidFill>
                  <a:srgbClr val="C00000"/>
                </a:solidFill>
              </a:rPr>
              <a:t>no</a:t>
            </a:r>
            <a:r>
              <a:rPr lang="de-DE" dirty="0" smtClean="0">
                <a:solidFill>
                  <a:srgbClr val="C00000"/>
                </a:solidFill>
              </a:rPr>
              <a:t> </a:t>
            </a:r>
            <a:r>
              <a:rPr lang="de-DE" dirty="0" err="1" smtClean="0">
                <a:solidFill>
                  <a:srgbClr val="C00000"/>
                </a:solidFill>
              </a:rPr>
              <a:t>cost</a:t>
            </a:r>
            <a:r>
              <a:rPr lang="de-DE" dirty="0" smtClean="0">
                <a:solidFill>
                  <a:srgbClr val="C00000"/>
                </a:solidFill>
              </a:rPr>
              <a:t> </a:t>
            </a:r>
            <a:r>
              <a:rPr lang="de-DE" dirty="0" err="1" smtClean="0">
                <a:solidFill>
                  <a:srgbClr val="C00000"/>
                </a:solidFill>
              </a:rPr>
              <a:t>takeover</a:t>
            </a:r>
            <a:r>
              <a:rPr lang="de-DE" dirty="0" smtClean="0">
                <a:solidFill>
                  <a:srgbClr val="C00000"/>
                </a:solidFill>
              </a:rPr>
              <a:t>!</a:t>
            </a:r>
          </a:p>
          <a:p>
            <a:pPr marL="0" lvl="0" indent="0">
              <a:buNone/>
            </a:pPr>
            <a:endParaRPr lang="de-DE" dirty="0" smtClean="0">
              <a:solidFill>
                <a:prstClr val="black"/>
              </a:solidFill>
            </a:endParaRPr>
          </a:p>
          <a:p>
            <a:pPr marL="0" indent="0">
              <a:buNone/>
            </a:pPr>
            <a:endParaRPr lang="de-DE" dirty="0" smtClean="0"/>
          </a:p>
          <a:p>
            <a:endParaRPr lang="de-DE" dirty="0"/>
          </a:p>
        </p:txBody>
      </p:sp>
    </p:spTree>
    <p:extLst>
      <p:ext uri="{BB962C8B-B14F-4D97-AF65-F5344CB8AC3E}">
        <p14:creationId xmlns:p14="http://schemas.microsoft.com/office/powerpoint/2010/main" val="2468901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Any</a:t>
            </a:r>
            <a:r>
              <a:rPr lang="de-DE" dirty="0" smtClean="0"/>
              <a:t> </a:t>
            </a:r>
            <a:r>
              <a:rPr lang="de-DE" dirty="0" err="1" smtClean="0"/>
              <a:t>Questions</a:t>
            </a:r>
            <a:r>
              <a:rPr lang="de-DE" dirty="0" smtClean="0"/>
              <a:t>???</a:t>
            </a:r>
            <a:endParaRPr lang="de-D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71618"/>
            <a:ext cx="6840760" cy="568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Legende 2"/>
          <p:cNvSpPr/>
          <p:nvPr/>
        </p:nvSpPr>
        <p:spPr>
          <a:xfrm>
            <a:off x="4572000" y="1772816"/>
            <a:ext cx="2016224" cy="1008112"/>
          </a:xfrm>
          <a:prstGeom prst="wedgeEllipseCallout">
            <a:avLst>
              <a:gd name="adj1" fmla="val 68153"/>
              <a:gd name="adj2" fmla="val 21092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6 </a:t>
            </a:r>
            <a:r>
              <a:rPr lang="de-DE" b="1" dirty="0" err="1" smtClean="0">
                <a:solidFill>
                  <a:schemeClr val="tx1"/>
                </a:solidFill>
              </a:rPr>
              <a:t>cups</a:t>
            </a:r>
            <a:r>
              <a:rPr lang="de-DE" b="1" dirty="0" smtClean="0">
                <a:solidFill>
                  <a:schemeClr val="tx1"/>
                </a:solidFill>
              </a:rPr>
              <a:t> </a:t>
            </a:r>
            <a:r>
              <a:rPr lang="de-DE" b="1" dirty="0" err="1" smtClean="0">
                <a:solidFill>
                  <a:schemeClr val="tx1"/>
                </a:solidFill>
              </a:rPr>
              <a:t>of</a:t>
            </a:r>
            <a:r>
              <a:rPr lang="de-DE" b="1" dirty="0" smtClean="0">
                <a:solidFill>
                  <a:schemeClr val="tx1"/>
                </a:solidFill>
              </a:rPr>
              <a:t> </a:t>
            </a:r>
            <a:r>
              <a:rPr lang="de-DE" b="1" dirty="0" err="1" smtClean="0">
                <a:solidFill>
                  <a:schemeClr val="tx1"/>
                </a:solidFill>
              </a:rPr>
              <a:t>coffee</a:t>
            </a:r>
            <a:r>
              <a:rPr lang="de-DE" b="1" dirty="0" smtClean="0">
                <a:solidFill>
                  <a:schemeClr val="tx1"/>
                </a:solidFill>
              </a:rPr>
              <a:t>, </a:t>
            </a:r>
            <a:r>
              <a:rPr lang="de-DE" b="1" dirty="0" err="1" smtClean="0">
                <a:solidFill>
                  <a:schemeClr val="tx1"/>
                </a:solidFill>
              </a:rPr>
              <a:t>please</a:t>
            </a:r>
            <a:r>
              <a:rPr lang="de-DE" b="1" dirty="0" smtClean="0">
                <a:solidFill>
                  <a:schemeClr val="tx1"/>
                </a:solidFill>
              </a:rPr>
              <a:t>.</a:t>
            </a:r>
            <a:endParaRPr lang="de-DE" b="1" dirty="0">
              <a:solidFill>
                <a:schemeClr val="tx1"/>
              </a:solidFill>
            </a:endParaRPr>
          </a:p>
        </p:txBody>
      </p:sp>
    </p:spTree>
    <p:extLst>
      <p:ext uri="{BB962C8B-B14F-4D97-AF65-F5344CB8AC3E}">
        <p14:creationId xmlns:p14="http://schemas.microsoft.com/office/powerpoint/2010/main" val="189866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rgbClr val="0070C0"/>
                </a:solidFill>
                <a:ea typeface="Calibri"/>
                <a:cs typeface="Times New Roman"/>
              </a:rPr>
              <a:t/>
            </a:r>
            <a:br>
              <a:rPr lang="de-DE" b="1" dirty="0" smtClean="0">
                <a:solidFill>
                  <a:srgbClr val="0070C0"/>
                </a:solidFill>
                <a:ea typeface="Calibri"/>
                <a:cs typeface="Times New Roman"/>
              </a:rPr>
            </a:br>
            <a:r>
              <a:rPr lang="de-DE" b="1" dirty="0" err="1" smtClean="0">
                <a:solidFill>
                  <a:srgbClr val="0070C0"/>
                </a:solidFill>
                <a:ea typeface="Calibri"/>
                <a:cs typeface="Times New Roman"/>
              </a:rPr>
              <a:t>Secondary</a:t>
            </a:r>
            <a:r>
              <a:rPr lang="de-DE" b="1" dirty="0" smtClean="0">
                <a:solidFill>
                  <a:srgbClr val="0070C0"/>
                </a:solidFill>
                <a:ea typeface="Calibri"/>
                <a:cs typeface="Times New Roman"/>
              </a:rPr>
              <a:t> Education I (Year 5-9</a:t>
            </a:r>
            <a:r>
              <a:rPr lang="de-DE" b="1" dirty="0">
                <a:solidFill>
                  <a:srgbClr val="0070C0"/>
                </a:solidFill>
                <a:ea typeface="Calibri"/>
                <a:cs typeface="Times New Roman"/>
              </a:rPr>
              <a:t>) </a:t>
            </a:r>
            <a:r>
              <a:rPr lang="de-DE" sz="4000" dirty="0">
                <a:solidFill>
                  <a:srgbClr val="0070C0"/>
                </a:solidFill>
                <a:ea typeface="Calibri"/>
                <a:cs typeface="Times New Roman"/>
              </a:rPr>
              <a:t/>
            </a:r>
            <a:br>
              <a:rPr lang="de-DE" sz="4000" dirty="0">
                <a:solidFill>
                  <a:srgbClr val="0070C0"/>
                </a:solidFill>
                <a:ea typeface="Calibri"/>
                <a:cs typeface="Times New Roman"/>
              </a:rPr>
            </a:br>
            <a:endParaRPr lang="de-DE" dirty="0">
              <a:solidFill>
                <a:srgbClr val="0070C0"/>
              </a:solidFill>
            </a:endParaRPr>
          </a:p>
        </p:txBody>
      </p:sp>
      <p:sp>
        <p:nvSpPr>
          <p:cNvPr id="4" name="Rechteck 3"/>
          <p:cNvSpPr/>
          <p:nvPr/>
        </p:nvSpPr>
        <p:spPr>
          <a:xfrm>
            <a:off x="467544" y="1949364"/>
            <a:ext cx="8280920" cy="3560975"/>
          </a:xfrm>
          <a:prstGeom prst="rect">
            <a:avLst/>
          </a:prstGeom>
        </p:spPr>
        <p:txBody>
          <a:bodyPr wrap="square">
            <a:spAutoFit/>
          </a:bodyPr>
          <a:lstStyle/>
          <a:p>
            <a:pPr marL="342900" lvl="0" indent="-342900">
              <a:lnSpc>
                <a:spcPct val="115000"/>
              </a:lnSpc>
              <a:spcAft>
                <a:spcPts val="0"/>
              </a:spcAft>
              <a:buFont typeface="Arial"/>
              <a:buChar char="•"/>
              <a:tabLst>
                <a:tab pos="457200" algn="l"/>
              </a:tabLst>
            </a:pPr>
            <a:r>
              <a:rPr lang="de-DE" sz="2800" b="1" dirty="0" smtClean="0">
                <a:ea typeface="Calibri"/>
                <a:cs typeface="Times New Roman"/>
              </a:rPr>
              <a:t>Work </a:t>
            </a:r>
            <a:r>
              <a:rPr lang="de-DE" sz="2800" b="1" dirty="0" err="1" smtClean="0">
                <a:ea typeface="Calibri"/>
                <a:cs typeface="Times New Roman"/>
              </a:rPr>
              <a:t>placement</a:t>
            </a:r>
            <a:r>
              <a:rPr lang="de-DE" sz="2800" b="1" dirty="0" smtClean="0">
                <a:ea typeface="Calibri"/>
                <a:cs typeface="Times New Roman"/>
              </a:rPr>
              <a:t> </a:t>
            </a:r>
            <a:r>
              <a:rPr lang="de-DE" sz="2800" dirty="0" smtClean="0">
                <a:ea typeface="Calibri"/>
                <a:cs typeface="Times New Roman"/>
              </a:rPr>
              <a:t>(2 </a:t>
            </a:r>
            <a:r>
              <a:rPr lang="de-DE" sz="2800" dirty="0" err="1" smtClean="0">
                <a:ea typeface="Calibri"/>
                <a:cs typeface="Times New Roman"/>
              </a:rPr>
              <a:t>weeks</a:t>
            </a:r>
            <a:r>
              <a:rPr lang="de-DE" sz="2800" dirty="0" smtClean="0">
                <a:ea typeface="Calibri"/>
                <a:cs typeface="Times New Roman"/>
              </a:rPr>
              <a:t>) – end </a:t>
            </a:r>
            <a:r>
              <a:rPr lang="de-DE" sz="2800" dirty="0" err="1" smtClean="0">
                <a:ea typeface="Calibri"/>
                <a:cs typeface="Times New Roman"/>
              </a:rPr>
              <a:t>of</a:t>
            </a:r>
            <a:r>
              <a:rPr lang="de-DE" sz="2800" dirty="0" smtClean="0">
                <a:ea typeface="Calibri"/>
                <a:cs typeface="Times New Roman"/>
              </a:rPr>
              <a:t> Year 8</a:t>
            </a:r>
          </a:p>
          <a:p>
            <a:pPr marL="342900" lvl="0" indent="-342900">
              <a:lnSpc>
                <a:spcPct val="115000"/>
              </a:lnSpc>
              <a:spcAft>
                <a:spcPts val="0"/>
              </a:spcAft>
              <a:buFont typeface="Arial"/>
              <a:buChar char="•"/>
              <a:tabLst>
                <a:tab pos="457200" algn="l"/>
              </a:tabLst>
            </a:pPr>
            <a:endParaRPr lang="de-DE" sz="2800" dirty="0">
              <a:ea typeface="Calibri"/>
              <a:cs typeface="Times New Roman"/>
            </a:endParaRPr>
          </a:p>
          <a:p>
            <a:pPr marL="342900" lvl="0" indent="-342900">
              <a:lnSpc>
                <a:spcPct val="115000"/>
              </a:lnSpc>
              <a:spcAft>
                <a:spcPts val="0"/>
              </a:spcAft>
              <a:buFont typeface="Arial"/>
              <a:buChar char="•"/>
              <a:tabLst>
                <a:tab pos="457200" algn="l"/>
              </a:tabLst>
            </a:pPr>
            <a:r>
              <a:rPr lang="de-DE" sz="2800" b="1" dirty="0" smtClean="0">
                <a:ea typeface="Calibri"/>
                <a:cs typeface="Times New Roman"/>
              </a:rPr>
              <a:t>“</a:t>
            </a:r>
            <a:r>
              <a:rPr lang="de-DE" sz="2800" b="1" i="1" dirty="0" smtClean="0">
                <a:ea typeface="Calibri"/>
                <a:cs typeface="Times New Roman"/>
              </a:rPr>
              <a:t>Berufswahlpass</a:t>
            </a:r>
            <a:r>
              <a:rPr lang="de-DE" sz="2800" b="1" dirty="0" smtClean="0">
                <a:ea typeface="Calibri"/>
                <a:cs typeface="Times New Roman"/>
              </a:rPr>
              <a:t>“</a:t>
            </a:r>
            <a:r>
              <a:rPr lang="de-DE" sz="2800" dirty="0" smtClean="0">
                <a:ea typeface="Calibri"/>
                <a:cs typeface="Times New Roman"/>
              </a:rPr>
              <a:t> (</a:t>
            </a:r>
            <a:r>
              <a:rPr lang="de-DE" sz="2800" dirty="0" err="1" smtClean="0">
                <a:ea typeface="Calibri"/>
                <a:cs typeface="Times New Roman"/>
              </a:rPr>
              <a:t>portfolio</a:t>
            </a:r>
            <a:r>
              <a:rPr lang="de-DE" sz="2800" dirty="0">
                <a:ea typeface="Calibri"/>
                <a:cs typeface="Times New Roman"/>
              </a:rPr>
              <a:t>) </a:t>
            </a:r>
            <a:r>
              <a:rPr lang="de-DE" sz="2800" dirty="0" smtClean="0">
                <a:ea typeface="Calibri"/>
                <a:cs typeface="Times New Roman"/>
              </a:rPr>
              <a:t>in Politics &amp; Economics</a:t>
            </a:r>
          </a:p>
          <a:p>
            <a:pPr lvl="0">
              <a:lnSpc>
                <a:spcPct val="115000"/>
              </a:lnSpc>
              <a:spcAft>
                <a:spcPts val="0"/>
              </a:spcAft>
              <a:tabLst>
                <a:tab pos="457200" algn="l"/>
              </a:tabLst>
            </a:pPr>
            <a:r>
              <a:rPr lang="de-DE" sz="2800" dirty="0" smtClean="0">
                <a:ea typeface="Calibri"/>
                <a:cs typeface="Times New Roman"/>
              </a:rPr>
              <a:t> </a:t>
            </a:r>
          </a:p>
          <a:p>
            <a:pPr marL="342900" lvl="0" indent="-342900">
              <a:lnSpc>
                <a:spcPct val="115000"/>
              </a:lnSpc>
              <a:spcAft>
                <a:spcPts val="0"/>
              </a:spcAft>
              <a:buFont typeface="Arial"/>
              <a:buChar char="•"/>
              <a:tabLst>
                <a:tab pos="457200" algn="l"/>
              </a:tabLst>
            </a:pPr>
            <a:r>
              <a:rPr lang="en-US" sz="2800" b="1" dirty="0" smtClean="0">
                <a:ea typeface="Calibri"/>
                <a:cs typeface="Times New Roman"/>
              </a:rPr>
              <a:t>Girls</a:t>
            </a:r>
            <a:r>
              <a:rPr lang="en-US" sz="2800" b="1" dirty="0">
                <a:ea typeface="Calibri"/>
                <a:cs typeface="Times New Roman"/>
              </a:rPr>
              <a:t>‘ Day / Boys‘ Day </a:t>
            </a:r>
            <a:r>
              <a:rPr lang="en-US" sz="2800" dirty="0" smtClean="0">
                <a:ea typeface="Calibri"/>
                <a:cs typeface="Times New Roman"/>
              </a:rPr>
              <a:t>(from Year 7 on)</a:t>
            </a:r>
          </a:p>
          <a:p>
            <a:pPr lvl="0">
              <a:lnSpc>
                <a:spcPct val="115000"/>
              </a:lnSpc>
              <a:spcAft>
                <a:spcPts val="0"/>
              </a:spcAft>
              <a:tabLst>
                <a:tab pos="457200" algn="l"/>
              </a:tabLst>
            </a:pPr>
            <a:endParaRPr lang="de-DE" sz="2800" dirty="0">
              <a:ea typeface="Calibri"/>
              <a:cs typeface="Times New Roman"/>
            </a:endParaRPr>
          </a:p>
          <a:p>
            <a:pPr marL="342900" lvl="0" indent="-342900">
              <a:lnSpc>
                <a:spcPct val="115000"/>
              </a:lnSpc>
              <a:spcAft>
                <a:spcPts val="1000"/>
              </a:spcAft>
              <a:buFont typeface="Arial"/>
              <a:buChar char="•"/>
              <a:tabLst>
                <a:tab pos="457200" algn="l"/>
              </a:tabLst>
            </a:pPr>
            <a:r>
              <a:rPr lang="de-DE" sz="2800" b="1" dirty="0" err="1" smtClean="0">
                <a:ea typeface="Calibri"/>
                <a:cs typeface="Times New Roman"/>
              </a:rPr>
              <a:t>Social</a:t>
            </a:r>
            <a:r>
              <a:rPr lang="de-DE" sz="2800" b="1" dirty="0" smtClean="0">
                <a:ea typeface="Calibri"/>
                <a:cs typeface="Times New Roman"/>
              </a:rPr>
              <a:t> Day</a:t>
            </a:r>
            <a:endParaRPr lang="de-DE" sz="2800" dirty="0">
              <a:ea typeface="Calibri"/>
              <a:cs typeface="Times New Roman"/>
            </a:endParaRPr>
          </a:p>
        </p:txBody>
      </p:sp>
    </p:spTree>
    <p:extLst>
      <p:ext uri="{BB962C8B-B14F-4D97-AF65-F5344CB8AC3E}">
        <p14:creationId xmlns:p14="http://schemas.microsoft.com/office/powerpoint/2010/main" val="1664797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rgbClr val="0070C0"/>
                </a:solidFill>
              </a:rPr>
              <a:t>Work Placement Year 8</a:t>
            </a:r>
            <a:endParaRPr lang="de-DE" b="1" dirty="0">
              <a:solidFill>
                <a:srgbClr val="0070C0"/>
              </a:solidFill>
            </a:endParaRPr>
          </a:p>
        </p:txBody>
      </p:sp>
      <p:sp>
        <p:nvSpPr>
          <p:cNvPr id="3" name="Inhaltsplatzhalter 2"/>
          <p:cNvSpPr>
            <a:spLocks noGrp="1"/>
          </p:cNvSpPr>
          <p:nvPr>
            <p:ph idx="1"/>
          </p:nvPr>
        </p:nvSpPr>
        <p:spPr/>
        <p:txBody>
          <a:bodyPr/>
          <a:lstStyle/>
          <a:p>
            <a:r>
              <a:rPr lang="de-DE" dirty="0" smtClean="0"/>
              <a:t>Last 2 </a:t>
            </a:r>
            <a:r>
              <a:rPr lang="de-DE" dirty="0" err="1" smtClean="0"/>
              <a:t>weeks</a:t>
            </a:r>
            <a:r>
              <a:rPr lang="de-DE" dirty="0" smtClean="0"/>
              <a:t> </a:t>
            </a:r>
            <a:r>
              <a:rPr lang="de-DE" dirty="0" err="1" smtClean="0"/>
              <a:t>before</a:t>
            </a:r>
            <a:r>
              <a:rPr lang="de-DE" dirty="0" smtClean="0"/>
              <a:t> </a:t>
            </a:r>
            <a:r>
              <a:rPr lang="de-DE" dirty="0" err="1" smtClean="0"/>
              <a:t>summer</a:t>
            </a:r>
            <a:r>
              <a:rPr lang="de-DE" dirty="0" smtClean="0"/>
              <a:t> break</a:t>
            </a:r>
          </a:p>
          <a:p>
            <a:r>
              <a:rPr lang="de-DE" dirty="0" smtClean="0"/>
              <a:t>Letter </a:t>
            </a:r>
            <a:r>
              <a:rPr lang="de-DE" dirty="0" err="1" smtClean="0"/>
              <a:t>of</a:t>
            </a:r>
            <a:r>
              <a:rPr lang="de-DE" dirty="0" smtClean="0"/>
              <a:t> </a:t>
            </a:r>
            <a:r>
              <a:rPr lang="de-DE" dirty="0" err="1" smtClean="0"/>
              <a:t>information</a:t>
            </a:r>
            <a:r>
              <a:rPr lang="de-DE" dirty="0" smtClean="0"/>
              <a:t> </a:t>
            </a:r>
            <a:r>
              <a:rPr lang="de-DE" dirty="0" err="1" smtClean="0"/>
              <a:t>about</a:t>
            </a:r>
            <a:r>
              <a:rPr lang="de-DE" dirty="0" smtClean="0"/>
              <a:t> 14 </a:t>
            </a:r>
            <a:r>
              <a:rPr lang="de-DE" dirty="0" err="1" smtClean="0"/>
              <a:t>months</a:t>
            </a:r>
            <a:r>
              <a:rPr lang="de-DE" dirty="0" smtClean="0"/>
              <a:t> in </a:t>
            </a:r>
            <a:r>
              <a:rPr lang="de-DE" dirty="0" err="1" smtClean="0"/>
              <a:t>advance</a:t>
            </a:r>
            <a:endParaRPr lang="de-DE" dirty="0" smtClean="0"/>
          </a:p>
          <a:p>
            <a:r>
              <a:rPr lang="de-DE" dirty="0" err="1" smtClean="0"/>
              <a:t>Self-responsibility</a:t>
            </a:r>
            <a:endParaRPr lang="de-DE" dirty="0" smtClean="0"/>
          </a:p>
          <a:p>
            <a:r>
              <a:rPr lang="de-DE" dirty="0" smtClean="0"/>
              <a:t>10km </a:t>
            </a:r>
            <a:r>
              <a:rPr lang="de-DE" dirty="0" err="1" smtClean="0"/>
              <a:t>from</a:t>
            </a:r>
            <a:r>
              <a:rPr lang="de-DE" dirty="0" smtClean="0"/>
              <a:t> </a:t>
            </a:r>
            <a:r>
              <a:rPr lang="de-DE" dirty="0" err="1" smtClean="0"/>
              <a:t>school</a:t>
            </a:r>
            <a:endParaRPr lang="de-DE" dirty="0" smtClean="0"/>
          </a:p>
          <a:p>
            <a:r>
              <a:rPr lang="de-DE" dirty="0" err="1" smtClean="0">
                <a:solidFill>
                  <a:srgbClr val="0070C0"/>
                </a:solidFill>
              </a:rPr>
              <a:t>Handicraft</a:t>
            </a:r>
            <a:r>
              <a:rPr lang="de-DE" dirty="0" smtClean="0">
                <a:solidFill>
                  <a:srgbClr val="0070C0"/>
                </a:solidFill>
              </a:rPr>
              <a:t> </a:t>
            </a:r>
            <a:r>
              <a:rPr lang="de-DE" dirty="0" err="1" smtClean="0">
                <a:solidFill>
                  <a:srgbClr val="0070C0"/>
                </a:solidFill>
              </a:rPr>
              <a:t>businesses</a:t>
            </a:r>
            <a:r>
              <a:rPr lang="de-DE" dirty="0" smtClean="0">
                <a:solidFill>
                  <a:srgbClr val="0070C0"/>
                </a:solidFill>
              </a:rPr>
              <a:t>, </a:t>
            </a:r>
            <a:r>
              <a:rPr lang="de-DE" dirty="0" err="1" smtClean="0">
                <a:solidFill>
                  <a:srgbClr val="0070C0"/>
                </a:solidFill>
              </a:rPr>
              <a:t>social</a:t>
            </a:r>
            <a:r>
              <a:rPr lang="de-DE" dirty="0" smtClean="0">
                <a:solidFill>
                  <a:srgbClr val="0070C0"/>
                </a:solidFill>
              </a:rPr>
              <a:t> </a:t>
            </a:r>
            <a:r>
              <a:rPr lang="de-DE" dirty="0" err="1" smtClean="0">
                <a:solidFill>
                  <a:srgbClr val="0070C0"/>
                </a:solidFill>
              </a:rPr>
              <a:t>institutions</a:t>
            </a:r>
            <a:r>
              <a:rPr lang="de-DE" dirty="0" smtClean="0">
                <a:solidFill>
                  <a:srgbClr val="0070C0"/>
                </a:solidFill>
              </a:rPr>
              <a:t>, …</a:t>
            </a:r>
          </a:p>
          <a:p>
            <a:pPr marL="0" indent="0" algn="ctr">
              <a:buNone/>
            </a:pPr>
            <a:endParaRPr lang="de-DE" dirty="0" smtClean="0"/>
          </a:p>
          <a:p>
            <a:pPr marL="0" indent="0">
              <a:buNone/>
            </a:pPr>
            <a:endParaRPr lang="de-DE" sz="2000" i="1" dirty="0" smtClean="0">
              <a:solidFill>
                <a:srgbClr val="FF0000"/>
              </a:solidFill>
            </a:endParaRPr>
          </a:p>
        </p:txBody>
      </p:sp>
      <p:sp>
        <p:nvSpPr>
          <p:cNvPr id="4" name="Pfeil nach unten 3"/>
          <p:cNvSpPr/>
          <p:nvPr/>
        </p:nvSpPr>
        <p:spPr>
          <a:xfrm>
            <a:off x="4355976" y="5085184"/>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049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884129994"/>
              </p:ext>
            </p:extLst>
          </p:nvPr>
        </p:nvGraphicFramePr>
        <p:xfrm>
          <a:off x="395538" y="476673"/>
          <a:ext cx="8352928" cy="5649490"/>
        </p:xfrm>
        <a:graphic>
          <a:graphicData uri="http://schemas.openxmlformats.org/drawingml/2006/table">
            <a:tbl>
              <a:tblPr/>
              <a:tblGrid>
                <a:gridCol w="2088232"/>
                <a:gridCol w="2088232"/>
                <a:gridCol w="2088232"/>
                <a:gridCol w="2088232"/>
              </a:tblGrid>
              <a:tr h="667263">
                <a:tc gridSpan="4">
                  <a:txBody>
                    <a:bodyPr/>
                    <a:lstStyle/>
                    <a:p>
                      <a:pPr algn="ctr" fontAlgn="ctr"/>
                      <a:r>
                        <a:rPr lang="de-DE" sz="1900" b="1" i="0" u="none" strike="noStrike">
                          <a:effectLst/>
                          <a:latin typeface="Arial"/>
                        </a:rPr>
                        <a:t>Ideen für die Suche nach Praktikumsplätzen in unserer Region</a:t>
                      </a:r>
                    </a:p>
                  </a:txBody>
                  <a:tcPr marL="8909" marR="8909" marT="8909" marB="0" anchor="ctr">
                    <a:lnL>
                      <a:noFill/>
                    </a:lnL>
                    <a:lnR>
                      <a:noFill/>
                    </a:lnR>
                    <a:lnT>
                      <a:noFill/>
                    </a:lnT>
                    <a:lnB>
                      <a:noFill/>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000895">
                <a:tc gridSpan="4">
                  <a:txBody>
                    <a:bodyPr/>
                    <a:lstStyle/>
                    <a:p>
                      <a:pPr algn="l" fontAlgn="ctr"/>
                      <a:r>
                        <a:rPr lang="de-DE" sz="1300" b="0" i="0" u="none" strike="noStrike">
                          <a:effectLst/>
                          <a:latin typeface="Arial"/>
                        </a:rPr>
                        <a:t>Nachfolgend finden ihr ca. 25 "Anregungen" für die Suche nach einem Praktikumsplatz. Nur Betriebe, die in den vergangenen Jahren regelmäßig Schülerpraktika angeboten haben, sind in der Liste namentlich genannt. Die Liste soll in den nächsten Jahren stetig erweitert werden. </a:t>
                      </a:r>
                    </a:p>
                  </a:txBody>
                  <a:tcPr marL="8909" marR="8909" marT="8909" marB="0" anchor="ctr">
                    <a:lnL>
                      <a:noFill/>
                    </a:lnL>
                    <a:lnR>
                      <a:noFill/>
                    </a:lnR>
                    <a:lnT>
                      <a:noFill/>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656142">
                <a:tc>
                  <a:txBody>
                    <a:bodyPr/>
                    <a:lstStyle/>
                    <a:p>
                      <a:pPr algn="ctr" fontAlgn="ctr"/>
                      <a:r>
                        <a:rPr lang="de-DE" sz="1300" b="1" i="0" u="none" strike="noStrike">
                          <a:effectLst/>
                          <a:latin typeface="Arial"/>
                        </a:rPr>
                        <a:t>Medizin + Soziales</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de-DE" sz="1300" b="1" i="0" u="none" strike="noStrike">
                          <a:effectLst/>
                          <a:latin typeface="Arial"/>
                        </a:rPr>
                        <a:t>Dienstleistungen</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de-DE" sz="1300" b="1" i="0" u="none" strike="noStrike">
                          <a:effectLst/>
                          <a:latin typeface="Arial"/>
                        </a:rPr>
                        <a:t>Bildung / Musik / Kunst</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de-DE" sz="1300" b="1" i="0" u="none" strike="noStrike">
                          <a:effectLst/>
                          <a:latin typeface="Arial"/>
                        </a:rPr>
                        <a:t>Sonstiges</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3631">
                <a:tc>
                  <a:txBody>
                    <a:bodyPr/>
                    <a:lstStyle/>
                    <a:p>
                      <a:pPr algn="l" fontAlgn="ctr"/>
                      <a:r>
                        <a:rPr lang="de-DE" sz="1100" b="0" i="0" u="none" strike="noStrike">
                          <a:effectLst/>
                          <a:latin typeface="Arial"/>
                        </a:rPr>
                        <a:t>Kindergarten</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Buchhandlung</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Stadtbibliothek</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Gärtnerei / Lindenhof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631">
                <a:tc>
                  <a:txBody>
                    <a:bodyPr/>
                    <a:lstStyle/>
                    <a:p>
                      <a:pPr algn="l" fontAlgn="ctr"/>
                      <a:r>
                        <a:rPr lang="de-DE" sz="1100" b="0" i="0" u="none" strike="noStrike">
                          <a:effectLst/>
                          <a:latin typeface="Arial"/>
                        </a:rPr>
                        <a:t>Kindertagesstätte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effectLst/>
                          <a:latin typeface="Arial"/>
                        </a:rPr>
                        <a:t>Modegeschäft</a:t>
                      </a:r>
                    </a:p>
                  </a:txBody>
                  <a:tcPr marL="8909" marR="8909" marT="8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Musikschule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effectLst/>
                          <a:latin typeface="Arial"/>
                        </a:rPr>
                        <a:t>Fahrradladen/-werkstatt</a:t>
                      </a:r>
                    </a:p>
                  </a:txBody>
                  <a:tcPr marL="8909" marR="8909" marT="8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631">
                <a:tc rowSpan="2">
                  <a:txBody>
                    <a:bodyPr/>
                    <a:lstStyle/>
                    <a:p>
                      <a:pPr algn="l" fontAlgn="ctr"/>
                      <a:r>
                        <a:rPr lang="de-DE" sz="1100" b="0" i="0" u="none" strike="noStrike">
                          <a:effectLst/>
                          <a:latin typeface="Arial"/>
                        </a:rPr>
                        <a:t>Altenheime / Pflegeheime (AWO, Caritas,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Elektronikgeschäft</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Fotograf / Fotogeschäft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Kirchengemeinde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631">
                <a:tc vMerge="1">
                  <a:txBody>
                    <a:bodyPr/>
                    <a:lstStyle/>
                    <a:p>
                      <a:endParaRPr lang="de-DE"/>
                    </a:p>
                  </a:txBody>
                  <a:tcPr/>
                </a:tc>
                <a:tc>
                  <a:txBody>
                    <a:bodyPr/>
                    <a:lstStyle/>
                    <a:p>
                      <a:pPr algn="l" fontAlgn="ctr"/>
                      <a:r>
                        <a:rPr lang="de-DE" sz="1100" b="0" i="0" u="none" strike="noStrike">
                          <a:effectLst/>
                          <a:latin typeface="Arial"/>
                        </a:rPr>
                        <a:t>Hotel (Alleehotel, Felix,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1100" b="0" i="0" u="none" strike="noStrike">
                          <a:effectLst/>
                          <a:latin typeface="Arial"/>
                        </a:rPr>
                        <a:t>Naturschutzzentrum Bergstraße</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de-DE" sz="1100" b="0" i="0" u="none" strike="noStrike">
                          <a:effectLst/>
                          <a:latin typeface="Arial"/>
                        </a:rPr>
                        <a:t>Stadtverwaltung (Bensheim, Zwingenberg, …), "Tourist-Information" u.a.</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631">
                <a:tc>
                  <a:txBody>
                    <a:bodyPr/>
                    <a:lstStyle/>
                    <a:p>
                      <a:pPr algn="l" fontAlgn="ctr"/>
                      <a:r>
                        <a:rPr lang="de-DE" sz="1100" b="0" i="0" u="none" strike="noStrike">
                          <a:effectLst/>
                          <a:latin typeface="Arial"/>
                        </a:rPr>
                        <a:t>Behindertenhilfe Bergstr.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effectLst/>
                          <a:latin typeface="Arial"/>
                        </a:rPr>
                        <a:t> </a:t>
                      </a:r>
                    </a:p>
                  </a:txBody>
                  <a:tcPr marL="8909" marR="8909" marT="8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r>
              <a:tr h="333631">
                <a:tc rowSpan="2">
                  <a:txBody>
                    <a:bodyPr/>
                    <a:lstStyle/>
                    <a:p>
                      <a:pPr algn="l" fontAlgn="ctr"/>
                      <a:r>
                        <a:rPr lang="de-DE" sz="1100" b="0" i="0" u="none" strike="noStrike">
                          <a:effectLst/>
                          <a:latin typeface="Arial"/>
                        </a:rPr>
                        <a:t>Christoffel Blindenmission (CBM)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effectLst/>
                          <a:latin typeface="Arial"/>
                        </a:rPr>
                        <a:t> </a:t>
                      </a:r>
                    </a:p>
                  </a:txBody>
                  <a:tcPr marL="8909" marR="8909" marT="8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r>
              <a:tr h="322511">
                <a:tc vMerge="1">
                  <a:txBody>
                    <a:bodyPr/>
                    <a:lstStyle/>
                    <a:p>
                      <a:endParaRPr lang="de-DE"/>
                    </a:p>
                  </a:txBody>
                  <a:tcPr/>
                </a:tc>
                <a:tc>
                  <a:txBody>
                    <a:bodyPr/>
                    <a:lstStyle/>
                    <a:p>
                      <a:pPr algn="l" fontAlgn="ctr"/>
                      <a:r>
                        <a:rPr lang="de-DE" sz="1100" b="0" i="0" u="none" strike="noStrike">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de-DE" sz="1100" b="0" i="0" u="none" strike="noStrike">
                          <a:effectLst/>
                          <a:latin typeface="Arial"/>
                        </a:rPr>
                        <a:t>Handwerksbetriebe, z.B.:             - Schreinerei/Zimmerei                  - Elektriker                                                 - Heizungsbau/Sanitär                          - Konditorei / Bäckerei</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631">
                <a:tc>
                  <a:txBody>
                    <a:bodyPr/>
                    <a:lstStyle/>
                    <a:p>
                      <a:pPr algn="l" fontAlgn="ctr"/>
                      <a:r>
                        <a:rPr lang="de-DE" sz="1100" b="0" i="0" u="none" strike="noStrike">
                          <a:effectLst/>
                          <a:latin typeface="Arial"/>
                        </a:rPr>
                        <a:t>Tierarztpraxis</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r>
              <a:tr h="333631">
                <a:tc>
                  <a:txBody>
                    <a:bodyPr/>
                    <a:lstStyle/>
                    <a:p>
                      <a:pPr algn="l" fontAlgn="ctr"/>
                      <a:r>
                        <a:rPr lang="de-DE" sz="1100" b="0" i="0" u="none" strike="noStrike">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effectLst/>
                          <a:latin typeface="Arial"/>
                        </a:rPr>
                        <a:t> </a:t>
                      </a:r>
                    </a:p>
                  </a:txBody>
                  <a:tcPr marL="8909" marR="8909" marT="8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r>
              <a:tr h="333631">
                <a:tc>
                  <a:txBody>
                    <a:bodyPr/>
                    <a:lstStyle/>
                    <a:p>
                      <a:pPr algn="l" fontAlgn="ctr"/>
                      <a:r>
                        <a:rPr lang="de-DE" sz="1100" b="0" i="0" u="none" strike="noStrike">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100" b="0" i="0" u="none" strike="noStrike" dirty="0">
                          <a:effectLst/>
                          <a:latin typeface="Arial"/>
                        </a:rPr>
                        <a:t> </a:t>
                      </a:r>
                    </a:p>
                  </a:txBody>
                  <a:tcPr marL="8909" marR="8909" marT="8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r>
            </a:tbl>
          </a:graphicData>
        </a:graphic>
      </p:graphicFrame>
    </p:spTree>
    <p:extLst>
      <p:ext uri="{BB962C8B-B14F-4D97-AF65-F5344CB8AC3E}">
        <p14:creationId xmlns:p14="http://schemas.microsoft.com/office/powerpoint/2010/main" val="2804092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548680"/>
            <a:ext cx="8229600" cy="5577483"/>
          </a:xfrm>
        </p:spPr>
        <p:txBody>
          <a:bodyPr>
            <a:normAutofit/>
          </a:bodyPr>
          <a:lstStyle/>
          <a:p>
            <a:pPr marL="0" indent="0">
              <a:buNone/>
            </a:pPr>
            <a:r>
              <a:rPr lang="de-DE" sz="4400" dirty="0">
                <a:solidFill>
                  <a:srgbClr val="0070C0"/>
                </a:solidFill>
                <a:ea typeface="+mj-ea"/>
                <a:cs typeface="+mj-cs"/>
              </a:rPr>
              <a:t>Legal </a:t>
            </a:r>
            <a:r>
              <a:rPr lang="de-DE" sz="4400" dirty="0" err="1">
                <a:solidFill>
                  <a:srgbClr val="0070C0"/>
                </a:solidFill>
                <a:ea typeface="+mj-ea"/>
                <a:cs typeface="+mj-cs"/>
              </a:rPr>
              <a:t>Regulations</a:t>
            </a:r>
            <a:endParaRPr lang="de-DE" dirty="0" smtClean="0">
              <a:solidFill>
                <a:srgbClr val="0070C0"/>
              </a:solidFill>
            </a:endParaRPr>
          </a:p>
          <a:p>
            <a:r>
              <a:rPr lang="de-DE" dirty="0" smtClean="0">
                <a:solidFill>
                  <a:srgbClr val="0070C0"/>
                </a:solidFill>
              </a:rPr>
              <a:t>13/14 </a:t>
            </a:r>
            <a:r>
              <a:rPr lang="de-DE" dirty="0" err="1" smtClean="0">
                <a:solidFill>
                  <a:srgbClr val="0070C0"/>
                </a:solidFill>
              </a:rPr>
              <a:t>year-olds</a:t>
            </a:r>
            <a:r>
              <a:rPr lang="de-DE" dirty="0" smtClean="0">
                <a:solidFill>
                  <a:srgbClr val="0070C0"/>
                </a:solidFill>
              </a:rPr>
              <a:t>: </a:t>
            </a:r>
          </a:p>
          <a:p>
            <a:pPr marL="0" indent="0">
              <a:buNone/>
            </a:pPr>
            <a:r>
              <a:rPr lang="de-DE" dirty="0">
                <a:solidFill>
                  <a:srgbClr val="0070C0"/>
                </a:solidFill>
              </a:rPr>
              <a:t>	</a:t>
            </a:r>
            <a:r>
              <a:rPr lang="de-DE" dirty="0" smtClean="0">
                <a:solidFill>
                  <a:srgbClr val="0070C0"/>
                </a:solidFill>
              </a:rPr>
              <a:t>- “easy“ </a:t>
            </a:r>
            <a:r>
              <a:rPr lang="de-DE" dirty="0" err="1" smtClean="0">
                <a:solidFill>
                  <a:srgbClr val="0070C0"/>
                </a:solidFill>
              </a:rPr>
              <a:t>jobs</a:t>
            </a:r>
            <a:endParaRPr lang="de-DE" dirty="0" smtClean="0">
              <a:solidFill>
                <a:srgbClr val="0070C0"/>
              </a:solidFill>
            </a:endParaRPr>
          </a:p>
          <a:p>
            <a:pPr marL="0" indent="0">
              <a:buNone/>
            </a:pPr>
            <a:r>
              <a:rPr lang="de-DE" dirty="0">
                <a:solidFill>
                  <a:srgbClr val="0070C0"/>
                </a:solidFill>
              </a:rPr>
              <a:t>	</a:t>
            </a:r>
            <a:r>
              <a:rPr lang="de-DE" dirty="0" smtClean="0">
                <a:solidFill>
                  <a:srgbClr val="0070C0"/>
                </a:solidFill>
              </a:rPr>
              <a:t>- </a:t>
            </a:r>
            <a:r>
              <a:rPr lang="de-DE" dirty="0" err="1" smtClean="0">
                <a:solidFill>
                  <a:srgbClr val="0070C0"/>
                </a:solidFill>
              </a:rPr>
              <a:t>up</a:t>
            </a:r>
            <a:r>
              <a:rPr lang="de-DE" dirty="0" smtClean="0">
                <a:solidFill>
                  <a:srgbClr val="0070C0"/>
                </a:solidFill>
              </a:rPr>
              <a:t> </a:t>
            </a:r>
            <a:r>
              <a:rPr lang="de-DE" dirty="0" err="1" smtClean="0">
                <a:solidFill>
                  <a:srgbClr val="0070C0"/>
                </a:solidFill>
              </a:rPr>
              <a:t>to</a:t>
            </a:r>
            <a:r>
              <a:rPr lang="de-DE" dirty="0" smtClean="0">
                <a:solidFill>
                  <a:srgbClr val="0070C0"/>
                </a:solidFill>
              </a:rPr>
              <a:t> 7 </a:t>
            </a:r>
            <a:r>
              <a:rPr lang="de-DE" dirty="0" err="1" smtClean="0">
                <a:solidFill>
                  <a:srgbClr val="0070C0"/>
                </a:solidFill>
              </a:rPr>
              <a:t>hours</a:t>
            </a:r>
            <a:r>
              <a:rPr lang="de-DE" dirty="0" smtClean="0">
                <a:solidFill>
                  <a:srgbClr val="0070C0"/>
                </a:solidFill>
              </a:rPr>
              <a:t> </a:t>
            </a:r>
            <a:r>
              <a:rPr lang="de-DE" dirty="0" err="1" smtClean="0">
                <a:solidFill>
                  <a:srgbClr val="0070C0"/>
                </a:solidFill>
              </a:rPr>
              <a:t>daily</a:t>
            </a:r>
            <a:r>
              <a:rPr lang="de-DE" dirty="0" smtClean="0">
                <a:solidFill>
                  <a:srgbClr val="0070C0"/>
                </a:solidFill>
              </a:rPr>
              <a:t> / 35 </a:t>
            </a:r>
            <a:r>
              <a:rPr lang="de-DE" dirty="0" err="1" smtClean="0">
                <a:solidFill>
                  <a:srgbClr val="0070C0"/>
                </a:solidFill>
              </a:rPr>
              <a:t>hours</a:t>
            </a:r>
            <a:r>
              <a:rPr lang="de-DE" dirty="0" smtClean="0">
                <a:solidFill>
                  <a:srgbClr val="0070C0"/>
                </a:solidFill>
              </a:rPr>
              <a:t> per </a:t>
            </a:r>
            <a:r>
              <a:rPr lang="de-DE" dirty="0" err="1" smtClean="0">
                <a:solidFill>
                  <a:srgbClr val="0070C0"/>
                </a:solidFill>
              </a:rPr>
              <a:t>week</a:t>
            </a:r>
            <a:endParaRPr lang="de-DE" dirty="0" smtClean="0">
              <a:solidFill>
                <a:srgbClr val="0070C0"/>
              </a:solidFill>
            </a:endParaRPr>
          </a:p>
          <a:p>
            <a:pPr marL="0" indent="0">
              <a:buNone/>
            </a:pPr>
            <a:endParaRPr lang="de-DE" sz="4400" dirty="0" smtClean="0">
              <a:solidFill>
                <a:prstClr val="black"/>
              </a:solidFill>
            </a:endParaRPr>
          </a:p>
          <a:p>
            <a:pPr marL="0" indent="0">
              <a:buNone/>
            </a:pPr>
            <a:r>
              <a:rPr lang="de-DE" sz="4400" dirty="0" err="1" smtClean="0"/>
              <a:t>Teachers</a:t>
            </a:r>
            <a:r>
              <a:rPr lang="de-DE" sz="4400" dirty="0" smtClean="0"/>
              <a:t> P&amp;E</a:t>
            </a:r>
            <a:endParaRPr lang="de-DE" dirty="0"/>
          </a:p>
          <a:p>
            <a:r>
              <a:rPr lang="de-DE" dirty="0" smtClean="0"/>
              <a:t>Visits at </a:t>
            </a:r>
            <a:r>
              <a:rPr lang="de-DE" dirty="0" err="1" smtClean="0"/>
              <a:t>placement</a:t>
            </a:r>
            <a:r>
              <a:rPr lang="de-DE" dirty="0" smtClean="0"/>
              <a:t> (</a:t>
            </a:r>
            <a:r>
              <a:rPr lang="de-DE" dirty="0" err="1" smtClean="0"/>
              <a:t>factory</a:t>
            </a:r>
            <a:r>
              <a:rPr lang="de-DE" dirty="0" smtClean="0"/>
              <a:t>, </a:t>
            </a:r>
            <a:r>
              <a:rPr lang="de-DE" dirty="0" err="1" smtClean="0"/>
              <a:t>office</a:t>
            </a:r>
            <a:r>
              <a:rPr lang="de-DE" dirty="0" smtClean="0"/>
              <a:t>, …)</a:t>
            </a:r>
          </a:p>
          <a:p>
            <a:r>
              <a:rPr lang="de-DE" dirty="0" smtClean="0"/>
              <a:t>Support </a:t>
            </a:r>
            <a:r>
              <a:rPr lang="de-DE" dirty="0" err="1" smtClean="0"/>
              <a:t>concerning</a:t>
            </a:r>
            <a:r>
              <a:rPr lang="de-DE" dirty="0" smtClean="0"/>
              <a:t> </a:t>
            </a:r>
            <a:r>
              <a:rPr lang="de-DE" dirty="0" err="1" smtClean="0"/>
              <a:t>written</a:t>
            </a:r>
            <a:r>
              <a:rPr lang="de-DE" dirty="0" smtClean="0"/>
              <a:t> </a:t>
            </a:r>
            <a:r>
              <a:rPr lang="de-DE" dirty="0" err="1" smtClean="0"/>
              <a:t>report</a:t>
            </a:r>
            <a:endParaRPr lang="de-DE" dirty="0"/>
          </a:p>
          <a:p>
            <a:pPr marL="0" indent="0">
              <a:buNone/>
            </a:pPr>
            <a:endParaRPr lang="de-DE" dirty="0" smtClean="0"/>
          </a:p>
          <a:p>
            <a:pPr marL="0" indent="0">
              <a:buNone/>
            </a:pPr>
            <a:endParaRPr lang="de-DE" dirty="0"/>
          </a:p>
        </p:txBody>
      </p:sp>
    </p:spTree>
    <p:extLst>
      <p:ext uri="{BB962C8B-B14F-4D97-AF65-F5344CB8AC3E}">
        <p14:creationId xmlns:p14="http://schemas.microsoft.com/office/powerpoint/2010/main" val="2573964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rgbClr val="984806"/>
                </a:solidFill>
                <a:ea typeface="Calibri"/>
                <a:cs typeface="Times New Roman"/>
              </a:rPr>
              <a:t/>
            </a:r>
            <a:br>
              <a:rPr lang="de-DE" b="1" dirty="0" smtClean="0">
                <a:solidFill>
                  <a:srgbClr val="984806"/>
                </a:solidFill>
                <a:ea typeface="Calibri"/>
                <a:cs typeface="Times New Roman"/>
              </a:rPr>
            </a:br>
            <a:r>
              <a:rPr lang="de-DE" b="1" dirty="0" err="1">
                <a:solidFill>
                  <a:srgbClr val="984806"/>
                </a:solidFill>
                <a:ea typeface="Calibri"/>
                <a:cs typeface="Times New Roman"/>
              </a:rPr>
              <a:t>Secondary</a:t>
            </a:r>
            <a:r>
              <a:rPr lang="de-DE" b="1" dirty="0">
                <a:solidFill>
                  <a:srgbClr val="984806"/>
                </a:solidFill>
                <a:ea typeface="Calibri"/>
                <a:cs typeface="Times New Roman"/>
              </a:rPr>
              <a:t> Education </a:t>
            </a:r>
            <a:r>
              <a:rPr lang="de-DE" b="1" dirty="0" smtClean="0">
                <a:solidFill>
                  <a:srgbClr val="984806"/>
                </a:solidFill>
                <a:ea typeface="Calibri"/>
                <a:cs typeface="Times New Roman"/>
              </a:rPr>
              <a:t>II </a:t>
            </a:r>
            <a:r>
              <a:rPr lang="de-DE" b="1" dirty="0">
                <a:solidFill>
                  <a:srgbClr val="984806"/>
                </a:solidFill>
                <a:ea typeface="Calibri"/>
                <a:cs typeface="Times New Roman"/>
              </a:rPr>
              <a:t>(Year </a:t>
            </a:r>
            <a:r>
              <a:rPr lang="de-DE" b="1" dirty="0" smtClean="0">
                <a:solidFill>
                  <a:srgbClr val="984806"/>
                </a:solidFill>
                <a:ea typeface="Calibri"/>
                <a:cs typeface="Times New Roman"/>
              </a:rPr>
              <a:t>10-12)</a:t>
            </a:r>
            <a:r>
              <a:rPr lang="de-DE" sz="4000" dirty="0">
                <a:ea typeface="Calibri"/>
                <a:cs typeface="Times New Roman"/>
              </a:rPr>
              <a:t/>
            </a:r>
            <a:br>
              <a:rPr lang="de-DE" sz="4000" dirty="0">
                <a:ea typeface="Calibri"/>
                <a:cs typeface="Times New Roman"/>
              </a:rPr>
            </a:br>
            <a:endParaRPr lang="de-DE" dirty="0"/>
          </a:p>
        </p:txBody>
      </p:sp>
      <p:sp>
        <p:nvSpPr>
          <p:cNvPr id="3" name="Inhaltsplatzhalter 2"/>
          <p:cNvSpPr>
            <a:spLocks noGrp="1"/>
          </p:cNvSpPr>
          <p:nvPr>
            <p:ph idx="1"/>
          </p:nvPr>
        </p:nvSpPr>
        <p:spPr/>
        <p:txBody>
          <a:bodyPr>
            <a:normAutofit fontScale="62500" lnSpcReduction="20000"/>
          </a:bodyPr>
          <a:lstStyle/>
          <a:p>
            <a:pPr lvl="0">
              <a:lnSpc>
                <a:spcPct val="115000"/>
              </a:lnSpc>
              <a:buFont typeface="Arial"/>
              <a:buChar char="•"/>
              <a:tabLst>
                <a:tab pos="457200" algn="l"/>
              </a:tabLst>
            </a:pPr>
            <a:r>
              <a:rPr lang="de-DE" b="1" dirty="0" smtClean="0">
                <a:ea typeface="Calibri"/>
                <a:cs typeface="Times New Roman"/>
              </a:rPr>
              <a:t>Work </a:t>
            </a:r>
            <a:r>
              <a:rPr lang="de-DE" b="1" dirty="0" err="1" smtClean="0">
                <a:ea typeface="Calibri"/>
                <a:cs typeface="Times New Roman"/>
              </a:rPr>
              <a:t>placements</a:t>
            </a:r>
            <a:r>
              <a:rPr lang="de-DE" b="1" dirty="0" smtClean="0">
                <a:ea typeface="Calibri"/>
                <a:cs typeface="Times New Roman"/>
              </a:rPr>
              <a:t> </a:t>
            </a:r>
            <a:r>
              <a:rPr lang="de-DE" dirty="0" smtClean="0">
                <a:ea typeface="Calibri"/>
                <a:cs typeface="Times New Roman"/>
              </a:rPr>
              <a:t>(2 </a:t>
            </a:r>
            <a:r>
              <a:rPr lang="de-DE" dirty="0" err="1" smtClean="0">
                <a:ea typeface="Calibri"/>
                <a:cs typeface="Times New Roman"/>
              </a:rPr>
              <a:t>weeks</a:t>
            </a:r>
            <a:r>
              <a:rPr lang="de-DE" dirty="0" smtClean="0">
                <a:ea typeface="Calibri"/>
                <a:cs typeface="Times New Roman"/>
              </a:rPr>
              <a:t>)</a:t>
            </a:r>
            <a:r>
              <a:rPr lang="de-DE" b="1" dirty="0" smtClean="0">
                <a:ea typeface="Calibri"/>
                <a:cs typeface="Times New Roman"/>
              </a:rPr>
              <a:t> </a:t>
            </a:r>
            <a:r>
              <a:rPr lang="de-DE" dirty="0" smtClean="0">
                <a:ea typeface="Calibri"/>
                <a:cs typeface="Times New Roman"/>
              </a:rPr>
              <a:t>– end </a:t>
            </a:r>
            <a:r>
              <a:rPr lang="de-DE" dirty="0" err="1" smtClean="0">
                <a:ea typeface="Calibri"/>
                <a:cs typeface="Times New Roman"/>
              </a:rPr>
              <a:t>of</a:t>
            </a:r>
            <a:r>
              <a:rPr lang="de-DE" dirty="0" smtClean="0">
                <a:ea typeface="Calibri"/>
                <a:cs typeface="Times New Roman"/>
              </a:rPr>
              <a:t> </a:t>
            </a:r>
            <a:r>
              <a:rPr lang="de-DE" dirty="0" err="1" smtClean="0">
                <a:ea typeface="Calibri"/>
                <a:cs typeface="Times New Roman"/>
              </a:rPr>
              <a:t>January</a:t>
            </a:r>
            <a:endParaRPr lang="de-DE" sz="2800" dirty="0">
              <a:ea typeface="Calibri"/>
              <a:cs typeface="Times New Roman"/>
            </a:endParaRPr>
          </a:p>
          <a:p>
            <a:pPr lvl="0">
              <a:lnSpc>
                <a:spcPct val="115000"/>
              </a:lnSpc>
              <a:buFont typeface="Arial"/>
              <a:buChar char="•"/>
              <a:tabLst>
                <a:tab pos="457200" algn="l"/>
              </a:tabLst>
            </a:pPr>
            <a:r>
              <a:rPr lang="de-DE" b="1" dirty="0" smtClean="0">
                <a:ea typeface="Calibri"/>
                <a:cs typeface="Times New Roman"/>
              </a:rPr>
              <a:t>“Action Day“: Work Placements </a:t>
            </a:r>
            <a:r>
              <a:rPr lang="de-DE" dirty="0" smtClean="0">
                <a:ea typeface="Calibri"/>
                <a:cs typeface="Times New Roman"/>
              </a:rPr>
              <a:t>– “</a:t>
            </a:r>
            <a:r>
              <a:rPr lang="de-DE" dirty="0" err="1" smtClean="0">
                <a:ea typeface="Calibri"/>
                <a:cs typeface="Times New Roman"/>
              </a:rPr>
              <a:t>experienced</a:t>
            </a:r>
            <a:r>
              <a:rPr lang="de-DE" dirty="0" smtClean="0">
                <a:ea typeface="Calibri"/>
                <a:cs typeface="Times New Roman"/>
              </a:rPr>
              <a:t>“ </a:t>
            </a:r>
            <a:r>
              <a:rPr lang="de-DE" dirty="0" err="1" smtClean="0">
                <a:ea typeface="Calibri"/>
                <a:cs typeface="Times New Roman"/>
              </a:rPr>
              <a:t>students</a:t>
            </a:r>
            <a:r>
              <a:rPr lang="de-DE" dirty="0" smtClean="0">
                <a:ea typeface="Calibri"/>
                <a:cs typeface="Times New Roman"/>
              </a:rPr>
              <a:t> </a:t>
            </a:r>
            <a:r>
              <a:rPr lang="de-DE" dirty="0" err="1" smtClean="0">
                <a:ea typeface="Calibri"/>
                <a:cs typeface="Times New Roman"/>
              </a:rPr>
              <a:t>inform</a:t>
            </a:r>
            <a:r>
              <a:rPr lang="de-DE" dirty="0" smtClean="0">
                <a:ea typeface="Calibri"/>
                <a:cs typeface="Times New Roman"/>
              </a:rPr>
              <a:t> </a:t>
            </a:r>
            <a:r>
              <a:rPr lang="de-DE" dirty="0" err="1" smtClean="0">
                <a:ea typeface="Calibri"/>
                <a:cs typeface="Times New Roman"/>
              </a:rPr>
              <a:t>their</a:t>
            </a:r>
            <a:r>
              <a:rPr lang="de-DE" dirty="0" smtClean="0">
                <a:ea typeface="Calibri"/>
                <a:cs typeface="Times New Roman"/>
              </a:rPr>
              <a:t> </a:t>
            </a:r>
            <a:r>
              <a:rPr lang="de-DE" dirty="0" err="1" smtClean="0">
                <a:ea typeface="Calibri"/>
                <a:cs typeface="Times New Roman"/>
              </a:rPr>
              <a:t>younger</a:t>
            </a:r>
            <a:r>
              <a:rPr lang="de-DE" dirty="0" smtClean="0">
                <a:ea typeface="Calibri"/>
                <a:cs typeface="Times New Roman"/>
              </a:rPr>
              <a:t> </a:t>
            </a:r>
            <a:r>
              <a:rPr lang="de-DE" dirty="0" err="1" smtClean="0">
                <a:ea typeface="Calibri"/>
                <a:cs typeface="Times New Roman"/>
              </a:rPr>
              <a:t>schoolmates</a:t>
            </a:r>
            <a:endParaRPr lang="de-DE" b="1" dirty="0" smtClean="0">
              <a:ea typeface="Calibri"/>
              <a:cs typeface="Times New Roman"/>
            </a:endParaRPr>
          </a:p>
          <a:p>
            <a:pPr lvl="0">
              <a:lnSpc>
                <a:spcPct val="115000"/>
              </a:lnSpc>
              <a:buFont typeface="Arial"/>
              <a:buChar char="•"/>
              <a:tabLst>
                <a:tab pos="457200" algn="l"/>
              </a:tabLst>
            </a:pPr>
            <a:r>
              <a:rPr lang="de-DE" b="1" dirty="0" err="1" smtClean="0">
                <a:ea typeface="Calibri"/>
                <a:cs typeface="Times New Roman"/>
              </a:rPr>
              <a:t>GoeBIT</a:t>
            </a:r>
            <a:r>
              <a:rPr lang="de-DE" dirty="0" smtClean="0">
                <a:ea typeface="Calibri"/>
                <a:cs typeface="Times New Roman"/>
              </a:rPr>
              <a:t> – Information </a:t>
            </a:r>
            <a:r>
              <a:rPr lang="de-DE" dirty="0" err="1" smtClean="0">
                <a:ea typeface="Calibri"/>
                <a:cs typeface="Times New Roman"/>
              </a:rPr>
              <a:t>about</a:t>
            </a:r>
            <a:r>
              <a:rPr lang="de-DE" dirty="0" smtClean="0">
                <a:ea typeface="Calibri"/>
                <a:cs typeface="Times New Roman"/>
              </a:rPr>
              <a:t> </a:t>
            </a:r>
            <a:r>
              <a:rPr lang="de-DE" dirty="0" err="1" smtClean="0">
                <a:ea typeface="Calibri"/>
                <a:cs typeface="Times New Roman"/>
              </a:rPr>
              <a:t>various</a:t>
            </a:r>
            <a:r>
              <a:rPr lang="de-DE" dirty="0" smtClean="0">
                <a:ea typeface="Calibri"/>
                <a:cs typeface="Times New Roman"/>
              </a:rPr>
              <a:t> </a:t>
            </a:r>
            <a:r>
              <a:rPr lang="de-DE" dirty="0" err="1" smtClean="0">
                <a:ea typeface="Calibri"/>
                <a:cs typeface="Times New Roman"/>
              </a:rPr>
              <a:t>jobs</a:t>
            </a:r>
            <a:r>
              <a:rPr lang="de-DE" dirty="0" smtClean="0">
                <a:ea typeface="Calibri"/>
                <a:cs typeface="Times New Roman"/>
              </a:rPr>
              <a:t> </a:t>
            </a:r>
            <a:r>
              <a:rPr lang="de-DE" dirty="0" err="1" smtClean="0">
                <a:ea typeface="Calibri"/>
                <a:cs typeface="Times New Roman"/>
              </a:rPr>
              <a:t>and</a:t>
            </a:r>
            <a:r>
              <a:rPr lang="de-DE" dirty="0" smtClean="0">
                <a:ea typeface="Calibri"/>
                <a:cs typeface="Times New Roman"/>
              </a:rPr>
              <a:t> </a:t>
            </a:r>
            <a:r>
              <a:rPr lang="de-DE" dirty="0" err="1" smtClean="0">
                <a:ea typeface="Calibri"/>
                <a:cs typeface="Times New Roman"/>
              </a:rPr>
              <a:t>apprenticeships</a:t>
            </a:r>
            <a:r>
              <a:rPr lang="de-DE" dirty="0" smtClean="0">
                <a:ea typeface="Calibri"/>
                <a:cs typeface="Times New Roman"/>
              </a:rPr>
              <a:t> </a:t>
            </a:r>
            <a:r>
              <a:rPr lang="de-DE" dirty="0" err="1" smtClean="0">
                <a:ea typeface="Calibri"/>
                <a:cs typeface="Times New Roman"/>
              </a:rPr>
              <a:t>given</a:t>
            </a:r>
            <a:r>
              <a:rPr lang="de-DE" dirty="0" smtClean="0">
                <a:ea typeface="Calibri"/>
                <a:cs typeface="Times New Roman"/>
              </a:rPr>
              <a:t> </a:t>
            </a:r>
            <a:r>
              <a:rPr lang="de-DE" dirty="0" err="1" smtClean="0">
                <a:ea typeface="Calibri"/>
                <a:cs typeface="Times New Roman"/>
              </a:rPr>
              <a:t>by</a:t>
            </a:r>
            <a:r>
              <a:rPr lang="de-DE" dirty="0" smtClean="0">
                <a:ea typeface="Calibri"/>
                <a:cs typeface="Times New Roman"/>
              </a:rPr>
              <a:t> </a:t>
            </a:r>
            <a:r>
              <a:rPr lang="de-DE" dirty="0" err="1" smtClean="0">
                <a:ea typeface="Calibri"/>
                <a:cs typeface="Times New Roman"/>
              </a:rPr>
              <a:t>former</a:t>
            </a:r>
            <a:r>
              <a:rPr lang="de-DE" dirty="0" smtClean="0">
                <a:ea typeface="Calibri"/>
                <a:cs typeface="Times New Roman"/>
              </a:rPr>
              <a:t> </a:t>
            </a:r>
            <a:r>
              <a:rPr lang="de-DE" dirty="0" err="1" smtClean="0">
                <a:ea typeface="Calibri"/>
                <a:cs typeface="Times New Roman"/>
              </a:rPr>
              <a:t>students</a:t>
            </a:r>
            <a:r>
              <a:rPr lang="de-DE" dirty="0" smtClean="0">
                <a:ea typeface="Calibri"/>
                <a:cs typeface="Times New Roman"/>
              </a:rPr>
              <a:t> </a:t>
            </a:r>
            <a:r>
              <a:rPr lang="de-DE" dirty="0" err="1" smtClean="0">
                <a:ea typeface="Calibri"/>
                <a:cs typeface="Times New Roman"/>
              </a:rPr>
              <a:t>of</a:t>
            </a:r>
            <a:r>
              <a:rPr lang="de-DE" dirty="0" smtClean="0">
                <a:ea typeface="Calibri"/>
                <a:cs typeface="Times New Roman"/>
              </a:rPr>
              <a:t> Goethe-Gymnasium </a:t>
            </a:r>
          </a:p>
          <a:p>
            <a:pPr lvl="0">
              <a:lnSpc>
                <a:spcPct val="115000"/>
              </a:lnSpc>
              <a:buFont typeface="Arial"/>
              <a:buChar char="•"/>
              <a:tabLst>
                <a:tab pos="457200" algn="l"/>
              </a:tabLst>
            </a:pPr>
            <a:r>
              <a:rPr lang="de-DE" b="1" dirty="0" smtClean="0">
                <a:ea typeface="Calibri"/>
                <a:cs typeface="Times New Roman"/>
              </a:rPr>
              <a:t>Agency </a:t>
            </a:r>
            <a:r>
              <a:rPr lang="de-DE" b="1" dirty="0" err="1" smtClean="0">
                <a:ea typeface="Calibri"/>
                <a:cs typeface="Times New Roman"/>
              </a:rPr>
              <a:t>for</a:t>
            </a:r>
            <a:r>
              <a:rPr lang="de-DE" b="1" dirty="0" smtClean="0">
                <a:ea typeface="Calibri"/>
                <a:cs typeface="Times New Roman"/>
              </a:rPr>
              <a:t> </a:t>
            </a:r>
            <a:r>
              <a:rPr lang="de-DE" b="1" dirty="0" err="1" smtClean="0">
                <a:ea typeface="Calibri"/>
                <a:cs typeface="Times New Roman"/>
              </a:rPr>
              <a:t>Employment</a:t>
            </a:r>
            <a:r>
              <a:rPr lang="de-DE" b="1" dirty="0" smtClean="0">
                <a:ea typeface="Calibri"/>
                <a:cs typeface="Times New Roman"/>
              </a:rPr>
              <a:t>: “Job </a:t>
            </a:r>
            <a:r>
              <a:rPr lang="de-DE" b="1" dirty="0" err="1" smtClean="0">
                <a:ea typeface="Calibri"/>
                <a:cs typeface="Times New Roman"/>
              </a:rPr>
              <a:t>and</a:t>
            </a:r>
            <a:r>
              <a:rPr lang="de-DE" b="1" dirty="0" smtClean="0">
                <a:ea typeface="Calibri"/>
                <a:cs typeface="Times New Roman"/>
              </a:rPr>
              <a:t> Studies“</a:t>
            </a:r>
            <a:r>
              <a:rPr lang="de-DE" dirty="0" smtClean="0">
                <a:ea typeface="Calibri"/>
                <a:cs typeface="Times New Roman"/>
              </a:rPr>
              <a:t> – professional </a:t>
            </a:r>
            <a:r>
              <a:rPr lang="de-DE" dirty="0" err="1" smtClean="0">
                <a:ea typeface="Calibri"/>
                <a:cs typeface="Times New Roman"/>
              </a:rPr>
              <a:t>job</a:t>
            </a:r>
            <a:r>
              <a:rPr lang="de-DE" dirty="0" smtClean="0">
                <a:ea typeface="Calibri"/>
                <a:cs typeface="Times New Roman"/>
              </a:rPr>
              <a:t> </a:t>
            </a:r>
            <a:r>
              <a:rPr lang="de-DE" dirty="0" err="1" smtClean="0">
                <a:ea typeface="Calibri"/>
                <a:cs typeface="Times New Roman"/>
              </a:rPr>
              <a:t>counsellors</a:t>
            </a:r>
            <a:r>
              <a:rPr lang="de-DE" dirty="0" smtClean="0">
                <a:ea typeface="Calibri"/>
                <a:cs typeface="Times New Roman"/>
              </a:rPr>
              <a:t> </a:t>
            </a:r>
            <a:r>
              <a:rPr lang="de-DE" dirty="0" err="1" smtClean="0">
                <a:ea typeface="Calibri"/>
                <a:cs typeface="Times New Roman"/>
              </a:rPr>
              <a:t>give</a:t>
            </a:r>
            <a:r>
              <a:rPr lang="de-DE" dirty="0" smtClean="0">
                <a:ea typeface="Calibri"/>
                <a:cs typeface="Times New Roman"/>
              </a:rPr>
              <a:t> </a:t>
            </a:r>
            <a:r>
              <a:rPr lang="de-DE" dirty="0" err="1" smtClean="0">
                <a:ea typeface="Calibri"/>
                <a:cs typeface="Times New Roman"/>
              </a:rPr>
              <a:t>advice</a:t>
            </a:r>
            <a:r>
              <a:rPr lang="de-DE" dirty="0" smtClean="0">
                <a:ea typeface="Calibri"/>
                <a:cs typeface="Times New Roman"/>
              </a:rPr>
              <a:t> </a:t>
            </a:r>
            <a:r>
              <a:rPr lang="de-DE" dirty="0" err="1" smtClean="0">
                <a:ea typeface="Calibri"/>
                <a:cs typeface="Times New Roman"/>
              </a:rPr>
              <a:t>to</a:t>
            </a:r>
            <a:r>
              <a:rPr lang="de-DE" dirty="0" smtClean="0">
                <a:ea typeface="Calibri"/>
                <a:cs typeface="Times New Roman"/>
              </a:rPr>
              <a:t> </a:t>
            </a:r>
            <a:r>
              <a:rPr lang="de-DE" dirty="0" err="1" smtClean="0">
                <a:ea typeface="Calibri"/>
                <a:cs typeface="Times New Roman"/>
              </a:rPr>
              <a:t>students</a:t>
            </a:r>
            <a:r>
              <a:rPr lang="de-DE" dirty="0" smtClean="0">
                <a:ea typeface="Calibri"/>
                <a:cs typeface="Times New Roman"/>
              </a:rPr>
              <a:t> (in </a:t>
            </a:r>
            <a:r>
              <a:rPr lang="de-DE" dirty="0" err="1" smtClean="0">
                <a:ea typeface="Calibri"/>
                <a:cs typeface="Times New Roman"/>
              </a:rPr>
              <a:t>groups</a:t>
            </a:r>
            <a:r>
              <a:rPr lang="de-DE" dirty="0" smtClean="0">
                <a:ea typeface="Calibri"/>
                <a:cs typeface="Times New Roman"/>
              </a:rPr>
              <a:t>)</a:t>
            </a:r>
            <a:endParaRPr lang="de-DE" sz="2800" dirty="0">
              <a:ea typeface="Calibri"/>
              <a:cs typeface="Times New Roman"/>
            </a:endParaRPr>
          </a:p>
          <a:p>
            <a:pPr lvl="0">
              <a:lnSpc>
                <a:spcPct val="115000"/>
              </a:lnSpc>
              <a:buFont typeface="Arial"/>
              <a:buChar char="•"/>
              <a:tabLst>
                <a:tab pos="457200" algn="l"/>
              </a:tabLst>
            </a:pPr>
            <a:r>
              <a:rPr lang="de-DE" b="1" dirty="0" smtClean="0">
                <a:ea typeface="Calibri"/>
                <a:cs typeface="Times New Roman"/>
              </a:rPr>
              <a:t>Individuell </a:t>
            </a:r>
            <a:r>
              <a:rPr lang="de-DE" b="1" dirty="0" err="1" smtClean="0">
                <a:ea typeface="Calibri"/>
                <a:cs typeface="Times New Roman"/>
              </a:rPr>
              <a:t>career</a:t>
            </a:r>
            <a:r>
              <a:rPr lang="de-DE" b="1" dirty="0" smtClean="0">
                <a:ea typeface="Calibri"/>
                <a:cs typeface="Times New Roman"/>
              </a:rPr>
              <a:t> </a:t>
            </a:r>
            <a:r>
              <a:rPr lang="de-DE" b="1" dirty="0" err="1">
                <a:ea typeface="Calibri"/>
                <a:cs typeface="Times New Roman"/>
              </a:rPr>
              <a:t>c</a:t>
            </a:r>
            <a:r>
              <a:rPr lang="de-DE" b="1" dirty="0" err="1" smtClean="0">
                <a:ea typeface="Calibri"/>
                <a:cs typeface="Times New Roman"/>
              </a:rPr>
              <a:t>ounselling</a:t>
            </a:r>
            <a:r>
              <a:rPr lang="de-DE" b="1" dirty="0" smtClean="0">
                <a:ea typeface="Calibri"/>
                <a:cs typeface="Times New Roman"/>
              </a:rPr>
              <a:t> </a:t>
            </a:r>
            <a:r>
              <a:rPr lang="de-DE" dirty="0">
                <a:solidFill>
                  <a:prstClr val="black"/>
                </a:solidFill>
                <a:ea typeface="Calibri"/>
                <a:cs typeface="Times New Roman"/>
              </a:rPr>
              <a:t>– professional </a:t>
            </a:r>
            <a:r>
              <a:rPr lang="de-DE" dirty="0" err="1">
                <a:solidFill>
                  <a:prstClr val="black"/>
                </a:solidFill>
                <a:ea typeface="Calibri"/>
                <a:cs typeface="Times New Roman"/>
              </a:rPr>
              <a:t>job</a:t>
            </a:r>
            <a:r>
              <a:rPr lang="de-DE" dirty="0">
                <a:solidFill>
                  <a:prstClr val="black"/>
                </a:solidFill>
                <a:ea typeface="Calibri"/>
                <a:cs typeface="Times New Roman"/>
              </a:rPr>
              <a:t> </a:t>
            </a:r>
            <a:r>
              <a:rPr lang="de-DE" dirty="0" err="1">
                <a:solidFill>
                  <a:prstClr val="black"/>
                </a:solidFill>
                <a:ea typeface="Calibri"/>
                <a:cs typeface="Times New Roman"/>
              </a:rPr>
              <a:t>counsellors</a:t>
            </a:r>
            <a:r>
              <a:rPr lang="de-DE" dirty="0">
                <a:solidFill>
                  <a:prstClr val="black"/>
                </a:solidFill>
                <a:ea typeface="Calibri"/>
                <a:cs typeface="Times New Roman"/>
              </a:rPr>
              <a:t> </a:t>
            </a:r>
            <a:r>
              <a:rPr lang="de-DE" dirty="0" err="1">
                <a:solidFill>
                  <a:prstClr val="black"/>
                </a:solidFill>
                <a:ea typeface="Calibri"/>
                <a:cs typeface="Times New Roman"/>
              </a:rPr>
              <a:t>give</a:t>
            </a:r>
            <a:r>
              <a:rPr lang="de-DE" dirty="0">
                <a:solidFill>
                  <a:prstClr val="black"/>
                </a:solidFill>
                <a:ea typeface="Calibri"/>
                <a:cs typeface="Times New Roman"/>
              </a:rPr>
              <a:t> </a:t>
            </a:r>
            <a:r>
              <a:rPr lang="de-DE" i="1" u="sng" dirty="0" smtClean="0">
                <a:solidFill>
                  <a:prstClr val="black"/>
                </a:solidFill>
                <a:ea typeface="Calibri"/>
                <a:cs typeface="Times New Roman"/>
              </a:rPr>
              <a:t>individuell</a:t>
            </a:r>
            <a:r>
              <a:rPr lang="de-DE" dirty="0" smtClean="0">
                <a:solidFill>
                  <a:prstClr val="black"/>
                </a:solidFill>
                <a:ea typeface="Calibri"/>
                <a:cs typeface="Times New Roman"/>
              </a:rPr>
              <a:t> </a:t>
            </a:r>
            <a:r>
              <a:rPr lang="de-DE" dirty="0" err="1" smtClean="0">
                <a:solidFill>
                  <a:prstClr val="black"/>
                </a:solidFill>
                <a:ea typeface="Calibri"/>
                <a:cs typeface="Times New Roman"/>
              </a:rPr>
              <a:t>advice</a:t>
            </a:r>
            <a:r>
              <a:rPr lang="de-DE" dirty="0" smtClean="0">
                <a:solidFill>
                  <a:prstClr val="black"/>
                </a:solidFill>
                <a:ea typeface="Calibri"/>
                <a:cs typeface="Times New Roman"/>
              </a:rPr>
              <a:t> </a:t>
            </a:r>
            <a:r>
              <a:rPr lang="de-DE" dirty="0" err="1">
                <a:solidFill>
                  <a:prstClr val="black"/>
                </a:solidFill>
                <a:ea typeface="Calibri"/>
                <a:cs typeface="Times New Roman"/>
              </a:rPr>
              <a:t>to</a:t>
            </a:r>
            <a:r>
              <a:rPr lang="de-DE" dirty="0">
                <a:solidFill>
                  <a:prstClr val="black"/>
                </a:solidFill>
                <a:ea typeface="Calibri"/>
                <a:cs typeface="Times New Roman"/>
              </a:rPr>
              <a:t> </a:t>
            </a:r>
            <a:r>
              <a:rPr lang="de-DE" dirty="0" err="1" smtClean="0">
                <a:solidFill>
                  <a:prstClr val="black"/>
                </a:solidFill>
                <a:ea typeface="Calibri"/>
                <a:cs typeface="Times New Roman"/>
              </a:rPr>
              <a:t>students</a:t>
            </a:r>
            <a:r>
              <a:rPr lang="de-DE" dirty="0" smtClean="0">
                <a:solidFill>
                  <a:prstClr val="black"/>
                </a:solidFill>
                <a:ea typeface="Calibri"/>
                <a:cs typeface="Times New Roman"/>
              </a:rPr>
              <a:t> (</a:t>
            </a:r>
            <a:r>
              <a:rPr lang="de-DE" dirty="0" err="1" smtClean="0">
                <a:solidFill>
                  <a:prstClr val="black"/>
                </a:solidFill>
                <a:ea typeface="Calibri"/>
                <a:cs typeface="Times New Roman"/>
              </a:rPr>
              <a:t>responsible</a:t>
            </a:r>
            <a:r>
              <a:rPr lang="de-DE" dirty="0" smtClean="0">
                <a:solidFill>
                  <a:prstClr val="black"/>
                </a:solidFill>
                <a:ea typeface="Calibri"/>
                <a:cs typeface="Times New Roman"/>
              </a:rPr>
              <a:t> </a:t>
            </a:r>
            <a:r>
              <a:rPr lang="de-DE" dirty="0" err="1" smtClean="0">
                <a:solidFill>
                  <a:prstClr val="black"/>
                </a:solidFill>
                <a:ea typeface="Calibri"/>
                <a:cs typeface="Times New Roman"/>
              </a:rPr>
              <a:t>for</a:t>
            </a:r>
            <a:r>
              <a:rPr lang="de-DE" dirty="0" smtClean="0">
                <a:solidFill>
                  <a:prstClr val="black"/>
                </a:solidFill>
                <a:ea typeface="Calibri"/>
                <a:cs typeface="Times New Roman"/>
              </a:rPr>
              <a:t> Goethe: </a:t>
            </a:r>
            <a:r>
              <a:rPr lang="de-DE" dirty="0" err="1" smtClean="0">
                <a:solidFill>
                  <a:prstClr val="black"/>
                </a:solidFill>
                <a:ea typeface="Calibri"/>
                <a:cs typeface="Times New Roman"/>
              </a:rPr>
              <a:t>Mr</a:t>
            </a:r>
            <a:r>
              <a:rPr lang="de-DE" dirty="0" smtClean="0">
                <a:solidFill>
                  <a:prstClr val="black"/>
                </a:solidFill>
                <a:ea typeface="Calibri"/>
                <a:cs typeface="Times New Roman"/>
              </a:rPr>
              <a:t> Sattler </a:t>
            </a:r>
            <a:r>
              <a:rPr lang="de-DE" dirty="0" err="1" smtClean="0">
                <a:solidFill>
                  <a:prstClr val="black"/>
                </a:solidFill>
                <a:ea typeface="Calibri"/>
                <a:cs typeface="Times New Roman"/>
              </a:rPr>
              <a:t>from</a:t>
            </a:r>
            <a:r>
              <a:rPr lang="de-DE" dirty="0" smtClean="0">
                <a:solidFill>
                  <a:prstClr val="black"/>
                </a:solidFill>
                <a:ea typeface="Calibri"/>
                <a:cs typeface="Times New Roman"/>
              </a:rPr>
              <a:t> Darmstadt) </a:t>
            </a:r>
            <a:endParaRPr lang="de-DE" sz="2900" dirty="0">
              <a:solidFill>
                <a:prstClr val="black"/>
              </a:solidFill>
              <a:ea typeface="Calibri"/>
              <a:cs typeface="Times New Roman"/>
            </a:endParaRPr>
          </a:p>
          <a:p>
            <a:pPr lvl="0">
              <a:lnSpc>
                <a:spcPct val="115000"/>
              </a:lnSpc>
              <a:spcAft>
                <a:spcPts val="1000"/>
              </a:spcAft>
              <a:buFont typeface="Arial"/>
              <a:buChar char="•"/>
              <a:tabLst>
                <a:tab pos="457200" algn="l"/>
              </a:tabLst>
            </a:pPr>
            <a:r>
              <a:rPr lang="de-DE" b="1" dirty="0" err="1" smtClean="0">
                <a:ea typeface="Calibri"/>
                <a:cs typeface="Times New Roman"/>
              </a:rPr>
              <a:t>Notices</a:t>
            </a:r>
            <a:r>
              <a:rPr lang="de-DE" b="1" dirty="0" smtClean="0">
                <a:ea typeface="Calibri"/>
                <a:cs typeface="Times New Roman"/>
              </a:rPr>
              <a:t> </a:t>
            </a:r>
            <a:r>
              <a:rPr lang="de-DE" b="1" dirty="0" err="1" smtClean="0">
                <a:ea typeface="Calibri"/>
                <a:cs typeface="Times New Roman"/>
              </a:rPr>
              <a:t>and</a:t>
            </a:r>
            <a:r>
              <a:rPr lang="de-DE" b="1" dirty="0" smtClean="0">
                <a:ea typeface="Calibri"/>
                <a:cs typeface="Times New Roman"/>
              </a:rPr>
              <a:t> </a:t>
            </a:r>
            <a:r>
              <a:rPr lang="de-DE" b="1" dirty="0" err="1" smtClean="0">
                <a:ea typeface="Calibri"/>
                <a:cs typeface="Times New Roman"/>
              </a:rPr>
              <a:t>posters</a:t>
            </a:r>
            <a:r>
              <a:rPr lang="de-DE" b="1" dirty="0" smtClean="0">
                <a:ea typeface="Calibri"/>
                <a:cs typeface="Times New Roman"/>
              </a:rPr>
              <a:t> </a:t>
            </a:r>
            <a:r>
              <a:rPr lang="de-DE" dirty="0" err="1" smtClean="0">
                <a:ea typeface="Calibri"/>
                <a:cs typeface="Times New Roman"/>
              </a:rPr>
              <a:t>about</a:t>
            </a:r>
            <a:r>
              <a:rPr lang="de-DE" dirty="0" smtClean="0">
                <a:ea typeface="Calibri"/>
                <a:cs typeface="Times New Roman"/>
              </a:rPr>
              <a:t> </a:t>
            </a:r>
            <a:r>
              <a:rPr lang="de-DE" dirty="0" err="1" smtClean="0">
                <a:ea typeface="Calibri"/>
                <a:cs typeface="Times New Roman"/>
              </a:rPr>
              <a:t>interesting</a:t>
            </a:r>
            <a:r>
              <a:rPr lang="de-DE" dirty="0" smtClean="0">
                <a:ea typeface="Calibri"/>
                <a:cs typeface="Times New Roman"/>
              </a:rPr>
              <a:t> “</a:t>
            </a:r>
            <a:r>
              <a:rPr lang="de-DE" dirty="0" err="1" smtClean="0">
                <a:ea typeface="Calibri"/>
                <a:cs typeface="Times New Roman"/>
              </a:rPr>
              <a:t>job</a:t>
            </a:r>
            <a:r>
              <a:rPr lang="de-DE" dirty="0" smtClean="0">
                <a:ea typeface="Calibri"/>
                <a:cs typeface="Times New Roman"/>
              </a:rPr>
              <a:t> </a:t>
            </a:r>
            <a:r>
              <a:rPr lang="de-DE" dirty="0" err="1" smtClean="0">
                <a:ea typeface="Calibri"/>
                <a:cs typeface="Times New Roman"/>
              </a:rPr>
              <a:t>fairs</a:t>
            </a:r>
            <a:r>
              <a:rPr lang="de-DE" dirty="0" smtClean="0">
                <a:ea typeface="Calibri"/>
                <a:cs typeface="Times New Roman"/>
              </a:rPr>
              <a:t>“ etc.</a:t>
            </a:r>
            <a:endParaRPr lang="de-DE" sz="2800" dirty="0" smtClean="0">
              <a:ea typeface="Calibri"/>
              <a:cs typeface="Times New Roman"/>
            </a:endParaRPr>
          </a:p>
          <a:p>
            <a:r>
              <a:rPr lang="de-DE" b="1" dirty="0" smtClean="0">
                <a:ea typeface="Calibri"/>
                <a:cs typeface="Times New Roman"/>
              </a:rPr>
              <a:t>“Ausbildungs- und Studieninfotag Bergstraße“</a:t>
            </a:r>
            <a:r>
              <a:rPr lang="de-DE" dirty="0" smtClean="0">
                <a:ea typeface="Calibri"/>
                <a:cs typeface="Times New Roman"/>
              </a:rPr>
              <a:t> (Heinrich-</a:t>
            </a:r>
            <a:r>
              <a:rPr lang="de-DE" dirty="0" err="1" smtClean="0">
                <a:ea typeface="Calibri"/>
                <a:cs typeface="Times New Roman"/>
              </a:rPr>
              <a:t>Metzendorf</a:t>
            </a:r>
            <a:r>
              <a:rPr lang="de-DE" dirty="0" smtClean="0">
                <a:ea typeface="Calibri"/>
                <a:cs typeface="Times New Roman"/>
              </a:rPr>
              <a:t>-Schule)</a:t>
            </a:r>
            <a:endParaRPr lang="de-DE" dirty="0"/>
          </a:p>
        </p:txBody>
      </p:sp>
    </p:spTree>
    <p:extLst>
      <p:ext uri="{BB962C8B-B14F-4D97-AF65-F5344CB8AC3E}">
        <p14:creationId xmlns:p14="http://schemas.microsoft.com/office/powerpoint/2010/main" val="1245175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lnSpc>
                <a:spcPct val="115000"/>
              </a:lnSpc>
              <a:tabLst>
                <a:tab pos="457200" algn="l"/>
              </a:tabLst>
            </a:pPr>
            <a:r>
              <a:rPr lang="de-DE" b="1" dirty="0">
                <a:solidFill>
                  <a:schemeClr val="accent6">
                    <a:lumMod val="50000"/>
                  </a:schemeClr>
                </a:solidFill>
                <a:ea typeface="Calibri"/>
                <a:cs typeface="Times New Roman"/>
              </a:rPr>
              <a:t>“Action Day Work Placements“</a:t>
            </a:r>
          </a:p>
        </p:txBody>
      </p:sp>
      <p:sp>
        <p:nvSpPr>
          <p:cNvPr id="3" name="Inhaltsplatzhalter 2"/>
          <p:cNvSpPr>
            <a:spLocks noGrp="1"/>
          </p:cNvSpPr>
          <p:nvPr>
            <p:ph idx="1"/>
          </p:nvPr>
        </p:nvSpPr>
        <p:spPr/>
        <p:txBody>
          <a:bodyPr>
            <a:normAutofit/>
          </a:bodyPr>
          <a:lstStyle/>
          <a:p>
            <a:r>
              <a:rPr lang="de-DE" b="1" dirty="0" err="1" smtClean="0"/>
              <a:t>February</a:t>
            </a:r>
            <a:r>
              <a:rPr lang="de-DE" b="1" dirty="0" smtClean="0"/>
              <a:t> – </a:t>
            </a:r>
            <a:r>
              <a:rPr lang="de-DE" dirty="0" err="1" smtClean="0"/>
              <a:t>Starting</a:t>
            </a:r>
            <a:r>
              <a:rPr lang="de-DE" dirty="0" smtClean="0"/>
              <a:t> </a:t>
            </a:r>
            <a:r>
              <a:rPr lang="de-DE" dirty="0" err="1" smtClean="0"/>
              <a:t>shot</a:t>
            </a:r>
            <a:r>
              <a:rPr lang="de-DE" dirty="0" smtClean="0"/>
              <a:t> </a:t>
            </a:r>
            <a:r>
              <a:rPr lang="de-DE" dirty="0" err="1" smtClean="0"/>
              <a:t>of</a:t>
            </a:r>
            <a:r>
              <a:rPr lang="de-DE" dirty="0" smtClean="0"/>
              <a:t> </a:t>
            </a:r>
            <a:r>
              <a:rPr lang="de-DE" dirty="0" err="1" smtClean="0"/>
              <a:t>process</a:t>
            </a:r>
            <a:r>
              <a:rPr lang="de-DE" dirty="0" smtClean="0"/>
              <a:t> </a:t>
            </a:r>
            <a:r>
              <a:rPr lang="de-DE" dirty="0" err="1" smtClean="0"/>
              <a:t>of</a:t>
            </a:r>
            <a:r>
              <a:rPr lang="de-DE" dirty="0" smtClean="0"/>
              <a:t> </a:t>
            </a:r>
            <a:r>
              <a:rPr lang="de-DE" dirty="0" err="1" smtClean="0"/>
              <a:t>application</a:t>
            </a:r>
            <a:endParaRPr lang="de-DE" dirty="0" smtClean="0"/>
          </a:p>
          <a:p>
            <a:r>
              <a:rPr lang="de-DE" b="1" i="1" dirty="0" smtClean="0"/>
              <a:t>Act </a:t>
            </a:r>
            <a:r>
              <a:rPr lang="de-DE" b="1" i="1" dirty="0" err="1" smtClean="0"/>
              <a:t>now</a:t>
            </a:r>
            <a:r>
              <a:rPr lang="de-DE" b="1" i="1" dirty="0" smtClean="0"/>
              <a:t>! </a:t>
            </a:r>
          </a:p>
          <a:p>
            <a:pPr marL="400050" lvl="1" indent="0">
              <a:buNone/>
            </a:pPr>
            <a:r>
              <a:rPr lang="de-DE" dirty="0" smtClean="0"/>
              <a:t>(</a:t>
            </a:r>
            <a:r>
              <a:rPr lang="de-DE" dirty="0" err="1" smtClean="0"/>
              <a:t>Competetion</a:t>
            </a:r>
            <a:r>
              <a:rPr lang="de-DE" dirty="0" smtClean="0"/>
              <a:t>: </a:t>
            </a:r>
            <a:r>
              <a:rPr lang="de-DE" dirty="0" err="1" smtClean="0"/>
              <a:t>further</a:t>
            </a:r>
            <a:r>
              <a:rPr lang="de-DE" dirty="0" smtClean="0"/>
              <a:t> </a:t>
            </a:r>
            <a:r>
              <a:rPr lang="de-DE" dirty="0" err="1" smtClean="0"/>
              <a:t>schools</a:t>
            </a:r>
            <a:r>
              <a:rPr lang="de-DE" dirty="0" smtClean="0"/>
              <a:t>, </a:t>
            </a:r>
            <a:r>
              <a:rPr lang="de-DE" dirty="0" err="1" smtClean="0"/>
              <a:t>popular</a:t>
            </a:r>
            <a:r>
              <a:rPr lang="de-DE" dirty="0" smtClean="0"/>
              <a:t> </a:t>
            </a:r>
            <a:r>
              <a:rPr lang="de-DE" dirty="0" err="1" smtClean="0"/>
              <a:t>placements</a:t>
            </a:r>
            <a:r>
              <a:rPr lang="de-DE" dirty="0" smtClean="0"/>
              <a:t>, e.g. Police, </a:t>
            </a:r>
            <a:r>
              <a:rPr lang="de-DE" dirty="0" err="1" smtClean="0"/>
              <a:t>Sirona</a:t>
            </a:r>
            <a:r>
              <a:rPr lang="de-DE" dirty="0" smtClean="0"/>
              <a:t>, Merck, Langnese,…) </a:t>
            </a:r>
          </a:p>
          <a:p>
            <a:r>
              <a:rPr lang="de-DE" b="1" dirty="0" err="1" smtClean="0"/>
              <a:t>External</a:t>
            </a:r>
            <a:r>
              <a:rPr lang="de-DE" b="1" dirty="0" smtClean="0"/>
              <a:t> “</a:t>
            </a:r>
            <a:r>
              <a:rPr lang="de-DE" b="1" dirty="0" err="1" smtClean="0"/>
              <a:t>application</a:t>
            </a:r>
            <a:r>
              <a:rPr lang="de-DE" b="1" dirty="0" smtClean="0"/>
              <a:t> </a:t>
            </a:r>
            <a:r>
              <a:rPr lang="de-DE" b="1" dirty="0" err="1" smtClean="0"/>
              <a:t>counsellors</a:t>
            </a:r>
            <a:r>
              <a:rPr lang="de-DE" b="1" dirty="0" smtClean="0"/>
              <a:t>“: </a:t>
            </a:r>
            <a:r>
              <a:rPr lang="de-DE" b="1" i="1" dirty="0" smtClean="0"/>
              <a:t>Barmer, AOK, Sparkasse…</a:t>
            </a:r>
            <a:r>
              <a:rPr lang="de-DE" b="1" dirty="0" smtClean="0"/>
              <a:t> </a:t>
            </a:r>
          </a:p>
          <a:p>
            <a:pPr marL="0" indent="0">
              <a:buNone/>
            </a:pPr>
            <a:r>
              <a:rPr lang="de-DE" sz="2400" b="1" dirty="0" smtClean="0"/>
              <a:t>     </a:t>
            </a:r>
            <a:r>
              <a:rPr lang="de-DE" sz="2400" dirty="0" smtClean="0"/>
              <a:t>(</a:t>
            </a:r>
            <a:r>
              <a:rPr lang="de-DE" sz="2400" dirty="0" err="1" smtClean="0"/>
              <a:t>health</a:t>
            </a:r>
            <a:r>
              <a:rPr lang="de-DE" sz="2400" dirty="0" smtClean="0"/>
              <a:t> </a:t>
            </a:r>
            <a:r>
              <a:rPr lang="de-DE" sz="2400" dirty="0" err="1" smtClean="0"/>
              <a:t>insurance</a:t>
            </a:r>
            <a:r>
              <a:rPr lang="de-DE" sz="2400" dirty="0" smtClean="0"/>
              <a:t> </a:t>
            </a:r>
            <a:r>
              <a:rPr lang="de-DE" sz="2400" dirty="0" err="1" smtClean="0"/>
              <a:t>companies</a:t>
            </a:r>
            <a:r>
              <a:rPr lang="de-DE" sz="2400" dirty="0" smtClean="0"/>
              <a:t>, </a:t>
            </a:r>
            <a:r>
              <a:rPr lang="de-DE" sz="2400" dirty="0" err="1" smtClean="0"/>
              <a:t>bank</a:t>
            </a:r>
            <a:r>
              <a:rPr lang="de-DE" sz="2400" dirty="0" smtClean="0"/>
              <a:t> </a:t>
            </a:r>
            <a:r>
              <a:rPr lang="de-DE" sz="2400" dirty="0" err="1" smtClean="0"/>
              <a:t>institutes</a:t>
            </a:r>
            <a:r>
              <a:rPr lang="de-DE" sz="2400" dirty="0" smtClean="0"/>
              <a:t>,…)</a:t>
            </a:r>
            <a:endParaRPr lang="de-DE" sz="2400" i="1" dirty="0"/>
          </a:p>
        </p:txBody>
      </p:sp>
    </p:spTree>
    <p:extLst>
      <p:ext uri="{BB962C8B-B14F-4D97-AF65-F5344CB8AC3E}">
        <p14:creationId xmlns:p14="http://schemas.microsoft.com/office/powerpoint/2010/main" val="283247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81000" y="406400"/>
            <a:ext cx="8382000" cy="496888"/>
          </a:xfrm>
          <a:prstGeom prst="rect">
            <a:avLst/>
          </a:prstGeom>
          <a:solidFill>
            <a:srgbClr val="0069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400050" indent="-400050">
              <a:tabLst>
                <a:tab pos="400050" algn="l"/>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defRPr sz="1200">
                <a:solidFill>
                  <a:schemeClr val="bg1"/>
                </a:solidFill>
                <a:latin typeface="Arial" charset="0"/>
                <a:cs typeface="Arial" charset="0"/>
              </a:defRPr>
            </a:lvl1pPr>
            <a:lvl2pPr>
              <a:tabLst>
                <a:tab pos="400050" algn="l"/>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defRPr sz="1200">
                <a:solidFill>
                  <a:schemeClr val="bg1"/>
                </a:solidFill>
                <a:latin typeface="Arial" charset="0"/>
                <a:cs typeface="Arial" charset="0"/>
              </a:defRPr>
            </a:lvl2pPr>
            <a:lvl3pPr>
              <a:tabLst>
                <a:tab pos="400050" algn="l"/>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defRPr sz="1200">
                <a:solidFill>
                  <a:schemeClr val="bg1"/>
                </a:solidFill>
                <a:latin typeface="Arial" charset="0"/>
                <a:cs typeface="Arial" charset="0"/>
              </a:defRPr>
            </a:lvl3pPr>
            <a:lvl4pPr>
              <a:tabLst>
                <a:tab pos="400050" algn="l"/>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defRPr sz="1200">
                <a:solidFill>
                  <a:schemeClr val="bg1"/>
                </a:solidFill>
                <a:latin typeface="Arial" charset="0"/>
                <a:cs typeface="Arial" charset="0"/>
              </a:defRPr>
            </a:lvl4pPr>
            <a:lvl5pPr>
              <a:tabLst>
                <a:tab pos="400050" algn="l"/>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tabLst>
                <a:tab pos="400050" algn="l"/>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tabLst>
                <a:tab pos="400050" algn="l"/>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tabLst>
                <a:tab pos="400050" algn="l"/>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tabLst>
                <a:tab pos="400050" algn="l"/>
                <a:tab pos="847725" algn="l"/>
                <a:tab pos="1296988" algn="l"/>
                <a:tab pos="1746250" algn="l"/>
                <a:tab pos="2195513" algn="l"/>
                <a:tab pos="2644775" algn="l"/>
                <a:tab pos="3094038" algn="l"/>
                <a:tab pos="3543300" algn="l"/>
                <a:tab pos="3992563" algn="l"/>
                <a:tab pos="4441825" algn="l"/>
                <a:tab pos="4891088" algn="l"/>
                <a:tab pos="5340350" algn="l"/>
                <a:tab pos="5789613" algn="l"/>
                <a:tab pos="6238875" algn="l"/>
                <a:tab pos="6688138" algn="l"/>
                <a:tab pos="7137400" algn="l"/>
                <a:tab pos="7586663" algn="l"/>
                <a:tab pos="8035925" algn="l"/>
                <a:tab pos="8485188" algn="l"/>
                <a:tab pos="8934450" algn="l"/>
                <a:tab pos="9383713" algn="l"/>
              </a:tabLst>
              <a:defRPr sz="1200">
                <a:solidFill>
                  <a:schemeClr val="bg1"/>
                </a:solidFill>
                <a:latin typeface="Arial" charset="0"/>
                <a:cs typeface="Arial" charset="0"/>
              </a:defRPr>
            </a:lvl9pPr>
          </a:lstStyle>
          <a:p>
            <a:pPr defTabSz="449263" fontAlgn="base">
              <a:spcBef>
                <a:spcPct val="0"/>
              </a:spcBef>
              <a:spcAft>
                <a:spcPct val="0"/>
              </a:spcAft>
              <a:buClr>
                <a:srgbClr val="FFFFFF"/>
              </a:buClr>
              <a:buSzPct val="100000"/>
              <a:buFont typeface="Wingdings 3" pitchFamily="18" charset="2"/>
              <a:buChar char=""/>
            </a:pPr>
            <a:r>
              <a:rPr lang="de-DE" altLang="de-DE" sz="2600" b="1" smtClean="0">
                <a:solidFill>
                  <a:srgbClr val="FFFFFF"/>
                </a:solidFill>
              </a:rPr>
              <a:t>DIE SCHRIFTLICHE BEWERBUNG</a:t>
            </a:r>
          </a:p>
        </p:txBody>
      </p:sp>
      <p:sp>
        <p:nvSpPr>
          <p:cNvPr id="4099" name="Text Box 2"/>
          <p:cNvSpPr txBox="1">
            <a:spLocks noChangeArrowheads="1"/>
          </p:cNvSpPr>
          <p:nvPr/>
        </p:nvSpPr>
        <p:spPr bwMode="auto">
          <a:xfrm>
            <a:off x="6172200" y="1719263"/>
            <a:ext cx="249713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8000" tIns="46800" rIns="90000" bIns="46800"/>
          <a:lstStyle>
            <a:lvl1pPr marL="342900" indent="-342900">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defRPr sz="1200">
                <a:solidFill>
                  <a:schemeClr val="bg1"/>
                </a:solidFill>
                <a:latin typeface="Arial" charset="0"/>
                <a:cs typeface="Arial" charset="0"/>
              </a:defRPr>
            </a:lvl1pPr>
            <a:lvl2pPr marL="171450" indent="-171450">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defRPr sz="1200">
                <a:solidFill>
                  <a:schemeClr val="bg1"/>
                </a:solidFill>
                <a:latin typeface="Arial" charset="0"/>
                <a:cs typeface="Arial" charset="0"/>
              </a:defRPr>
            </a:lvl2pPr>
            <a:lvl3pP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defRPr sz="1200">
                <a:solidFill>
                  <a:schemeClr val="bg1"/>
                </a:solidFill>
                <a:latin typeface="Arial" charset="0"/>
                <a:cs typeface="Arial" charset="0"/>
              </a:defRPr>
            </a:lvl3pPr>
            <a:lvl4pP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defRPr sz="1200">
                <a:solidFill>
                  <a:schemeClr val="bg1"/>
                </a:solidFill>
                <a:latin typeface="Arial" charset="0"/>
                <a:cs typeface="Arial" charset="0"/>
              </a:defRPr>
            </a:lvl4pPr>
            <a:lvl5pPr>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tabLst>
                <a:tab pos="171450" algn="l"/>
                <a:tab pos="619125" algn="l"/>
                <a:tab pos="1068388" algn="l"/>
                <a:tab pos="1517650" algn="l"/>
                <a:tab pos="1966913" algn="l"/>
                <a:tab pos="2416175" algn="l"/>
                <a:tab pos="2865438" algn="l"/>
                <a:tab pos="3314700" algn="l"/>
                <a:tab pos="3763963" algn="l"/>
                <a:tab pos="4213225" algn="l"/>
                <a:tab pos="4662488" algn="l"/>
                <a:tab pos="5111750" algn="l"/>
                <a:tab pos="5561013" algn="l"/>
                <a:tab pos="6010275" algn="l"/>
                <a:tab pos="6459538" algn="l"/>
                <a:tab pos="6908800" algn="l"/>
                <a:tab pos="7358063" algn="l"/>
                <a:tab pos="7807325" algn="l"/>
                <a:tab pos="8256588" algn="l"/>
                <a:tab pos="8705850" algn="l"/>
                <a:tab pos="9155113" algn="l"/>
              </a:tabLst>
              <a:defRPr sz="1200">
                <a:solidFill>
                  <a:schemeClr val="bg1"/>
                </a:solidFill>
                <a:latin typeface="Arial" charset="0"/>
                <a:cs typeface="Arial" charset="0"/>
              </a:defRPr>
            </a:lvl9pPr>
          </a:lstStyle>
          <a:p>
            <a:pPr lvl="1" defTabSz="449263" fontAlgn="base">
              <a:spcBef>
                <a:spcPct val="0"/>
              </a:spcBef>
              <a:spcAft>
                <a:spcPts val="500"/>
              </a:spcAft>
              <a:buClr>
                <a:srgbClr val="5A5A5A"/>
              </a:buClr>
              <a:buSzPct val="100000"/>
              <a:buFont typeface="Wingdings" pitchFamily="2" charset="2"/>
              <a:buChar char=""/>
            </a:pPr>
            <a:r>
              <a:rPr lang="de-DE" altLang="de-DE" sz="2000" smtClean="0">
                <a:solidFill>
                  <a:srgbClr val="5A5A5A"/>
                </a:solidFill>
              </a:rPr>
              <a:t>Deckblatt</a:t>
            </a:r>
          </a:p>
          <a:p>
            <a:pPr lvl="1" defTabSz="449263" fontAlgn="base">
              <a:spcBef>
                <a:spcPct val="0"/>
              </a:spcBef>
              <a:spcAft>
                <a:spcPts val="500"/>
              </a:spcAft>
              <a:buSzPct val="100000"/>
            </a:pPr>
            <a:endParaRPr lang="de-DE" altLang="de-DE" sz="1000" smtClean="0">
              <a:solidFill>
                <a:srgbClr val="5A5A5A"/>
              </a:solidFill>
            </a:endParaRPr>
          </a:p>
          <a:p>
            <a:pPr lvl="1" defTabSz="449263" fontAlgn="base">
              <a:spcBef>
                <a:spcPct val="0"/>
              </a:spcBef>
              <a:spcAft>
                <a:spcPts val="500"/>
              </a:spcAft>
              <a:buClr>
                <a:srgbClr val="5A5A5A"/>
              </a:buClr>
              <a:buSzPct val="100000"/>
              <a:buFont typeface="Wingdings" pitchFamily="2" charset="2"/>
              <a:buChar char=""/>
            </a:pPr>
            <a:r>
              <a:rPr lang="de-DE" altLang="de-DE" sz="2000" smtClean="0">
                <a:solidFill>
                  <a:srgbClr val="5A5A5A"/>
                </a:solidFill>
              </a:rPr>
              <a:t>Foto</a:t>
            </a:r>
          </a:p>
          <a:p>
            <a:pPr lvl="1" defTabSz="449263" fontAlgn="base">
              <a:spcBef>
                <a:spcPct val="0"/>
              </a:spcBef>
              <a:spcAft>
                <a:spcPts val="500"/>
              </a:spcAft>
              <a:buSzPct val="100000"/>
            </a:pPr>
            <a:endParaRPr lang="de-DE" altLang="de-DE" sz="1000" smtClean="0">
              <a:solidFill>
                <a:srgbClr val="5A5A5A"/>
              </a:solidFill>
            </a:endParaRPr>
          </a:p>
          <a:p>
            <a:pPr lvl="1" defTabSz="449263" fontAlgn="base">
              <a:spcBef>
                <a:spcPct val="0"/>
              </a:spcBef>
              <a:spcAft>
                <a:spcPts val="500"/>
              </a:spcAft>
              <a:buClr>
                <a:srgbClr val="5A5A5A"/>
              </a:buClr>
              <a:buSzPct val="100000"/>
              <a:buFont typeface="Wingdings" pitchFamily="2" charset="2"/>
              <a:buChar char=""/>
            </a:pPr>
            <a:r>
              <a:rPr lang="de-DE" altLang="de-DE" sz="2000" smtClean="0">
                <a:solidFill>
                  <a:srgbClr val="5A5A5A"/>
                </a:solidFill>
              </a:rPr>
              <a:t>Anschreiben</a:t>
            </a:r>
          </a:p>
          <a:p>
            <a:pPr lvl="1" defTabSz="449263" fontAlgn="base">
              <a:spcBef>
                <a:spcPct val="0"/>
              </a:spcBef>
              <a:spcAft>
                <a:spcPts val="500"/>
              </a:spcAft>
              <a:buSzPct val="100000"/>
            </a:pPr>
            <a:endParaRPr lang="de-DE" altLang="de-DE" sz="1000" smtClean="0">
              <a:solidFill>
                <a:srgbClr val="5A5A5A"/>
              </a:solidFill>
            </a:endParaRPr>
          </a:p>
          <a:p>
            <a:pPr lvl="1" defTabSz="449263" fontAlgn="base">
              <a:spcBef>
                <a:spcPct val="0"/>
              </a:spcBef>
              <a:spcAft>
                <a:spcPts val="500"/>
              </a:spcAft>
              <a:buClr>
                <a:srgbClr val="5A5A5A"/>
              </a:buClr>
              <a:buSzPct val="100000"/>
              <a:buFont typeface="Wingdings" pitchFamily="2" charset="2"/>
              <a:buChar char=""/>
            </a:pPr>
            <a:r>
              <a:rPr lang="de-DE" altLang="de-DE" sz="2000" smtClean="0">
                <a:solidFill>
                  <a:srgbClr val="5A5A5A"/>
                </a:solidFill>
              </a:rPr>
              <a:t>Lebenslauf</a:t>
            </a:r>
          </a:p>
          <a:p>
            <a:pPr lvl="1" defTabSz="449263" fontAlgn="base">
              <a:spcBef>
                <a:spcPct val="0"/>
              </a:spcBef>
              <a:spcAft>
                <a:spcPts val="500"/>
              </a:spcAft>
              <a:buSzPct val="100000"/>
            </a:pPr>
            <a:endParaRPr lang="de-DE" altLang="de-DE" sz="1000" smtClean="0">
              <a:solidFill>
                <a:srgbClr val="5A5A5A"/>
              </a:solidFill>
            </a:endParaRPr>
          </a:p>
          <a:p>
            <a:pPr lvl="1" defTabSz="449263" fontAlgn="base">
              <a:spcBef>
                <a:spcPct val="0"/>
              </a:spcBef>
              <a:spcAft>
                <a:spcPts val="500"/>
              </a:spcAft>
              <a:buClr>
                <a:srgbClr val="5A5A5A"/>
              </a:buClr>
              <a:buSzPct val="100000"/>
              <a:buFont typeface="Wingdings" pitchFamily="2" charset="2"/>
              <a:buChar char=""/>
            </a:pPr>
            <a:r>
              <a:rPr lang="de-DE" altLang="de-DE" sz="2000" smtClean="0">
                <a:solidFill>
                  <a:srgbClr val="5A5A5A"/>
                </a:solidFill>
              </a:rPr>
              <a:t>Ggf. „dritte Seite“</a:t>
            </a:r>
          </a:p>
          <a:p>
            <a:pPr lvl="1" defTabSz="449263" fontAlgn="base">
              <a:spcBef>
                <a:spcPct val="0"/>
              </a:spcBef>
              <a:spcAft>
                <a:spcPts val="500"/>
              </a:spcAft>
              <a:buSzPct val="100000"/>
            </a:pPr>
            <a:endParaRPr lang="de-DE" altLang="de-DE" sz="1000" smtClean="0">
              <a:solidFill>
                <a:srgbClr val="5A5A5A"/>
              </a:solidFill>
            </a:endParaRPr>
          </a:p>
          <a:p>
            <a:pPr lvl="1" defTabSz="449263" fontAlgn="base">
              <a:spcBef>
                <a:spcPct val="0"/>
              </a:spcBef>
              <a:spcAft>
                <a:spcPts val="500"/>
              </a:spcAft>
              <a:buClr>
                <a:srgbClr val="5A5A5A"/>
              </a:buClr>
              <a:buSzPct val="100000"/>
              <a:buFont typeface="Wingdings" pitchFamily="2" charset="2"/>
              <a:buChar char=""/>
            </a:pPr>
            <a:r>
              <a:rPr lang="de-DE" altLang="de-DE" sz="2000" smtClean="0">
                <a:solidFill>
                  <a:srgbClr val="5A5A5A"/>
                </a:solidFill>
              </a:rPr>
              <a:t>Anlagen</a:t>
            </a:r>
          </a:p>
        </p:txBody>
      </p:sp>
      <p:sp>
        <p:nvSpPr>
          <p:cNvPr id="4100" name="Rectangle 3"/>
          <p:cNvSpPr>
            <a:spLocks noChangeArrowheads="1"/>
          </p:cNvSpPr>
          <p:nvPr/>
        </p:nvSpPr>
        <p:spPr bwMode="auto">
          <a:xfrm>
            <a:off x="395288" y="941388"/>
            <a:ext cx="83454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defTabSz="449263" fontAlgn="base">
              <a:spcBef>
                <a:spcPct val="0"/>
              </a:spcBef>
              <a:spcAft>
                <a:spcPts val="3700"/>
              </a:spcAft>
              <a:buSzPct val="100000"/>
            </a:pPr>
            <a:r>
              <a:rPr lang="de-DE" altLang="de-DE" sz="2000" b="1" smtClean="0">
                <a:solidFill>
                  <a:srgbClr val="5A5A5A"/>
                </a:solidFill>
              </a:rPr>
              <a:t>Die optimale Bewerbungsmappe</a:t>
            </a:r>
          </a:p>
        </p:txBody>
      </p:sp>
      <p:sp>
        <p:nvSpPr>
          <p:cNvPr id="4101" name="Text Box 4"/>
          <p:cNvSpPr txBox="1">
            <a:spLocks noChangeArrowheads="1"/>
          </p:cNvSpPr>
          <p:nvPr/>
        </p:nvSpPr>
        <p:spPr bwMode="auto">
          <a:xfrm>
            <a:off x="381000" y="6491288"/>
            <a:ext cx="5762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defTabSz="449263" fontAlgn="base">
              <a:spcBef>
                <a:spcPct val="0"/>
              </a:spcBef>
              <a:spcAft>
                <a:spcPct val="0"/>
              </a:spcAft>
              <a:buSzPct val="100000"/>
            </a:pPr>
            <a:r>
              <a:rPr lang="de-DE" altLang="de-DE" sz="900" smtClean="0">
                <a:solidFill>
                  <a:srgbClr val="000000"/>
                </a:solidFill>
              </a:rPr>
              <a:t>2014</a:t>
            </a:r>
          </a:p>
        </p:txBody>
      </p:sp>
      <p:sp>
        <p:nvSpPr>
          <p:cNvPr id="4102" name="Text Box 5"/>
          <p:cNvSpPr txBox="1">
            <a:spLocks noChangeArrowheads="1"/>
          </p:cNvSpPr>
          <p:nvPr/>
        </p:nvSpPr>
        <p:spPr bwMode="auto">
          <a:xfrm>
            <a:off x="1377950" y="6491288"/>
            <a:ext cx="2895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defTabSz="449263" fontAlgn="base">
              <a:spcBef>
                <a:spcPct val="0"/>
              </a:spcBef>
              <a:spcAft>
                <a:spcPct val="0"/>
              </a:spcAft>
              <a:buSzPct val="100000"/>
            </a:pPr>
            <a:r>
              <a:rPr lang="de-DE" altLang="de-DE" sz="900" smtClean="0">
                <a:solidFill>
                  <a:srgbClr val="000000"/>
                </a:solidFill>
              </a:rPr>
              <a:t>Gesund und fit</a:t>
            </a:r>
          </a:p>
        </p:txBody>
      </p:sp>
      <p:sp>
        <p:nvSpPr>
          <p:cNvPr id="4103" name="Text Box 6"/>
          <p:cNvSpPr txBox="1">
            <a:spLocks noChangeArrowheads="1"/>
          </p:cNvSpPr>
          <p:nvPr/>
        </p:nvSpPr>
        <p:spPr bwMode="auto">
          <a:xfrm>
            <a:off x="685800" y="6491288"/>
            <a:ext cx="6397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defTabSz="449263" fontAlgn="base">
              <a:spcBef>
                <a:spcPct val="0"/>
              </a:spcBef>
              <a:spcAft>
                <a:spcPct val="0"/>
              </a:spcAft>
              <a:buSzPct val="100000"/>
            </a:pPr>
            <a:r>
              <a:rPr lang="de-DE" altLang="de-DE" sz="900" smtClean="0">
                <a:solidFill>
                  <a:srgbClr val="000000"/>
                </a:solidFill>
              </a:rPr>
              <a:t>| Seite </a:t>
            </a:r>
            <a:fld id="{D0F90537-2978-4BDB-A112-6EBBAED64138}" type="slidenum">
              <a:rPr lang="de-DE" altLang="de-DE" sz="900" smtClean="0">
                <a:solidFill>
                  <a:srgbClr val="000000"/>
                </a:solidFill>
              </a:rPr>
              <a:pPr defTabSz="449263" fontAlgn="base">
                <a:spcBef>
                  <a:spcPct val="0"/>
                </a:spcBef>
                <a:spcAft>
                  <a:spcPct val="0"/>
                </a:spcAft>
                <a:buSzPct val="100000"/>
              </a:pPr>
              <a:t>8</a:t>
            </a:fld>
            <a:endParaRPr lang="de-DE" altLang="de-DE" sz="900" smtClean="0">
              <a:solidFill>
                <a:srgbClr val="000000"/>
              </a:solidFill>
            </a:endParaRPr>
          </a:p>
        </p:txBody>
      </p:sp>
      <p:sp>
        <p:nvSpPr>
          <p:cNvPr id="4104" name="Text Box 7"/>
          <p:cNvSpPr txBox="1">
            <a:spLocks noChangeArrowheads="1"/>
          </p:cNvSpPr>
          <p:nvPr/>
        </p:nvSpPr>
        <p:spPr bwMode="auto">
          <a:xfrm>
            <a:off x="1219200" y="6491288"/>
            <a:ext cx="714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defTabSz="449263" fontAlgn="base">
              <a:spcBef>
                <a:spcPct val="0"/>
              </a:spcBef>
              <a:spcAft>
                <a:spcPct val="0"/>
              </a:spcAft>
              <a:buSzPct val="100000"/>
            </a:pPr>
            <a:r>
              <a:rPr lang="de-DE" altLang="de-DE" sz="900" smtClean="0">
                <a:solidFill>
                  <a:srgbClr val="000000"/>
                </a:solidFill>
              </a:rPr>
              <a:t>||</a:t>
            </a:r>
          </a:p>
        </p:txBody>
      </p:sp>
      <p:pic>
        <p:nvPicPr>
          <p:cNvPr id="41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1814513"/>
            <a:ext cx="5726113"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784727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0"/>
            <a:ext cx="9144000" cy="6858000"/>
          </a:xfrm>
          <a:prstGeom prst="rect">
            <a:avLst/>
          </a:prstGeom>
          <a:solidFill>
            <a:srgbClr val="006982"/>
          </a:solidFill>
          <a:ln w="9360">
            <a:solidFill>
              <a:srgbClr val="5A5A5A"/>
            </a:solidFill>
            <a:round/>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de-DE" altLang="de-DE" sz="1200" smtClean="0">
              <a:solidFill>
                <a:srgbClr val="FFFFFF"/>
              </a:solidFill>
              <a:cs typeface="Arial" charset="0"/>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312738"/>
            <a:ext cx="3859213"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063" y="304800"/>
            <a:ext cx="3944937"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3" name="Freeform 4"/>
          <p:cNvSpPr>
            <a:spLocks/>
          </p:cNvSpPr>
          <p:nvPr/>
        </p:nvSpPr>
        <p:spPr bwMode="auto">
          <a:xfrm>
            <a:off x="3995738" y="1211263"/>
            <a:ext cx="466725" cy="4826000"/>
          </a:xfrm>
          <a:custGeom>
            <a:avLst/>
            <a:gdLst>
              <a:gd name="T0" fmla="*/ 0 w 465666"/>
              <a:gd name="T1" fmla="*/ 0 h 4826000"/>
              <a:gd name="T2" fmla="*/ 478534 w 465666"/>
              <a:gd name="T3" fmla="*/ 0 h 4826000"/>
              <a:gd name="T4" fmla="*/ 452433 w 465666"/>
              <a:gd name="T5" fmla="*/ 4826000 h 4826000"/>
              <a:gd name="T6" fmla="*/ 452433 w 465666"/>
              <a:gd name="T7" fmla="*/ 4826000 h 4826000"/>
              <a:gd name="T8" fmla="*/ 452433 w 465666"/>
              <a:gd name="T9" fmla="*/ 4826000 h 4826000"/>
              <a:gd name="T10" fmla="*/ 0 60000 65536"/>
              <a:gd name="T11" fmla="*/ 0 60000 65536"/>
              <a:gd name="T12" fmla="*/ 0 60000 65536"/>
              <a:gd name="T13" fmla="*/ 0 60000 65536"/>
              <a:gd name="T14" fmla="*/ 0 60000 65536"/>
              <a:gd name="T15" fmla="*/ 0 w 465666"/>
              <a:gd name="T16" fmla="*/ 0 h 4826000"/>
              <a:gd name="T17" fmla="*/ 465666 w 465666"/>
              <a:gd name="T18" fmla="*/ 4826000 h 4826000"/>
            </a:gdLst>
            <a:ahLst/>
            <a:cxnLst>
              <a:cxn ang="T10">
                <a:pos x="T0" y="T1"/>
              </a:cxn>
              <a:cxn ang="T11">
                <a:pos x="T2" y="T3"/>
              </a:cxn>
              <a:cxn ang="T12">
                <a:pos x="T4" y="T5"/>
              </a:cxn>
              <a:cxn ang="T13">
                <a:pos x="T6" y="T7"/>
              </a:cxn>
              <a:cxn ang="T14">
                <a:pos x="T8" y="T9"/>
              </a:cxn>
            </a:cxnLst>
            <a:rect l="T15" t="T16" r="T17" b="T18"/>
            <a:pathLst>
              <a:path w="465666" h="4826000">
                <a:moveTo>
                  <a:pt x="0" y="0"/>
                </a:moveTo>
                <a:lnTo>
                  <a:pt x="465666" y="0"/>
                </a:lnTo>
                <a:lnTo>
                  <a:pt x="440266" y="4826000"/>
                </a:lnTo>
              </a:path>
            </a:pathLst>
          </a:custGeom>
          <a:noFill/>
          <a:ln w="19080">
            <a:solidFill>
              <a:srgbClr val="D73C85"/>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defTabSz="449263" eaLnBrk="0" fontAlgn="base" hangingPunct="0">
              <a:spcBef>
                <a:spcPct val="0"/>
              </a:spcBef>
              <a:spcAft>
                <a:spcPct val="0"/>
              </a:spcAft>
            </a:pPr>
            <a:endParaRPr lang="de-DE" sz="1200" smtClean="0">
              <a:solidFill>
                <a:srgbClr val="FFFFFF"/>
              </a:solidFill>
              <a:cs typeface="Arial" charset="0"/>
            </a:endParaRPr>
          </a:p>
        </p:txBody>
      </p:sp>
      <p:sp>
        <p:nvSpPr>
          <p:cNvPr id="17414" name="Rectangle 5"/>
          <p:cNvSpPr>
            <a:spLocks noChangeArrowheads="1"/>
          </p:cNvSpPr>
          <p:nvPr/>
        </p:nvSpPr>
        <p:spPr bwMode="auto">
          <a:xfrm>
            <a:off x="2836863" y="6021388"/>
            <a:ext cx="3200400" cy="458787"/>
          </a:xfrm>
          <a:prstGeom prst="rect">
            <a:avLst/>
          </a:prstGeom>
          <a:solidFill>
            <a:srgbClr val="FFFFFF"/>
          </a:solidFill>
          <a:ln w="9360">
            <a:solidFill>
              <a:srgbClr val="5A5A5A"/>
            </a:solidFill>
            <a:round/>
            <a:headEnd/>
            <a:tailEnd/>
          </a:ln>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Arial" charset="0"/>
                <a:cs typeface="Arial" charset="0"/>
              </a:defRPr>
            </a:lvl9pPr>
          </a:lstStyle>
          <a:p>
            <a:pPr defTabSz="449263" fontAlgn="base">
              <a:spcBef>
                <a:spcPts val="750"/>
              </a:spcBef>
              <a:spcAft>
                <a:spcPct val="0"/>
              </a:spcAft>
              <a:buSzPct val="100000"/>
            </a:pPr>
            <a:r>
              <a:rPr lang="de-DE" altLang="de-DE" smtClean="0">
                <a:solidFill>
                  <a:srgbClr val="5A5A5A"/>
                </a:solidFill>
              </a:rPr>
              <a:t>Auf der Rückseite bitte Name und Anschrift vermerken, falls es sich versehentlich löst.</a:t>
            </a:r>
          </a:p>
        </p:txBody>
      </p:sp>
      <p:sp>
        <p:nvSpPr>
          <p:cNvPr id="17415" name="Line 6"/>
          <p:cNvSpPr>
            <a:spLocks noChangeShapeType="1"/>
          </p:cNvSpPr>
          <p:nvPr/>
        </p:nvSpPr>
        <p:spPr bwMode="auto">
          <a:xfrm>
            <a:off x="2836863" y="6019800"/>
            <a:ext cx="3200400" cy="1588"/>
          </a:xfrm>
          <a:prstGeom prst="line">
            <a:avLst/>
          </a:prstGeom>
          <a:noFill/>
          <a:ln w="19080">
            <a:solidFill>
              <a:srgbClr val="D73C85"/>
            </a:solidFill>
            <a:miter lim="800000"/>
            <a:headEnd/>
            <a:tailEnd/>
          </a:ln>
          <a:extLst>
            <a:ext uri="{909E8E84-426E-40DD-AFC4-6F175D3DCCD1}">
              <a14:hiddenFill xmlns:a14="http://schemas.microsoft.com/office/drawing/2010/main">
                <a:noFill/>
              </a14:hiddenFill>
            </a:ext>
          </a:extLst>
        </p:spPr>
        <p:txBody>
          <a:bodyPr/>
          <a:lstStyle/>
          <a:p>
            <a:pPr defTabSz="449263" eaLnBrk="0" fontAlgn="base" hangingPunct="0">
              <a:spcBef>
                <a:spcPct val="0"/>
              </a:spcBef>
              <a:spcAft>
                <a:spcPct val="0"/>
              </a:spcAft>
            </a:pPr>
            <a:endParaRPr lang="de-DE" sz="1200" smtClean="0">
              <a:solidFill>
                <a:srgbClr val="FFFFFF"/>
              </a:solidFill>
              <a:cs typeface="Arial" charset="0"/>
            </a:endParaRPr>
          </a:p>
        </p:txBody>
      </p:sp>
    </p:spTree>
    <p:extLst>
      <p:ext uri="{BB962C8B-B14F-4D97-AF65-F5344CB8AC3E}">
        <p14:creationId xmlns:p14="http://schemas.microsoft.com/office/powerpoint/2010/main" val="6924562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Words>
  <Application>Microsoft Office PowerPoint</Application>
  <PresentationFormat>Bildschirmpräsentation (4:3)</PresentationFormat>
  <Paragraphs>148</Paragraphs>
  <Slides>15</Slides>
  <Notes>2</Notes>
  <HiddenSlides>0</HiddenSlides>
  <MMClips>0</MMClips>
  <ScaleCrop>false</ScaleCrop>
  <HeadingPairs>
    <vt:vector size="4" baseType="variant">
      <vt:variant>
        <vt:lpstr>Design</vt:lpstr>
      </vt:variant>
      <vt:variant>
        <vt:i4>2</vt:i4>
      </vt:variant>
      <vt:variant>
        <vt:lpstr>Folientitel</vt:lpstr>
      </vt:variant>
      <vt:variant>
        <vt:i4>15</vt:i4>
      </vt:variant>
    </vt:vector>
  </HeadingPairs>
  <TitlesOfParts>
    <vt:vector size="17" baseType="lpstr">
      <vt:lpstr>Larissa</vt:lpstr>
      <vt:lpstr>Standarddesign</vt:lpstr>
      <vt:lpstr>Work Experience at Goethe</vt:lpstr>
      <vt:lpstr> Secondary Education I (Year 5-9)  </vt:lpstr>
      <vt:lpstr>Work Placement Year 8</vt:lpstr>
      <vt:lpstr>PowerPoint-Präsentation</vt:lpstr>
      <vt:lpstr>PowerPoint-Präsentation</vt:lpstr>
      <vt:lpstr> Secondary Education II (Year 10-12) </vt:lpstr>
      <vt:lpstr>“Action Day Work Placements“</vt:lpstr>
      <vt:lpstr>PowerPoint-Präsentation</vt:lpstr>
      <vt:lpstr>PowerPoint-Präsentation</vt:lpstr>
      <vt:lpstr>Work Placement Year 11</vt:lpstr>
      <vt:lpstr>PowerPoint-Präsentation</vt:lpstr>
      <vt:lpstr>Work Placements in…</vt:lpstr>
      <vt:lpstr>Work Placements in…</vt:lpstr>
      <vt:lpstr>Placements &gt; 25km from school</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Praktikum 2016</dc:title>
  <dc:creator>Hilli</dc:creator>
  <cp:lastModifiedBy>Hilli</cp:lastModifiedBy>
  <cp:revision>73</cp:revision>
  <dcterms:created xsi:type="dcterms:W3CDTF">2015-02-16T18:22:09Z</dcterms:created>
  <dcterms:modified xsi:type="dcterms:W3CDTF">2016-01-25T20:41:55Z</dcterms:modified>
</cp:coreProperties>
</file>