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9" r:id="rId2"/>
    <p:sldId id="272" r:id="rId3"/>
    <p:sldId id="260" r:id="rId4"/>
    <p:sldId id="261" r:id="rId5"/>
    <p:sldId id="262" r:id="rId6"/>
    <p:sldId id="295" r:id="rId7"/>
    <p:sldId id="275" r:id="rId8"/>
    <p:sldId id="291" r:id="rId9"/>
    <p:sldId id="277" r:id="rId10"/>
    <p:sldId id="264" r:id="rId11"/>
    <p:sldId id="281" r:id="rId12"/>
    <p:sldId id="286" r:id="rId13"/>
    <p:sldId id="263" r:id="rId14"/>
    <p:sldId id="279" r:id="rId15"/>
    <p:sldId id="298" r:id="rId16"/>
    <p:sldId id="296" r:id="rId17"/>
    <p:sldId id="290" r:id="rId18"/>
    <p:sldId id="293" r:id="rId19"/>
    <p:sldId id="294" r:id="rId20"/>
    <p:sldId id="287" r:id="rId21"/>
    <p:sldId id="288" r:id="rId22"/>
    <p:sldId id="258" r:id="rId23"/>
    <p:sldId id="265" r:id="rId24"/>
    <p:sldId id="274"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E8B2A0-C10F-479A-9163-462601707934}" type="datetimeFigureOut">
              <a:rPr lang="el-GR" smtClean="0"/>
              <a:t>9/6/2021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7CC26-B911-4A1C-B9AB-62C8975D1256}" type="slidenum">
              <a:rPr lang="el-GR" smtClean="0"/>
              <a:t>‹#›</a:t>
            </a:fld>
            <a:endParaRPr lang="el-GR"/>
          </a:p>
        </p:txBody>
      </p:sp>
    </p:spTree>
    <p:extLst>
      <p:ext uri="{BB962C8B-B14F-4D97-AF65-F5344CB8AC3E}">
        <p14:creationId xmlns:p14="http://schemas.microsoft.com/office/powerpoint/2010/main" val="3896680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4BB874C-E380-4757-9FB0-3684E1E92270}" type="datetimeFigureOut">
              <a:rPr lang="el-GR" smtClean="0">
                <a:solidFill>
                  <a:prstClr val="black">
                    <a:tint val="75000"/>
                  </a:prstClr>
                </a:solidFill>
              </a:rPr>
              <a:pPr/>
              <a:t>9/6/2021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7264223-EC48-4785-B039-F993D7432E21}"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14791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4BB874C-E380-4757-9FB0-3684E1E92270}" type="datetimeFigureOut">
              <a:rPr lang="el-GR" smtClean="0">
                <a:solidFill>
                  <a:prstClr val="black">
                    <a:tint val="75000"/>
                  </a:prstClr>
                </a:solidFill>
              </a:rPr>
              <a:pPr/>
              <a:t>9/6/2021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7264223-EC48-4785-B039-F993D7432E21}"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26578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4BB874C-E380-4757-9FB0-3684E1E92270}" type="datetimeFigureOut">
              <a:rPr lang="el-GR" smtClean="0">
                <a:solidFill>
                  <a:prstClr val="black">
                    <a:tint val="75000"/>
                  </a:prstClr>
                </a:solidFill>
              </a:rPr>
              <a:pPr/>
              <a:t>9/6/2021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7264223-EC48-4785-B039-F993D7432E21}"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03946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4BB874C-E380-4757-9FB0-3684E1E92270}" type="datetimeFigureOut">
              <a:rPr lang="el-GR" smtClean="0">
                <a:solidFill>
                  <a:prstClr val="black">
                    <a:tint val="75000"/>
                  </a:prstClr>
                </a:solidFill>
              </a:rPr>
              <a:pPr/>
              <a:t>9/6/2021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7264223-EC48-4785-B039-F993D7432E21}"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5235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4BB874C-E380-4757-9FB0-3684E1E92270}" type="datetimeFigureOut">
              <a:rPr lang="el-GR" smtClean="0">
                <a:solidFill>
                  <a:prstClr val="black">
                    <a:tint val="75000"/>
                  </a:prstClr>
                </a:solidFill>
              </a:rPr>
              <a:pPr/>
              <a:t>9/6/2021</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7264223-EC48-4785-B039-F993D7432E21}"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7538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4BB874C-E380-4757-9FB0-3684E1E92270}" type="datetimeFigureOut">
              <a:rPr lang="el-GR" smtClean="0">
                <a:solidFill>
                  <a:prstClr val="black">
                    <a:tint val="75000"/>
                  </a:prstClr>
                </a:solidFill>
              </a:rPr>
              <a:pPr/>
              <a:t>9/6/2021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7264223-EC48-4785-B039-F993D7432E21}"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8619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4BB874C-E380-4757-9FB0-3684E1E92270}" type="datetimeFigureOut">
              <a:rPr lang="el-GR" smtClean="0">
                <a:solidFill>
                  <a:prstClr val="black">
                    <a:tint val="75000"/>
                  </a:prstClr>
                </a:solidFill>
              </a:rPr>
              <a:pPr/>
              <a:t>9/6/2021</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57264223-EC48-4785-B039-F993D7432E21}"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35583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4BB874C-E380-4757-9FB0-3684E1E92270}" type="datetimeFigureOut">
              <a:rPr lang="el-GR" smtClean="0">
                <a:solidFill>
                  <a:prstClr val="black">
                    <a:tint val="75000"/>
                  </a:prstClr>
                </a:solidFill>
              </a:rPr>
              <a:pPr/>
              <a:t>9/6/2021</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57264223-EC48-4785-B039-F993D7432E21}"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376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4BB874C-E380-4757-9FB0-3684E1E92270}" type="datetimeFigureOut">
              <a:rPr lang="el-GR" smtClean="0">
                <a:solidFill>
                  <a:prstClr val="black">
                    <a:tint val="75000"/>
                  </a:prstClr>
                </a:solidFill>
              </a:rPr>
              <a:pPr/>
              <a:t>9/6/2021</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57264223-EC48-4785-B039-F993D7432E21}"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93986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4BB874C-E380-4757-9FB0-3684E1E92270}" type="datetimeFigureOut">
              <a:rPr lang="el-GR" smtClean="0">
                <a:solidFill>
                  <a:prstClr val="black">
                    <a:tint val="75000"/>
                  </a:prstClr>
                </a:solidFill>
              </a:rPr>
              <a:pPr/>
              <a:t>9/6/2021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7264223-EC48-4785-B039-F993D7432E21}"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34732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4BB874C-E380-4757-9FB0-3684E1E92270}" type="datetimeFigureOut">
              <a:rPr lang="el-GR" smtClean="0">
                <a:solidFill>
                  <a:prstClr val="black">
                    <a:tint val="75000"/>
                  </a:prstClr>
                </a:solidFill>
              </a:rPr>
              <a:pPr/>
              <a:t>9/6/2021</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7264223-EC48-4785-B039-F993D7432E21}"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83703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B874C-E380-4757-9FB0-3684E1E92270}" type="datetimeFigureOut">
              <a:rPr lang="el-GR" smtClean="0">
                <a:solidFill>
                  <a:prstClr val="black">
                    <a:tint val="75000"/>
                  </a:prstClr>
                </a:solidFill>
              </a:rPr>
              <a:pPr/>
              <a:t>9/6/2021</a:t>
            </a:fld>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64223-EC48-4785-B039-F993D7432E21}"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172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073" y="260927"/>
            <a:ext cx="8340436" cy="6255327"/>
          </a:xfrm>
          <a:prstGeom prst="rect">
            <a:avLst/>
          </a:prstGeom>
        </p:spPr>
      </p:pic>
    </p:spTree>
    <p:extLst>
      <p:ext uri="{BB962C8B-B14F-4D97-AF65-F5344CB8AC3E}">
        <p14:creationId xmlns:p14="http://schemas.microsoft.com/office/powerpoint/2010/main" val="1482239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981200" y="-357214"/>
            <a:ext cx="8229600" cy="142876"/>
          </a:xfrm>
        </p:spPr>
        <p:txBody>
          <a:bodyPr>
            <a:normAutofit fontScale="90000"/>
          </a:bodyPr>
          <a:lstStyle/>
          <a:p>
            <a:endParaRPr lang="el-GR" dirty="0"/>
          </a:p>
        </p:txBody>
      </p:sp>
      <p:sp>
        <p:nvSpPr>
          <p:cNvPr id="3" name="2 - Θέση περιεχομένου"/>
          <p:cNvSpPr>
            <a:spLocks noGrp="1"/>
          </p:cNvSpPr>
          <p:nvPr>
            <p:ph idx="1"/>
          </p:nvPr>
        </p:nvSpPr>
        <p:spPr>
          <a:xfrm>
            <a:off x="1981200" y="988995"/>
            <a:ext cx="8229600" cy="5340369"/>
          </a:xfrm>
        </p:spPr>
        <p:txBody>
          <a:bodyPr>
            <a:normAutofit/>
          </a:bodyPr>
          <a:lstStyle/>
          <a:p>
            <a:r>
              <a:rPr lang="en-US" b="1" dirty="0" smtClean="0">
                <a:latin typeface="Baskerville Old Face" panose="02020602080505020303" pitchFamily="18" charset="0"/>
                <a:cs typeface="Times New Roman" pitchFamily="18" charset="0"/>
              </a:rPr>
              <a:t>By participating in international partnerships and giving our teachers the opportunity to visit other countries, to experiment with new ways of teaching, to know the way that other people think and to understand the idea of European education, we believe that we are helping to strengthen the European dimension in education, while at the same time strengthening the European aspect of common education.</a:t>
            </a:r>
          </a:p>
          <a:p>
            <a:endParaRPr lang="el-GR" dirty="0"/>
          </a:p>
        </p:txBody>
      </p:sp>
    </p:spTree>
    <p:extLst>
      <p:ext uri="{BB962C8B-B14F-4D97-AF65-F5344CB8AC3E}">
        <p14:creationId xmlns:p14="http://schemas.microsoft.com/office/powerpoint/2010/main" val="1764969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3727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5799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1952596" y="500042"/>
            <a:ext cx="8286808" cy="5857916"/>
          </a:xfrm>
        </p:spPr>
        <p:txBody>
          <a:bodyPr>
            <a:normAutofit/>
          </a:bodyPr>
          <a:lstStyle/>
          <a:p>
            <a:r>
              <a:rPr lang="en-US" sz="2800" b="1" dirty="0">
                <a:latin typeface="Baskerville Old Face" panose="02020602080505020303" pitchFamily="18" charset="0"/>
              </a:rPr>
              <a:t>Our aim is the creating of a digital kindergarten that will be open to society ,will be innovative and provide access to high-quality education for all children, a school that will be a model in the educational and local, national and European community. </a:t>
            </a:r>
          </a:p>
          <a:p>
            <a:endParaRPr lang="en-US" sz="2800" b="1" dirty="0">
              <a:latin typeface="Baskerville Old Face" panose="02020602080505020303" pitchFamily="18" charset="0"/>
            </a:endParaRPr>
          </a:p>
          <a:p>
            <a:r>
              <a:rPr lang="en-US" sz="2800" b="1" dirty="0">
                <a:latin typeface="Baskerville Old Face" panose="02020602080505020303" pitchFamily="18" charset="0"/>
              </a:rPr>
              <a:t>Rizario Kindergarten, is a preschool education center with well-trained staff offering its students, regardless of gender or ethnicity, equal opportunities for all-round development, smooth socialization and quality education so they are ready to face the society of information and knowledge where they will live.</a:t>
            </a:r>
            <a:endParaRPr lang="el-GR" sz="2800" b="1" dirty="0"/>
          </a:p>
        </p:txBody>
      </p:sp>
    </p:spTree>
    <p:extLst>
      <p:ext uri="{BB962C8B-B14F-4D97-AF65-F5344CB8AC3E}">
        <p14:creationId xmlns:p14="http://schemas.microsoft.com/office/powerpoint/2010/main" val="1979672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Εικόνα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509" y="3666836"/>
            <a:ext cx="3794119" cy="2969490"/>
          </a:xfrm>
          <a:prstGeom prst="rect">
            <a:avLst/>
          </a:prstGeom>
        </p:spPr>
      </p:pic>
    </p:spTree>
    <p:extLst>
      <p:ext uri="{BB962C8B-B14F-4D97-AF65-F5344CB8AC3E}">
        <p14:creationId xmlns:p14="http://schemas.microsoft.com/office/powerpoint/2010/main" val="1201810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74003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77253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25444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9060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6149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912" y="19050"/>
            <a:ext cx="8258175" cy="6819900"/>
          </a:xfrm>
          <a:prstGeom prst="rect">
            <a:avLst/>
          </a:prstGeom>
        </p:spPr>
      </p:pic>
    </p:spTree>
    <p:extLst>
      <p:ext uri="{BB962C8B-B14F-4D97-AF65-F5344CB8AC3E}">
        <p14:creationId xmlns:p14="http://schemas.microsoft.com/office/powerpoint/2010/main" val="1178642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5077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 y="286327"/>
            <a:ext cx="3821707" cy="2817092"/>
          </a:xfrm>
          <a:prstGeom prst="rect">
            <a:avLst/>
          </a:prstGeom>
        </p:spPr>
      </p:pic>
      <p:pic>
        <p:nvPicPr>
          <p:cNvPr id="4" name="Εικόνα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4182" y="286327"/>
            <a:ext cx="3888510" cy="2817092"/>
          </a:xfrm>
          <a:prstGeom prst="rect">
            <a:avLst/>
          </a:prstGeom>
        </p:spPr>
      </p:pic>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8767" y="286327"/>
            <a:ext cx="3470724" cy="2817092"/>
          </a:xfrm>
          <a:prstGeom prst="rect">
            <a:avLst/>
          </a:prstGeom>
        </p:spPr>
      </p:pic>
      <p:pic>
        <p:nvPicPr>
          <p:cNvPr id="6" name="Εικόνα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8768" y="3491345"/>
            <a:ext cx="3470723" cy="2955406"/>
          </a:xfrm>
          <a:prstGeom prst="rect">
            <a:avLst/>
          </a:prstGeom>
        </p:spPr>
      </p:pic>
      <p:pic>
        <p:nvPicPr>
          <p:cNvPr id="9" name="Εικόνα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400" y="3491345"/>
            <a:ext cx="3896960" cy="2955406"/>
          </a:xfrm>
          <a:prstGeom prst="rect">
            <a:avLst/>
          </a:prstGeom>
        </p:spPr>
      </p:pic>
      <p:pic>
        <p:nvPicPr>
          <p:cNvPr id="11" name="Εικόνα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84255" y="3491345"/>
            <a:ext cx="3768437" cy="2955406"/>
          </a:xfrm>
          <a:prstGeom prst="rect">
            <a:avLst/>
          </a:prstGeom>
        </p:spPr>
      </p:pic>
    </p:spTree>
    <p:extLst>
      <p:ext uri="{BB962C8B-B14F-4D97-AF65-F5344CB8AC3E}">
        <p14:creationId xmlns:p14="http://schemas.microsoft.com/office/powerpoint/2010/main" val="1614278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4 - Ορθογώνιο"/>
          <p:cNvSpPr/>
          <p:nvPr/>
        </p:nvSpPr>
        <p:spPr>
          <a:xfrm>
            <a:off x="1952596" y="1000109"/>
            <a:ext cx="8358246" cy="2554545"/>
          </a:xfrm>
          <a:prstGeom prst="rect">
            <a:avLst/>
          </a:prstGeom>
        </p:spPr>
        <p:txBody>
          <a:bodyPr wrap="square">
            <a:spAutoFit/>
          </a:bodyPr>
          <a:lstStyle/>
          <a:p>
            <a:pPr eaLnBrk="0" fontAlgn="base" hangingPunct="0">
              <a:spcBef>
                <a:spcPct val="0"/>
              </a:spcBef>
              <a:spcAft>
                <a:spcPct val="0"/>
              </a:spcAft>
            </a:pPr>
            <a:endParaRPr lang="en-US" sz="2400" dirty="0">
              <a:solidFill>
                <a:prstClr val="black"/>
              </a:solidFill>
              <a:latin typeface="Arial Rounded MT Bold" pitchFamily="34" charset="0"/>
              <a:ea typeface="Arial Unicode MS" pitchFamily="34" charset="-128"/>
              <a:cs typeface="Arial Unicode MS" pitchFamily="34" charset="-128"/>
            </a:endParaRPr>
          </a:p>
          <a:p>
            <a:pPr eaLnBrk="0" fontAlgn="base" hangingPunct="0">
              <a:spcBef>
                <a:spcPct val="0"/>
              </a:spcBef>
              <a:spcAft>
                <a:spcPct val="0"/>
              </a:spcAft>
            </a:pPr>
            <a:endParaRPr lang="en-US" sz="2400" dirty="0">
              <a:solidFill>
                <a:prstClr val="black"/>
              </a:solidFill>
              <a:latin typeface="Arial Unicode MS" pitchFamily="34" charset="-128"/>
              <a:ea typeface="Arial Unicode MS" pitchFamily="34" charset="-128"/>
              <a:cs typeface="Arial Unicode MS" pitchFamily="34" charset="-128"/>
            </a:endParaRPr>
          </a:p>
          <a:p>
            <a:pPr eaLnBrk="0" fontAlgn="base" hangingPunct="0">
              <a:spcBef>
                <a:spcPct val="0"/>
              </a:spcBef>
              <a:spcAft>
                <a:spcPct val="0"/>
              </a:spcAft>
            </a:pPr>
            <a:endParaRPr lang="en-US" sz="2800" dirty="0">
              <a:solidFill>
                <a:prstClr val="black"/>
              </a:solidFill>
              <a:latin typeface="Calibri" pitchFamily="34" charset="0"/>
              <a:cs typeface="Times New Roman" pitchFamily="18" charset="0"/>
            </a:endParaRPr>
          </a:p>
          <a:p>
            <a:pPr eaLnBrk="0" fontAlgn="base" hangingPunct="0">
              <a:spcBef>
                <a:spcPct val="0"/>
              </a:spcBef>
              <a:spcAft>
                <a:spcPct val="0"/>
              </a:spcAft>
            </a:pPr>
            <a:endParaRPr lang="en-US" sz="2800" dirty="0">
              <a:solidFill>
                <a:prstClr val="black"/>
              </a:solidFill>
              <a:latin typeface="Calibri" pitchFamily="34" charset="0"/>
              <a:cs typeface="Times New Roman" pitchFamily="18" charset="0"/>
            </a:endParaRPr>
          </a:p>
          <a:p>
            <a:pPr eaLnBrk="0" fontAlgn="base" hangingPunct="0">
              <a:spcBef>
                <a:spcPct val="0"/>
              </a:spcBef>
              <a:spcAft>
                <a:spcPct val="0"/>
              </a:spcAft>
            </a:pPr>
            <a:endParaRPr lang="en-US" sz="2800" dirty="0">
              <a:solidFill>
                <a:prstClr val="black"/>
              </a:solidFill>
              <a:latin typeface="Calibri" pitchFamily="34" charset="0"/>
              <a:cs typeface="Times New Roman" pitchFamily="18" charset="0"/>
            </a:endParaRPr>
          </a:p>
          <a:p>
            <a:pPr eaLnBrk="0" fontAlgn="base" hangingPunct="0">
              <a:spcBef>
                <a:spcPct val="0"/>
              </a:spcBef>
              <a:spcAft>
                <a:spcPct val="0"/>
              </a:spcAft>
            </a:pPr>
            <a:endParaRPr lang="en-US" sz="2800" dirty="0">
              <a:solidFill>
                <a:prstClr val="black"/>
              </a:solidFill>
              <a:latin typeface="Arial" pitchFamily="34" charset="0"/>
              <a:cs typeface="Arial" pitchFamily="34" charset="0"/>
            </a:endParaRPr>
          </a:p>
        </p:txBody>
      </p:sp>
      <p:sp>
        <p:nvSpPr>
          <p:cNvPr id="6" name="5 - Ορθογώνιο"/>
          <p:cNvSpPr/>
          <p:nvPr/>
        </p:nvSpPr>
        <p:spPr>
          <a:xfrm>
            <a:off x="1952596" y="399944"/>
            <a:ext cx="7967226" cy="584775"/>
          </a:xfrm>
          <a:prstGeom prst="rect">
            <a:avLst/>
          </a:prstGeom>
        </p:spPr>
        <p:txBody>
          <a:bodyPr wrap="square">
            <a:spAutoFit/>
          </a:bodyPr>
          <a:lstStyle/>
          <a:p>
            <a:pPr fontAlgn="base">
              <a:spcBef>
                <a:spcPct val="0"/>
              </a:spcBef>
              <a:spcAft>
                <a:spcPct val="0"/>
              </a:spcAft>
            </a:pPr>
            <a:r>
              <a:rPr lang="el-GR" sz="3200" b="1" dirty="0">
                <a:solidFill>
                  <a:prstClr val="black"/>
                </a:solidFill>
                <a:latin typeface="Georgia" panose="02040502050405020303" pitchFamily="18" charset="0"/>
                <a:ea typeface="Arial Unicode MS" pitchFamily="34" charset="-128"/>
                <a:cs typeface="Arial Unicode MS" pitchFamily="34" charset="-128"/>
              </a:rPr>
              <a:t>Pre-primary </a:t>
            </a:r>
            <a:r>
              <a:rPr lang="el-GR" sz="3200" b="1" dirty="0" smtClean="0">
                <a:solidFill>
                  <a:prstClr val="black"/>
                </a:solidFill>
                <a:latin typeface="Georgia" panose="02040502050405020303" pitchFamily="18" charset="0"/>
                <a:ea typeface="Arial Unicode MS" pitchFamily="34" charset="-128"/>
                <a:cs typeface="Arial Unicode MS" pitchFamily="34" charset="-128"/>
              </a:rPr>
              <a:t>education</a:t>
            </a:r>
            <a:r>
              <a:rPr lang="en-US" sz="3200" b="1" dirty="0" smtClean="0">
                <a:solidFill>
                  <a:prstClr val="black"/>
                </a:solidFill>
                <a:latin typeface="Georgia" panose="02040502050405020303" pitchFamily="18" charset="0"/>
                <a:ea typeface="Arial Unicode MS" pitchFamily="34" charset="-128"/>
                <a:cs typeface="Arial Unicode MS" pitchFamily="34" charset="-128"/>
              </a:rPr>
              <a:t> in  Greece</a:t>
            </a:r>
            <a:endParaRPr lang="el-GR" sz="3200" dirty="0">
              <a:solidFill>
                <a:prstClr val="black"/>
              </a:solidFill>
              <a:latin typeface="Georgia" panose="02040502050405020303" pitchFamily="18" charset="0"/>
              <a:ea typeface="Arial Unicode MS" pitchFamily="34" charset="-128"/>
              <a:cs typeface="Arial Unicode MS" pitchFamily="34" charset="-128"/>
            </a:endParaRPr>
          </a:p>
        </p:txBody>
      </p:sp>
      <p:sp>
        <p:nvSpPr>
          <p:cNvPr id="7" name="6 - Τίτλος"/>
          <p:cNvSpPr>
            <a:spLocks noGrp="1"/>
          </p:cNvSpPr>
          <p:nvPr>
            <p:ph type="title"/>
          </p:nvPr>
        </p:nvSpPr>
        <p:spPr>
          <a:xfrm>
            <a:off x="1981200" y="-428652"/>
            <a:ext cx="8229600" cy="142876"/>
          </a:xfrm>
        </p:spPr>
        <p:txBody>
          <a:bodyPr>
            <a:normAutofit fontScale="90000"/>
          </a:bodyPr>
          <a:lstStyle/>
          <a:p>
            <a:endParaRPr lang="el-GR" dirty="0"/>
          </a:p>
        </p:txBody>
      </p:sp>
      <p:sp>
        <p:nvSpPr>
          <p:cNvPr id="8" name="7 - Θέση περιεχομένου"/>
          <p:cNvSpPr>
            <a:spLocks noGrp="1"/>
          </p:cNvSpPr>
          <p:nvPr>
            <p:ph idx="1"/>
          </p:nvPr>
        </p:nvSpPr>
        <p:spPr>
          <a:xfrm>
            <a:off x="1293630" y="1289250"/>
            <a:ext cx="8634141" cy="5568750"/>
          </a:xfrm>
        </p:spPr>
        <p:txBody>
          <a:bodyPr>
            <a:normAutofit/>
          </a:bodyPr>
          <a:lstStyle/>
          <a:p>
            <a:pPr lvl="0" eaLnBrk="0" fontAlgn="base" hangingPunct="0">
              <a:spcBef>
                <a:spcPct val="0"/>
              </a:spcBef>
              <a:spcAft>
                <a:spcPct val="0"/>
              </a:spcAft>
            </a:pPr>
            <a:r>
              <a:rPr kumimoji="0" lang="en-US" b="1" i="0" u="none" strike="noStrike" cap="none" normalizeH="0" baseline="0" dirty="0" smtClean="0">
                <a:ln>
                  <a:noFill/>
                </a:ln>
                <a:solidFill>
                  <a:schemeClr val="tx1"/>
                </a:solidFill>
                <a:effectLst/>
                <a:latin typeface="Baskerville Old Face" panose="02020602080505020303" pitchFamily="18" charset="0"/>
                <a:ea typeface="Arial Unicode MS" pitchFamily="34" charset="-128"/>
                <a:cs typeface="Arial Unicode MS" pitchFamily="34" charset="-128"/>
              </a:rPr>
              <a:t>Children first go to kindergarten at the age of 4 years. The curriculum in kindergarten aims to prepare students for the first grade and the years to follow. </a:t>
            </a:r>
          </a:p>
          <a:p>
            <a:pPr marL="0" lvl="0" indent="0" eaLnBrk="0" fontAlgn="base" hangingPunct="0">
              <a:spcBef>
                <a:spcPct val="0"/>
              </a:spcBef>
              <a:spcAft>
                <a:spcPct val="0"/>
              </a:spcAft>
              <a:buNone/>
            </a:pPr>
            <a:r>
              <a:rPr lang="el-GR" b="1" dirty="0">
                <a:latin typeface="Baskerville Old Face" panose="02020602080505020303" pitchFamily="18" charset="0"/>
                <a:ea typeface="Arial Unicode MS" pitchFamily="34" charset="-128"/>
                <a:cs typeface="Arial Unicode MS" pitchFamily="34" charset="-128"/>
              </a:rPr>
              <a:t> </a:t>
            </a:r>
            <a:r>
              <a:rPr lang="el-GR" b="1" dirty="0" smtClean="0">
                <a:latin typeface="Baskerville Old Face" panose="02020602080505020303" pitchFamily="18" charset="0"/>
                <a:ea typeface="Arial Unicode MS" pitchFamily="34" charset="-128"/>
                <a:cs typeface="Arial Unicode MS" pitchFamily="34" charset="-128"/>
              </a:rPr>
              <a:t>  </a:t>
            </a:r>
            <a:r>
              <a:rPr kumimoji="0" lang="en-US" b="1" i="0" u="none" strike="noStrike" cap="none" normalizeH="0" baseline="0" dirty="0" smtClean="0">
                <a:ln>
                  <a:noFill/>
                </a:ln>
                <a:solidFill>
                  <a:schemeClr val="tx1"/>
                </a:solidFill>
                <a:effectLst/>
                <a:latin typeface="Baskerville Old Face" panose="02020602080505020303" pitchFamily="18" charset="0"/>
                <a:ea typeface="Arial Unicode MS" pitchFamily="34" charset="-128"/>
                <a:cs typeface="Arial Unicode MS" pitchFamily="34" charset="-128"/>
              </a:rPr>
              <a:t>At the age of 6 years, students enter the </a:t>
            </a:r>
            <a:r>
              <a:rPr kumimoji="0" lang="en-US" b="1" u="none" strike="noStrike" cap="none" normalizeH="0" baseline="0" dirty="0" smtClean="0">
                <a:ln>
                  <a:noFill/>
                </a:ln>
                <a:solidFill>
                  <a:schemeClr val="tx1"/>
                </a:solidFill>
                <a:effectLst/>
                <a:latin typeface="Baskerville Old Face" panose="02020602080505020303" pitchFamily="18" charset="0"/>
                <a:ea typeface="Arial Unicode MS" pitchFamily="34" charset="-128"/>
                <a:cs typeface="Arial Unicode MS" pitchFamily="34" charset="-128"/>
              </a:rPr>
              <a:t>Primary</a:t>
            </a:r>
            <a:r>
              <a:rPr kumimoji="0" lang="en-US" b="1" i="1" u="none" strike="noStrike" cap="none" normalizeH="0" baseline="0" dirty="0" smtClean="0">
                <a:ln>
                  <a:noFill/>
                </a:ln>
                <a:solidFill>
                  <a:schemeClr val="tx1"/>
                </a:solidFill>
                <a:effectLst/>
                <a:latin typeface="Baskerville Old Face" panose="02020602080505020303" pitchFamily="18" charset="0"/>
                <a:ea typeface="Arial Unicode MS" pitchFamily="34" charset="-128"/>
                <a:cs typeface="Arial Unicode MS" pitchFamily="34" charset="-128"/>
              </a:rPr>
              <a:t> </a:t>
            </a:r>
            <a:endParaRPr kumimoji="0" lang="el-GR" b="1" i="1" u="none" strike="noStrike" cap="none" normalizeH="0" baseline="0" dirty="0" smtClean="0">
              <a:ln>
                <a:noFill/>
              </a:ln>
              <a:solidFill>
                <a:schemeClr val="tx1"/>
              </a:solidFill>
              <a:effectLst/>
              <a:latin typeface="Baskerville Old Face" panose="02020602080505020303" pitchFamily="18" charset="0"/>
              <a:ea typeface="Arial Unicode MS" pitchFamily="34" charset="-128"/>
              <a:cs typeface="Arial Unicode MS" pitchFamily="34" charset="-128"/>
            </a:endParaRPr>
          </a:p>
          <a:p>
            <a:pPr marL="0" lvl="0" indent="0" eaLnBrk="0" fontAlgn="base" hangingPunct="0">
              <a:spcBef>
                <a:spcPct val="0"/>
              </a:spcBef>
              <a:spcAft>
                <a:spcPct val="0"/>
              </a:spcAft>
              <a:buNone/>
            </a:pPr>
            <a:r>
              <a:rPr lang="el-GR" b="1" i="1" dirty="0">
                <a:latin typeface="Baskerville Old Face" panose="02020602080505020303" pitchFamily="18" charset="0"/>
                <a:ea typeface="Arial Unicode MS" pitchFamily="34" charset="-128"/>
                <a:cs typeface="Arial Unicode MS" pitchFamily="34" charset="-128"/>
              </a:rPr>
              <a:t> </a:t>
            </a:r>
            <a:r>
              <a:rPr lang="el-GR" b="1" i="1" dirty="0" smtClean="0">
                <a:latin typeface="Baskerville Old Face" panose="02020602080505020303" pitchFamily="18" charset="0"/>
                <a:ea typeface="Arial Unicode MS" pitchFamily="34" charset="-128"/>
                <a:cs typeface="Arial Unicode MS" pitchFamily="34" charset="-128"/>
              </a:rPr>
              <a:t>  </a:t>
            </a:r>
            <a:r>
              <a:rPr kumimoji="0" lang="en-US" b="1" i="0" u="none" strike="noStrike" cap="none" normalizeH="0" baseline="0" dirty="0" smtClean="0">
                <a:ln>
                  <a:noFill/>
                </a:ln>
                <a:solidFill>
                  <a:schemeClr val="tx1"/>
                </a:solidFill>
                <a:effectLst/>
                <a:latin typeface="Baskerville Old Face" panose="02020602080505020303" pitchFamily="18" charset="0"/>
                <a:ea typeface="Arial Unicode MS" pitchFamily="34" charset="-128"/>
                <a:cs typeface="Arial Unicode MS" pitchFamily="34" charset="-128"/>
              </a:rPr>
              <a:t>or Elementary school until the age of 12 years.</a:t>
            </a:r>
            <a:endParaRPr kumimoji="0" lang="el-GR" b="1" i="0" u="none" strike="noStrike" cap="none" normalizeH="0" baseline="0" dirty="0" smtClean="0">
              <a:ln>
                <a:noFill/>
              </a:ln>
              <a:solidFill>
                <a:schemeClr val="tx1"/>
              </a:solidFill>
              <a:effectLst/>
              <a:ea typeface="Arial Unicode MS" pitchFamily="34" charset="-128"/>
              <a:cs typeface="Arial Unicode MS" pitchFamily="34" charset="-128"/>
            </a:endParaRPr>
          </a:p>
          <a:p>
            <a:pPr lvl="0" eaLnBrk="0" fontAlgn="base" hangingPunct="0">
              <a:spcBef>
                <a:spcPct val="0"/>
              </a:spcBef>
              <a:spcAft>
                <a:spcPct val="0"/>
              </a:spcAft>
            </a:pPr>
            <a:r>
              <a:rPr kumimoji="0" lang="en-US" b="1" i="0" u="none" strike="noStrike" cap="none" normalizeH="0" baseline="0" dirty="0" smtClean="0">
                <a:ln>
                  <a:noFill/>
                </a:ln>
                <a:solidFill>
                  <a:schemeClr val="tx1"/>
                </a:solidFill>
                <a:effectLst/>
                <a:latin typeface="Baskerville Old Face" panose="02020602080505020303" pitchFamily="18" charset="0"/>
                <a:ea typeface="Arial Unicode MS" pitchFamily="34" charset="-128"/>
                <a:cs typeface="Arial Unicode MS" pitchFamily="34" charset="-128"/>
              </a:rPr>
              <a:t>Of course they are schools for  younger children (age 2 to 4) the kindergarten stations or Vrefiki stathmi.</a:t>
            </a:r>
          </a:p>
          <a:p>
            <a:endParaRPr lang="el-GR" dirty="0"/>
          </a:p>
        </p:txBody>
      </p:sp>
    </p:spTree>
    <p:extLst>
      <p:ext uri="{BB962C8B-B14F-4D97-AF65-F5344CB8AC3E}">
        <p14:creationId xmlns:p14="http://schemas.microsoft.com/office/powerpoint/2010/main" val="2696762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3 - Τίτλος"/>
          <p:cNvSpPr>
            <a:spLocks noGrp="1"/>
          </p:cNvSpPr>
          <p:nvPr>
            <p:ph type="title"/>
          </p:nvPr>
        </p:nvSpPr>
        <p:spPr>
          <a:xfrm rot="10800000">
            <a:off x="2359567" y="-2058874"/>
            <a:ext cx="8119421" cy="1347365"/>
          </a:xfrm>
        </p:spPr>
        <p:txBody>
          <a:bodyPr>
            <a:normAutofit/>
          </a:bodyPr>
          <a:lstStyle/>
          <a:p>
            <a:endParaRPr lang="el-GR" dirty="0"/>
          </a:p>
        </p:txBody>
      </p:sp>
      <p:sp>
        <p:nvSpPr>
          <p:cNvPr id="5" name="4 - Θέση περιεχομένου"/>
          <p:cNvSpPr>
            <a:spLocks noGrp="1"/>
          </p:cNvSpPr>
          <p:nvPr>
            <p:ph idx="1"/>
          </p:nvPr>
        </p:nvSpPr>
        <p:spPr>
          <a:xfrm>
            <a:off x="1809720" y="285728"/>
            <a:ext cx="8515352" cy="6215106"/>
          </a:xfrm>
        </p:spPr>
        <p:txBody>
          <a:bodyPr>
            <a:normAutofit fontScale="92500" lnSpcReduction="20000"/>
          </a:bodyPr>
          <a:lstStyle/>
          <a:p>
            <a:pPr marL="0" indent="0" fontAlgn="base">
              <a:spcBef>
                <a:spcPct val="0"/>
              </a:spcBef>
              <a:spcAft>
                <a:spcPct val="0"/>
              </a:spcAft>
              <a:buNone/>
            </a:pPr>
            <a:r>
              <a:rPr lang="en-US" sz="4300" b="1" dirty="0">
                <a:latin typeface="Baskerville Old Face" panose="02020602080505020303" pitchFamily="18" charset="0"/>
                <a:ea typeface="Times New Roman" pitchFamily="18" charset="0"/>
                <a:cs typeface="Times New Roman" pitchFamily="18" charset="0"/>
              </a:rPr>
              <a:t>          </a:t>
            </a:r>
            <a:r>
              <a:rPr lang="en-US" sz="4300" b="1" dirty="0" smtClean="0">
                <a:latin typeface="Baskerville Old Face" panose="02020602080505020303" pitchFamily="18" charset="0"/>
                <a:ea typeface="Times New Roman" pitchFamily="18" charset="0"/>
                <a:cs typeface="Times New Roman" pitchFamily="18" charset="0"/>
              </a:rPr>
              <a:t> </a:t>
            </a:r>
            <a:r>
              <a:rPr lang="en-US" sz="4300" b="1" dirty="0">
                <a:latin typeface="Baskerville Old Face" panose="02020602080505020303" pitchFamily="18" charset="0"/>
                <a:ea typeface="Times New Roman" pitchFamily="18" charset="0"/>
                <a:cs typeface="Times New Roman" pitchFamily="18" charset="0"/>
              </a:rPr>
              <a:t>Primary </a:t>
            </a:r>
            <a:r>
              <a:rPr lang="en-US" sz="4300" b="1" dirty="0" smtClean="0">
                <a:latin typeface="Baskerville Old Face" panose="02020602080505020303" pitchFamily="18" charset="0"/>
                <a:ea typeface="Times New Roman" pitchFamily="18" charset="0"/>
                <a:cs typeface="Times New Roman" pitchFamily="18" charset="0"/>
              </a:rPr>
              <a:t>Education</a:t>
            </a:r>
          </a:p>
          <a:p>
            <a:pPr marL="0" indent="0" fontAlgn="base">
              <a:spcBef>
                <a:spcPct val="0"/>
              </a:spcBef>
              <a:spcAft>
                <a:spcPct val="0"/>
              </a:spcAft>
              <a:buNone/>
            </a:pPr>
            <a:endParaRPr lang="en-US" sz="4200" b="1" dirty="0">
              <a:latin typeface="Baskerville Old Face" panose="02020602080505020303" pitchFamily="18" charset="0"/>
              <a:ea typeface="Times New Roman" pitchFamily="18" charset="0"/>
              <a:cs typeface="Times New Roman" pitchFamily="18" charset="0"/>
            </a:endParaRPr>
          </a:p>
          <a:p>
            <a:pPr marL="0" indent="0" fontAlgn="base">
              <a:spcBef>
                <a:spcPct val="0"/>
              </a:spcBef>
              <a:spcAft>
                <a:spcPct val="0"/>
              </a:spcAft>
              <a:buNone/>
            </a:pPr>
            <a:r>
              <a:rPr lang="en-US" sz="3900" b="1" dirty="0" smtClean="0">
                <a:latin typeface="Baskerville Old Face" panose="02020602080505020303" pitchFamily="18" charset="0"/>
                <a:ea typeface="Arial Unicode MS" pitchFamily="34" charset="-128"/>
                <a:cs typeface="Arial Unicode MS" pitchFamily="34" charset="-128"/>
              </a:rPr>
              <a:t>     In the age of 6 years children start their</a:t>
            </a:r>
          </a:p>
          <a:p>
            <a:pPr marL="0" indent="0" fontAlgn="base">
              <a:spcBef>
                <a:spcPct val="0"/>
              </a:spcBef>
              <a:spcAft>
                <a:spcPct val="0"/>
              </a:spcAft>
              <a:buNone/>
            </a:pPr>
            <a:r>
              <a:rPr lang="en-US" sz="3900" b="1" dirty="0">
                <a:latin typeface="Baskerville Old Face" panose="02020602080505020303" pitchFamily="18" charset="0"/>
                <a:ea typeface="Arial Unicode MS" pitchFamily="34" charset="-128"/>
                <a:cs typeface="Arial Unicode MS" pitchFamily="34" charset="-128"/>
              </a:rPr>
              <a:t> </a:t>
            </a:r>
            <a:r>
              <a:rPr lang="en-US" sz="3900" b="1" dirty="0" smtClean="0">
                <a:latin typeface="Baskerville Old Face" panose="02020602080505020303" pitchFamily="18" charset="0"/>
                <a:ea typeface="Arial Unicode MS" pitchFamily="34" charset="-128"/>
                <a:cs typeface="Arial Unicode MS" pitchFamily="34" charset="-128"/>
              </a:rPr>
              <a:t>    lessons in the primaries schools.</a:t>
            </a:r>
          </a:p>
          <a:p>
            <a:pPr marL="0" indent="0" fontAlgn="base">
              <a:spcBef>
                <a:spcPct val="0"/>
              </a:spcBef>
              <a:spcAft>
                <a:spcPct val="0"/>
              </a:spcAft>
              <a:buNone/>
            </a:pPr>
            <a:r>
              <a:rPr lang="en-US" sz="3900" b="1" dirty="0">
                <a:latin typeface="Baskerville Old Face" panose="02020602080505020303" pitchFamily="18" charset="0"/>
                <a:ea typeface="Arial Unicode MS" pitchFamily="34" charset="-128"/>
                <a:cs typeface="Arial Unicode MS" pitchFamily="34" charset="-128"/>
              </a:rPr>
              <a:t> </a:t>
            </a:r>
            <a:r>
              <a:rPr lang="en-US" sz="3900" b="1" dirty="0" smtClean="0">
                <a:latin typeface="Baskerville Old Face" panose="02020602080505020303" pitchFamily="18" charset="0"/>
                <a:ea typeface="Arial Unicode MS" pitchFamily="34" charset="-128"/>
                <a:cs typeface="Arial Unicode MS" pitchFamily="34" charset="-128"/>
              </a:rPr>
              <a:t>  </a:t>
            </a:r>
          </a:p>
          <a:p>
            <a:pPr marL="0" indent="0" fontAlgn="base">
              <a:spcBef>
                <a:spcPct val="0"/>
              </a:spcBef>
              <a:spcAft>
                <a:spcPct val="0"/>
              </a:spcAft>
              <a:buNone/>
            </a:pPr>
            <a:r>
              <a:rPr lang="en-US" sz="3900" b="1" dirty="0" smtClean="0">
                <a:latin typeface="Baskerville Old Face" panose="02020602080505020303" pitchFamily="18" charset="0"/>
                <a:ea typeface="Arial Unicode MS" pitchFamily="34" charset="-128"/>
                <a:cs typeface="Arial Unicode MS" pitchFamily="34" charset="-128"/>
              </a:rPr>
              <a:t>             There </a:t>
            </a:r>
            <a:r>
              <a:rPr lang="en-US" sz="3900" b="1" dirty="0">
                <a:latin typeface="Baskerville Old Face" panose="02020602080505020303" pitchFamily="18" charset="0"/>
                <a:ea typeface="Arial Unicode MS" pitchFamily="34" charset="-128"/>
                <a:cs typeface="Arial Unicode MS" pitchFamily="34" charset="-128"/>
              </a:rPr>
              <a:t>are 6 (six)</a:t>
            </a:r>
            <a:r>
              <a:rPr lang="el-GR" sz="4200" b="1" dirty="0">
                <a:ea typeface="Arial Unicode MS" pitchFamily="34" charset="-128"/>
                <a:cs typeface="Arial Unicode MS" pitchFamily="34" charset="-128"/>
              </a:rPr>
              <a:t>"</a:t>
            </a:r>
            <a:r>
              <a:rPr lang="el-GR" sz="3500" dirty="0">
                <a:latin typeface="Georgia" panose="02040502050405020303" pitchFamily="18" charset="0"/>
                <a:ea typeface="Arial Unicode MS" pitchFamily="34" charset="-128"/>
                <a:cs typeface="Arial Unicode MS" pitchFamily="34" charset="-128"/>
              </a:rPr>
              <a:t>classes" </a:t>
            </a:r>
            <a:r>
              <a:rPr lang="el-GR" sz="3500" dirty="0" smtClean="0">
                <a:latin typeface="Georgia" panose="02040502050405020303" pitchFamily="18" charset="0"/>
                <a:ea typeface="Arial Unicode MS" pitchFamily="34" charset="-128"/>
                <a:cs typeface="Arial Unicode MS" pitchFamily="34" charset="-128"/>
              </a:rPr>
              <a:t>:</a:t>
            </a:r>
            <a:endParaRPr lang="en-US" sz="3500" dirty="0">
              <a:latin typeface="Baskerville Old Face" panose="02020602080505020303" pitchFamily="18" charset="0"/>
              <a:ea typeface="Arial Unicode MS" pitchFamily="34" charset="-128"/>
              <a:cs typeface="Arial Unicode MS" pitchFamily="34" charset="-128"/>
            </a:endParaRPr>
          </a:p>
          <a:p>
            <a:pPr marL="0" indent="0" eaLnBrk="0" fontAlgn="base" hangingPunct="0">
              <a:spcBef>
                <a:spcPct val="0"/>
              </a:spcBef>
              <a:spcAft>
                <a:spcPct val="0"/>
              </a:spcAft>
              <a:buNone/>
            </a:pPr>
            <a:r>
              <a:rPr lang="en-US" sz="3500" b="1" dirty="0" smtClean="0">
                <a:ea typeface="Arial Unicode MS" pitchFamily="34" charset="-128"/>
                <a:cs typeface="Arial Unicode MS" pitchFamily="34" charset="-128"/>
              </a:rPr>
              <a:t> </a:t>
            </a:r>
            <a:endParaRPr lang="el-GR" sz="3500" b="1" dirty="0">
              <a:ea typeface="Arial Unicode MS" pitchFamily="34" charset="-128"/>
              <a:cs typeface="Arial Unicode MS" pitchFamily="34" charset="-128"/>
            </a:endParaRPr>
          </a:p>
          <a:p>
            <a:pPr marL="0" indent="0" eaLnBrk="0" fontAlgn="base" hangingPunct="0">
              <a:spcBef>
                <a:spcPct val="0"/>
              </a:spcBef>
              <a:spcAft>
                <a:spcPct val="0"/>
              </a:spcAft>
              <a:buNone/>
            </a:pPr>
            <a:r>
              <a:rPr lang="en-US" sz="4200" b="1" dirty="0" smtClean="0">
                <a:latin typeface="Baskerville Old Face" panose="02020602080505020303" pitchFamily="18" charset="0"/>
                <a:ea typeface="Arial Unicode MS" pitchFamily="34" charset="-128"/>
                <a:cs typeface="Arial Unicode MS" pitchFamily="34" charset="-128"/>
              </a:rPr>
              <a:t>                 </a:t>
            </a:r>
            <a:r>
              <a:rPr lang="en-US" sz="3900" b="1" dirty="0" smtClean="0">
                <a:latin typeface="Baskerville Old Face" panose="02020602080505020303" pitchFamily="18" charset="0"/>
                <a:ea typeface="Arial Unicode MS" pitchFamily="34" charset="-128"/>
                <a:cs typeface="Arial Unicode MS" pitchFamily="34" charset="-128"/>
              </a:rPr>
              <a:t>Grade</a:t>
            </a:r>
            <a:r>
              <a:rPr lang="el-GR" sz="3900" b="1" dirty="0" smtClean="0">
                <a:ea typeface="Arial Unicode MS" pitchFamily="34" charset="-128"/>
                <a:cs typeface="Arial Unicode MS" pitchFamily="34" charset="-128"/>
              </a:rPr>
              <a:t> </a:t>
            </a:r>
            <a:r>
              <a:rPr lang="en-US" sz="3900" b="1" dirty="0" smtClean="0">
                <a:latin typeface="Baskerville Old Face" panose="02020602080505020303" pitchFamily="18" charset="0"/>
                <a:ea typeface="Arial Unicode MS" pitchFamily="34" charset="-128"/>
                <a:cs typeface="Arial Unicode MS" pitchFamily="34" charset="-128"/>
              </a:rPr>
              <a:t> </a:t>
            </a:r>
            <a:r>
              <a:rPr lang="el-GR" sz="3900" b="1" dirty="0">
                <a:ea typeface="Arial Unicode MS" pitchFamily="34" charset="-128"/>
                <a:cs typeface="Arial Unicode MS" pitchFamily="34" charset="-128"/>
              </a:rPr>
              <a:t>1: </a:t>
            </a:r>
            <a:r>
              <a:rPr lang="el-GR" sz="3900" b="1" dirty="0" smtClean="0">
                <a:ea typeface="Arial Unicode MS" pitchFamily="34" charset="-128"/>
                <a:cs typeface="Arial Unicode MS" pitchFamily="34" charset="-128"/>
              </a:rPr>
              <a:t>a</a:t>
            </a:r>
            <a:r>
              <a:rPr lang="en-US" sz="3900" b="1" dirty="0" err="1" smtClean="0">
                <a:ea typeface="Arial Unicode MS" pitchFamily="34" charset="-128"/>
                <a:cs typeface="Arial Unicode MS" pitchFamily="34" charset="-128"/>
              </a:rPr>
              <a:t>ge</a:t>
            </a:r>
            <a:r>
              <a:rPr lang="en-US" sz="3900" b="1" dirty="0" smtClean="0">
                <a:ea typeface="Arial Unicode MS" pitchFamily="34" charset="-128"/>
                <a:cs typeface="Arial Unicode MS" pitchFamily="34" charset="-128"/>
              </a:rPr>
              <a:t> 6 to 7</a:t>
            </a:r>
          </a:p>
          <a:p>
            <a:pPr marL="0" indent="0" eaLnBrk="0" fontAlgn="base" hangingPunct="0">
              <a:spcBef>
                <a:spcPct val="0"/>
              </a:spcBef>
              <a:spcAft>
                <a:spcPct val="0"/>
              </a:spcAft>
              <a:buNone/>
            </a:pPr>
            <a:r>
              <a:rPr lang="en-US" sz="3900" b="1" dirty="0" smtClean="0">
                <a:latin typeface="Baskerville Old Face" panose="02020602080505020303" pitchFamily="18" charset="0"/>
                <a:ea typeface="Arial Unicode MS" pitchFamily="34" charset="-128"/>
                <a:cs typeface="Arial Unicode MS" pitchFamily="34" charset="-128"/>
              </a:rPr>
              <a:t>                  Grade </a:t>
            </a:r>
            <a:r>
              <a:rPr lang="en-US" sz="3900" b="1" dirty="0">
                <a:latin typeface="Baskerville Old Face" panose="02020602080505020303" pitchFamily="18" charset="0"/>
                <a:ea typeface="Arial Unicode MS" pitchFamily="34" charset="-128"/>
                <a:cs typeface="Arial Unicode MS" pitchFamily="34" charset="-128"/>
              </a:rPr>
              <a:t>2</a:t>
            </a:r>
            <a:r>
              <a:rPr lang="el-GR" sz="3900" b="1" dirty="0">
                <a:ea typeface="Arial Unicode MS" pitchFamily="34" charset="-128"/>
                <a:cs typeface="Arial Unicode MS" pitchFamily="34" charset="-128"/>
              </a:rPr>
              <a:t>: </a:t>
            </a:r>
            <a:r>
              <a:rPr lang="el-GR" sz="3900" b="1" dirty="0" err="1">
                <a:ea typeface="Arial Unicode MS" pitchFamily="34" charset="-128"/>
                <a:cs typeface="Arial Unicode MS" pitchFamily="34" charset="-128"/>
              </a:rPr>
              <a:t>age</a:t>
            </a:r>
            <a:r>
              <a:rPr lang="el-GR" sz="3900" b="1" dirty="0">
                <a:ea typeface="Arial Unicode MS" pitchFamily="34" charset="-128"/>
                <a:cs typeface="Arial Unicode MS" pitchFamily="34" charset="-128"/>
              </a:rPr>
              <a:t> 7 </a:t>
            </a:r>
            <a:r>
              <a:rPr lang="el-GR" sz="3900" b="1" dirty="0" err="1">
                <a:ea typeface="Arial Unicode MS" pitchFamily="34" charset="-128"/>
                <a:cs typeface="Arial Unicode MS" pitchFamily="34" charset="-128"/>
              </a:rPr>
              <a:t>to</a:t>
            </a:r>
            <a:r>
              <a:rPr lang="el-GR" sz="3900" b="1" dirty="0">
                <a:ea typeface="Arial Unicode MS" pitchFamily="34" charset="-128"/>
                <a:cs typeface="Arial Unicode MS" pitchFamily="34" charset="-128"/>
              </a:rPr>
              <a:t> 8</a:t>
            </a:r>
          </a:p>
          <a:p>
            <a:pPr marL="0" indent="0" eaLnBrk="0" fontAlgn="base" hangingPunct="0">
              <a:spcBef>
                <a:spcPct val="0"/>
              </a:spcBef>
              <a:spcAft>
                <a:spcPct val="0"/>
              </a:spcAft>
              <a:buNone/>
            </a:pPr>
            <a:r>
              <a:rPr lang="en-US" sz="3900" b="1" dirty="0" smtClean="0">
                <a:latin typeface="Baskerville Old Face" panose="02020602080505020303" pitchFamily="18" charset="0"/>
                <a:ea typeface="Arial Unicode MS" pitchFamily="34" charset="-128"/>
                <a:cs typeface="Arial Unicode MS" pitchFamily="34" charset="-128"/>
              </a:rPr>
              <a:t>                  Grade </a:t>
            </a:r>
            <a:r>
              <a:rPr lang="el-GR" sz="3900" b="1" dirty="0">
                <a:ea typeface="Arial Unicode MS" pitchFamily="34" charset="-128"/>
                <a:cs typeface="Arial Unicode MS" pitchFamily="34" charset="-128"/>
              </a:rPr>
              <a:t>3 : </a:t>
            </a:r>
            <a:r>
              <a:rPr lang="el-GR" sz="3900" b="1" dirty="0" err="1">
                <a:ea typeface="Arial Unicode MS" pitchFamily="34" charset="-128"/>
                <a:cs typeface="Arial Unicode MS" pitchFamily="34" charset="-128"/>
              </a:rPr>
              <a:t>age</a:t>
            </a:r>
            <a:r>
              <a:rPr lang="el-GR" sz="3900" b="1" dirty="0">
                <a:ea typeface="Arial Unicode MS" pitchFamily="34" charset="-128"/>
                <a:cs typeface="Arial Unicode MS" pitchFamily="34" charset="-128"/>
              </a:rPr>
              <a:t> 8 </a:t>
            </a:r>
            <a:r>
              <a:rPr lang="el-GR" sz="3900" b="1" dirty="0" err="1">
                <a:ea typeface="Arial Unicode MS" pitchFamily="34" charset="-128"/>
                <a:cs typeface="Arial Unicode MS" pitchFamily="34" charset="-128"/>
              </a:rPr>
              <a:t>to</a:t>
            </a:r>
            <a:r>
              <a:rPr lang="el-GR" sz="3900" b="1" dirty="0">
                <a:ea typeface="Arial Unicode MS" pitchFamily="34" charset="-128"/>
                <a:cs typeface="Arial Unicode MS" pitchFamily="34" charset="-128"/>
              </a:rPr>
              <a:t> 9</a:t>
            </a:r>
          </a:p>
          <a:p>
            <a:pPr marL="0" indent="0" eaLnBrk="0" fontAlgn="base" hangingPunct="0">
              <a:spcBef>
                <a:spcPct val="0"/>
              </a:spcBef>
              <a:spcAft>
                <a:spcPct val="0"/>
              </a:spcAft>
              <a:buNone/>
            </a:pPr>
            <a:r>
              <a:rPr lang="en-US" sz="3900" b="1" dirty="0">
                <a:latin typeface="Baskerville Old Face" panose="02020602080505020303" pitchFamily="18" charset="0"/>
                <a:ea typeface="Arial Unicode MS" pitchFamily="34" charset="-128"/>
                <a:cs typeface="Arial Unicode MS" pitchFamily="34" charset="-128"/>
              </a:rPr>
              <a:t> </a:t>
            </a:r>
            <a:r>
              <a:rPr lang="en-US" sz="3900" b="1" dirty="0" smtClean="0">
                <a:latin typeface="Baskerville Old Face" panose="02020602080505020303" pitchFamily="18" charset="0"/>
                <a:ea typeface="Arial Unicode MS" pitchFamily="34" charset="-128"/>
                <a:cs typeface="Arial Unicode MS" pitchFamily="34" charset="-128"/>
              </a:rPr>
              <a:t>                 Grade </a:t>
            </a:r>
            <a:r>
              <a:rPr lang="el-GR" sz="3900" b="1" dirty="0">
                <a:ea typeface="Arial Unicode MS" pitchFamily="34" charset="-128"/>
                <a:cs typeface="Arial Unicode MS" pitchFamily="34" charset="-128"/>
              </a:rPr>
              <a:t>4 : </a:t>
            </a:r>
            <a:r>
              <a:rPr lang="el-GR" sz="3900" b="1" dirty="0" err="1">
                <a:ea typeface="Arial Unicode MS" pitchFamily="34" charset="-128"/>
                <a:cs typeface="Arial Unicode MS" pitchFamily="34" charset="-128"/>
              </a:rPr>
              <a:t>age</a:t>
            </a:r>
            <a:r>
              <a:rPr lang="el-GR" sz="3900" b="1" dirty="0">
                <a:ea typeface="Arial Unicode MS" pitchFamily="34" charset="-128"/>
                <a:cs typeface="Arial Unicode MS" pitchFamily="34" charset="-128"/>
              </a:rPr>
              <a:t> 9 </a:t>
            </a:r>
            <a:r>
              <a:rPr lang="el-GR" sz="3900" b="1" dirty="0" err="1">
                <a:ea typeface="Arial Unicode MS" pitchFamily="34" charset="-128"/>
                <a:cs typeface="Arial Unicode MS" pitchFamily="34" charset="-128"/>
              </a:rPr>
              <a:t>to</a:t>
            </a:r>
            <a:r>
              <a:rPr lang="el-GR" sz="3900" b="1" dirty="0">
                <a:ea typeface="Arial Unicode MS" pitchFamily="34" charset="-128"/>
                <a:cs typeface="Arial Unicode MS" pitchFamily="34" charset="-128"/>
              </a:rPr>
              <a:t> 10</a:t>
            </a:r>
          </a:p>
          <a:p>
            <a:pPr marL="0" indent="0" eaLnBrk="0" fontAlgn="base" hangingPunct="0">
              <a:spcBef>
                <a:spcPct val="0"/>
              </a:spcBef>
              <a:spcAft>
                <a:spcPct val="0"/>
              </a:spcAft>
              <a:buNone/>
            </a:pPr>
            <a:r>
              <a:rPr lang="en-US" sz="3900" b="1" dirty="0">
                <a:latin typeface="Baskerville Old Face" panose="02020602080505020303" pitchFamily="18" charset="0"/>
                <a:ea typeface="Arial Unicode MS" pitchFamily="34" charset="-128"/>
                <a:cs typeface="Arial Unicode MS" pitchFamily="34" charset="-128"/>
              </a:rPr>
              <a:t> </a:t>
            </a:r>
            <a:r>
              <a:rPr lang="en-US" sz="3900" b="1" dirty="0" smtClean="0">
                <a:latin typeface="Baskerville Old Face" panose="02020602080505020303" pitchFamily="18" charset="0"/>
                <a:ea typeface="Arial Unicode MS" pitchFamily="34" charset="-128"/>
                <a:cs typeface="Arial Unicode MS" pitchFamily="34" charset="-128"/>
              </a:rPr>
              <a:t>                 Grade </a:t>
            </a:r>
            <a:r>
              <a:rPr lang="el-GR" sz="3900" b="1" dirty="0">
                <a:ea typeface="Arial Unicode MS" pitchFamily="34" charset="-128"/>
                <a:cs typeface="Arial Unicode MS" pitchFamily="34" charset="-128"/>
              </a:rPr>
              <a:t>5 : </a:t>
            </a:r>
            <a:r>
              <a:rPr lang="el-GR" sz="3900" b="1" dirty="0" err="1">
                <a:ea typeface="Arial Unicode MS" pitchFamily="34" charset="-128"/>
                <a:cs typeface="Arial Unicode MS" pitchFamily="34" charset="-128"/>
              </a:rPr>
              <a:t>age</a:t>
            </a:r>
            <a:r>
              <a:rPr lang="el-GR" sz="3900" b="1" dirty="0">
                <a:ea typeface="Arial Unicode MS" pitchFamily="34" charset="-128"/>
                <a:cs typeface="Arial Unicode MS" pitchFamily="34" charset="-128"/>
              </a:rPr>
              <a:t> 10 </a:t>
            </a:r>
            <a:r>
              <a:rPr lang="el-GR" sz="3900" b="1" dirty="0" err="1">
                <a:ea typeface="Arial Unicode MS" pitchFamily="34" charset="-128"/>
                <a:cs typeface="Arial Unicode MS" pitchFamily="34" charset="-128"/>
              </a:rPr>
              <a:t>to</a:t>
            </a:r>
            <a:r>
              <a:rPr lang="el-GR" sz="3900" b="1" dirty="0">
                <a:ea typeface="Arial Unicode MS" pitchFamily="34" charset="-128"/>
                <a:cs typeface="Arial Unicode MS" pitchFamily="34" charset="-128"/>
              </a:rPr>
              <a:t> 11</a:t>
            </a:r>
          </a:p>
          <a:p>
            <a:pPr marL="0" indent="0" eaLnBrk="0" fontAlgn="base" hangingPunct="0">
              <a:spcBef>
                <a:spcPct val="0"/>
              </a:spcBef>
              <a:spcAft>
                <a:spcPct val="0"/>
              </a:spcAft>
              <a:buNone/>
            </a:pPr>
            <a:r>
              <a:rPr lang="en-US" sz="3900" b="1" dirty="0" smtClean="0">
                <a:latin typeface="Baskerville Old Face" panose="02020602080505020303" pitchFamily="18" charset="0"/>
                <a:ea typeface="Arial Unicode MS" pitchFamily="34" charset="-128"/>
                <a:cs typeface="Arial Unicode MS" pitchFamily="34" charset="-128"/>
              </a:rPr>
              <a:t>                  Grade</a:t>
            </a:r>
            <a:r>
              <a:rPr lang="el-GR" sz="3900" b="1" dirty="0" smtClean="0">
                <a:ea typeface="Arial Unicode MS" pitchFamily="34" charset="-128"/>
                <a:cs typeface="Arial Unicode MS" pitchFamily="34" charset="-128"/>
              </a:rPr>
              <a:t> </a:t>
            </a:r>
            <a:r>
              <a:rPr lang="el-GR" sz="3900" b="1" dirty="0">
                <a:ea typeface="Arial Unicode MS" pitchFamily="34" charset="-128"/>
                <a:cs typeface="Arial Unicode MS" pitchFamily="34" charset="-128"/>
              </a:rPr>
              <a:t>6 : </a:t>
            </a:r>
            <a:r>
              <a:rPr lang="el-GR" sz="3900" b="1" dirty="0" err="1">
                <a:ea typeface="Arial Unicode MS" pitchFamily="34" charset="-128"/>
                <a:cs typeface="Arial Unicode MS" pitchFamily="34" charset="-128"/>
              </a:rPr>
              <a:t>age</a:t>
            </a:r>
            <a:r>
              <a:rPr lang="el-GR" sz="3900" b="1" dirty="0">
                <a:ea typeface="Arial Unicode MS" pitchFamily="34" charset="-128"/>
                <a:cs typeface="Arial Unicode MS" pitchFamily="34" charset="-128"/>
              </a:rPr>
              <a:t> 11 to 12</a:t>
            </a:r>
          </a:p>
          <a:p>
            <a:endParaRPr lang="el-GR" dirty="0"/>
          </a:p>
        </p:txBody>
      </p:sp>
    </p:spTree>
    <p:extLst>
      <p:ext uri="{BB962C8B-B14F-4D97-AF65-F5344CB8AC3E}">
        <p14:creationId xmlns:p14="http://schemas.microsoft.com/office/powerpoint/2010/main" val="2511480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326" y="163945"/>
            <a:ext cx="8617527" cy="6463145"/>
          </a:xfrm>
          <a:prstGeom prst="rect">
            <a:avLst/>
          </a:prstGeom>
        </p:spPr>
      </p:pic>
    </p:spTree>
    <p:extLst>
      <p:ext uri="{BB962C8B-B14F-4D97-AF65-F5344CB8AC3E}">
        <p14:creationId xmlns:p14="http://schemas.microsoft.com/office/powerpoint/2010/main" val="2160057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1881158" y="428604"/>
            <a:ext cx="8501122" cy="5332116"/>
          </a:xfrm>
        </p:spPr>
        <p:txBody>
          <a:bodyPr>
            <a:noAutofit/>
          </a:bodyPr>
          <a:lstStyle/>
          <a:p>
            <a:r>
              <a:rPr lang="en-US" b="1" dirty="0" smtClean="0">
                <a:solidFill>
                  <a:srgbClr val="0070C0"/>
                </a:solidFill>
                <a:latin typeface="Baskerville Old Face" panose="02020602080505020303" pitchFamily="18" charset="0"/>
              </a:rPr>
              <a:t>Rizario Kindergarten </a:t>
            </a:r>
            <a:r>
              <a:rPr lang="en-US" b="1" dirty="0" smtClean="0">
                <a:latin typeface="Baskerville Old Face" panose="02020602080505020303" pitchFamily="18" charset="0"/>
              </a:rPr>
              <a:t>is a preschool education school that offers quality in the educational process and is constantly evolving, incorporating all kinds of innovation in its program. </a:t>
            </a:r>
            <a:endParaRPr lang="el-GR" b="1" dirty="0" smtClean="0">
              <a:latin typeface="Baskerville Old Face" panose="02020602080505020303" pitchFamily="18" charset="0"/>
            </a:endParaRPr>
          </a:p>
          <a:p>
            <a:pPr marL="0" indent="0">
              <a:buNone/>
            </a:pPr>
            <a:endParaRPr lang="en-US" b="1" dirty="0" smtClean="0">
              <a:latin typeface="Baskerville Old Face" panose="02020602080505020303" pitchFamily="18" charset="0"/>
            </a:endParaRPr>
          </a:p>
          <a:p>
            <a:r>
              <a:rPr lang="en-US" b="1" dirty="0" smtClean="0">
                <a:latin typeface="Baskerville Old Face" panose="02020602080505020303" pitchFamily="18" charset="0"/>
              </a:rPr>
              <a:t>We have as goal to create a school that will be innovative and provide access to a high level of education for all .</a:t>
            </a:r>
            <a:r>
              <a:rPr lang="en-US" dirty="0" smtClean="0">
                <a:latin typeface="Baskerville Old Face" panose="02020602080505020303" pitchFamily="18" charset="0"/>
              </a:rPr>
              <a:t>It</a:t>
            </a:r>
            <a:r>
              <a:rPr lang="en-US" b="1" dirty="0" smtClean="0">
                <a:latin typeface="Baskerville Old Face" panose="02020602080505020303" pitchFamily="18" charset="0"/>
              </a:rPr>
              <a:t> is one of etwinning schools that has been awarded this title for the year 2018 among of thousands of schools in Europe.</a:t>
            </a:r>
          </a:p>
          <a:p>
            <a:endParaRPr lang="el-GR" b="1" dirty="0"/>
          </a:p>
        </p:txBody>
      </p:sp>
    </p:spTree>
    <p:extLst>
      <p:ext uri="{BB962C8B-B14F-4D97-AF65-F5344CB8AC3E}">
        <p14:creationId xmlns:p14="http://schemas.microsoft.com/office/powerpoint/2010/main" val="312294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2064761" y="230331"/>
            <a:ext cx="8215312" cy="6215063"/>
          </a:xfrm>
        </p:spPr>
        <p:txBody>
          <a:bodyPr>
            <a:noAutofit/>
          </a:bodyPr>
          <a:lstStyle/>
          <a:p>
            <a:endParaRPr lang="en-US" dirty="0" smtClean="0"/>
          </a:p>
          <a:p>
            <a:r>
              <a:rPr lang="en-US" b="1" dirty="0" smtClean="0">
                <a:latin typeface="Baskerville Old Face" panose="02020602080505020303" pitchFamily="18" charset="0"/>
              </a:rPr>
              <a:t>Part of our philosophy and our priority is to improve our work by adopting new teaching methods and constantly training our staff for the benefit of the whole school unit.</a:t>
            </a:r>
          </a:p>
          <a:p>
            <a:pPr>
              <a:buNone/>
            </a:pPr>
            <a:endParaRPr lang="en-US" b="1" dirty="0" smtClean="0">
              <a:latin typeface="Baskerville Old Face" panose="02020602080505020303" pitchFamily="18" charset="0"/>
            </a:endParaRPr>
          </a:p>
          <a:p>
            <a:r>
              <a:rPr lang="en-US" b="1" dirty="0" smtClean="0">
                <a:latin typeface="Baskerville Old Face" panose="02020602080505020303" pitchFamily="18" charset="0"/>
              </a:rPr>
              <a:t>Our goal is children’s all sides development and their smooth socialization, in order that they be ready to face the “information and knowledge society "where they are going to live.</a:t>
            </a:r>
            <a:endParaRPr lang="el-GR" b="1" dirty="0"/>
          </a:p>
        </p:txBody>
      </p:sp>
    </p:spTree>
    <p:extLst>
      <p:ext uri="{BB962C8B-B14F-4D97-AF65-F5344CB8AC3E}">
        <p14:creationId xmlns:p14="http://schemas.microsoft.com/office/powerpoint/2010/main" val="3997035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flipV="1">
            <a:off x="1981200" y="-928718"/>
            <a:ext cx="8229600" cy="214314"/>
          </a:xfrm>
        </p:spPr>
        <p:txBody>
          <a:bodyPr>
            <a:normAutofit fontScale="90000"/>
          </a:bodyPr>
          <a:lstStyle/>
          <a:p>
            <a:endParaRPr lang="el-GR" dirty="0"/>
          </a:p>
        </p:txBody>
      </p:sp>
      <p:sp>
        <p:nvSpPr>
          <p:cNvPr id="3" name="2 - Θέση περιεχομένου"/>
          <p:cNvSpPr>
            <a:spLocks noGrp="1"/>
          </p:cNvSpPr>
          <p:nvPr>
            <p:ph idx="1"/>
          </p:nvPr>
        </p:nvSpPr>
        <p:spPr>
          <a:xfrm>
            <a:off x="2024034" y="1000084"/>
            <a:ext cx="8229600" cy="5857916"/>
          </a:xfrm>
        </p:spPr>
        <p:txBody>
          <a:bodyPr/>
          <a:lstStyle/>
          <a:p>
            <a:r>
              <a:rPr lang="en-US" b="1" dirty="0" smtClean="0">
                <a:latin typeface="Baskerville Old Face" panose="02020602080505020303" pitchFamily="18" charset="0"/>
              </a:rPr>
              <a:t>Its pioneer participation in various innovating programs(environment education, health education, Olympic education, traffic education, STEM, robotics ,teaching of English, European projects Comenius, Erasmus and e twinning )has made it known throughout the local society and wider community and it can exhibit a quite rich action in the last 20 years, with a lot of National and European discriminations.</a:t>
            </a:r>
          </a:p>
          <a:p>
            <a:endParaRPr lang="en-US" b="1" dirty="0" smtClean="0"/>
          </a:p>
          <a:p>
            <a:endParaRPr lang="el-GR" dirty="0"/>
          </a:p>
        </p:txBody>
      </p:sp>
    </p:spTree>
    <p:extLst>
      <p:ext uri="{BB962C8B-B14F-4D97-AF65-F5344CB8AC3E}">
        <p14:creationId xmlns:p14="http://schemas.microsoft.com/office/powerpoint/2010/main" val="3365935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03240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219" y="911117"/>
            <a:ext cx="6126405" cy="4995538"/>
          </a:xfrm>
          <a:prstGeom prst="rect">
            <a:avLst/>
          </a:prstGeom>
        </p:spPr>
      </p:pic>
      <p:pic>
        <p:nvPicPr>
          <p:cNvPr id="3" name="Εικόνα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8473" y="609598"/>
            <a:ext cx="3565236" cy="2673927"/>
          </a:xfrm>
          <a:prstGeom prst="rect">
            <a:avLst/>
          </a:prstGeom>
        </p:spPr>
      </p:pic>
      <p:pic>
        <p:nvPicPr>
          <p:cNvPr id="4" name="Εικόνα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4219" y="3749527"/>
            <a:ext cx="1833289" cy="2535093"/>
          </a:xfrm>
          <a:prstGeom prst="rect">
            <a:avLst/>
          </a:prstGeom>
        </p:spPr>
      </p:pic>
      <p:pic>
        <p:nvPicPr>
          <p:cNvPr id="5" name="Εικόνα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8148" y="3749528"/>
            <a:ext cx="1938288" cy="2535093"/>
          </a:xfrm>
          <a:prstGeom prst="rect">
            <a:avLst/>
          </a:prstGeom>
        </p:spPr>
      </p:pic>
    </p:spTree>
    <p:extLst>
      <p:ext uri="{BB962C8B-B14F-4D97-AF65-F5344CB8AC3E}">
        <p14:creationId xmlns:p14="http://schemas.microsoft.com/office/powerpoint/2010/main" val="1292927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7007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6872" y="520178"/>
            <a:ext cx="7689850" cy="5940657"/>
          </a:xfrm>
          <a:prstGeom prst="rect">
            <a:avLst/>
          </a:prstGeom>
        </p:spPr>
      </p:pic>
    </p:spTree>
    <p:extLst>
      <p:ext uri="{BB962C8B-B14F-4D97-AF65-F5344CB8AC3E}">
        <p14:creationId xmlns:p14="http://schemas.microsoft.com/office/powerpoint/2010/main" val="3755511432"/>
      </p:ext>
    </p:extLst>
  </p:cSld>
  <p:clrMapOvr>
    <a:masterClrMapping/>
  </p:clrMapOvr>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TotalTime>
  <Words>534</Words>
  <Application>Microsoft Office PowerPoint</Application>
  <PresentationFormat>Ευρεία οθόνη</PresentationFormat>
  <Paragraphs>34</Paragraphs>
  <Slides>24</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24</vt:i4>
      </vt:variant>
    </vt:vector>
  </HeadingPairs>
  <TitlesOfParts>
    <vt:vector size="32" baseType="lpstr">
      <vt:lpstr>Arial</vt:lpstr>
      <vt:lpstr>Arial Rounded MT Bold</vt:lpstr>
      <vt:lpstr>Arial Unicode MS</vt:lpstr>
      <vt:lpstr>Baskerville Old Face</vt:lpstr>
      <vt:lpstr>Calibri</vt:lpstr>
      <vt:lpstr>Georgia</vt:lpstr>
      <vt:lpstr>Times New Roman</vt:lpstr>
      <vt:lpstr>1_Θέμα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46</cp:revision>
  <dcterms:created xsi:type="dcterms:W3CDTF">2019-02-19T21:58:42Z</dcterms:created>
  <dcterms:modified xsi:type="dcterms:W3CDTF">2021-06-09T10:03:12Z</dcterms:modified>
</cp:coreProperties>
</file>