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60" r:id="rId3"/>
    <p:sldId id="261" r:id="rId4"/>
    <p:sldId id="257" r:id="rId5"/>
    <p:sldId id="262" r:id="rId6"/>
    <p:sldId id="258" r:id="rId7"/>
    <p:sldId id="259" r:id="rId8"/>
    <p:sldId id="264" r:id="rId9"/>
    <p:sldId id="265" r:id="rId10"/>
    <p:sldId id="263"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99"/>
    <p:restoredTop sz="94522"/>
  </p:normalViewPr>
  <p:slideViewPr>
    <p:cSldViewPr snapToGrid="0" snapToObjects="1">
      <p:cViewPr varScale="1">
        <p:scale>
          <a:sx n="105" d="100"/>
          <a:sy n="105" d="100"/>
        </p:scale>
        <p:origin x="14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94D7E8-9FF3-DB47-9885-5DBB38D4FE6E}"/>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79BE86-7F94-B34D-99B8-AE6A5B5C8FC0}"/>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BD6BA09B-47B1-D74D-B362-0CDB798DB865}" type="datetimeFigureOut">
              <a:rPr lang="en-US" smtClean="0"/>
              <a:t>12/21/20</a:t>
            </a:fld>
            <a:endParaRPr lang="en-US"/>
          </a:p>
        </p:txBody>
      </p:sp>
      <p:sp>
        <p:nvSpPr>
          <p:cNvPr id="4" name="Footer Placeholder 3">
            <a:extLst>
              <a:ext uri="{FF2B5EF4-FFF2-40B4-BE49-F238E27FC236}">
                <a16:creationId xmlns:a16="http://schemas.microsoft.com/office/drawing/2014/main" id="{21D9A82A-7F2A-5C4A-99A7-F382C25574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AD28DB-8E8E-5D49-9EFE-38B73E77D4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D3B0FE-21B7-4840-87D0-B53B2DB90515}" type="slidenum">
              <a:rPr lang="en-US" smtClean="0"/>
              <a:t>‹#›</a:t>
            </a:fld>
            <a:endParaRPr lang="en-US"/>
          </a:p>
        </p:txBody>
      </p:sp>
    </p:spTree>
    <p:extLst>
      <p:ext uri="{BB962C8B-B14F-4D97-AF65-F5344CB8AC3E}">
        <p14:creationId xmlns:p14="http://schemas.microsoft.com/office/powerpoint/2010/main" val="3476561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7BB9B7B2-2F36-7B4A-9C66-49313AD4D199}" type="datetimeFigureOut">
              <a:rPr lang="en-US" smtClean="0"/>
              <a:t>12/21/20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5D9CC-825B-A940-A1CB-6A8D453F6638}" type="slidenum">
              <a:rPr lang="en-US" smtClean="0"/>
              <a:t>‹#›</a:t>
            </a:fld>
            <a:endParaRPr lang="en-US"/>
          </a:p>
        </p:txBody>
      </p:sp>
    </p:spTree>
    <p:extLst>
      <p:ext uri="{BB962C8B-B14F-4D97-AF65-F5344CB8AC3E}">
        <p14:creationId xmlns:p14="http://schemas.microsoft.com/office/powerpoint/2010/main" val="402636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F051-FCB8-7E45-A3DD-947203B50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E86531-009E-D34C-9C14-063CB225C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055DA5-C041-BE43-94F6-A0F5D34F06C4}"/>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5" name="Footer Placeholder 4">
            <a:extLst>
              <a:ext uri="{FF2B5EF4-FFF2-40B4-BE49-F238E27FC236}">
                <a16:creationId xmlns:a16="http://schemas.microsoft.com/office/drawing/2014/main" id="{C2369A90-8F78-054B-A5A1-EC88EFC02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7015E-314B-4748-ABF7-4B6B7C3CE7A8}"/>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3349293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590-1D52-9044-8504-61C16EDA8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E29835-918C-AE48-95F1-4D4A18BD7D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D247ED-86C9-8941-9B64-7FCCB78D8A44}"/>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5" name="Footer Placeholder 4">
            <a:extLst>
              <a:ext uri="{FF2B5EF4-FFF2-40B4-BE49-F238E27FC236}">
                <a16:creationId xmlns:a16="http://schemas.microsoft.com/office/drawing/2014/main" id="{4AEABFB5-95A1-4A4B-A435-4243306A7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19A60-CFD4-984C-80A0-977827767663}"/>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190105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4EF3E-8275-884C-8311-A47B25B86A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E34851-7BEF-0C40-A541-22AAFB58A6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1CBEE-E5AA-0E4C-9886-765E39979EE9}"/>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5" name="Footer Placeholder 4">
            <a:extLst>
              <a:ext uri="{FF2B5EF4-FFF2-40B4-BE49-F238E27FC236}">
                <a16:creationId xmlns:a16="http://schemas.microsoft.com/office/drawing/2014/main" id="{136D1505-306A-0E4C-9B71-9D40ABA90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18C8F-4BFF-2341-8F6F-15276BE5E349}"/>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90372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59F92-822C-7E48-A1D4-A1EC00087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A8EE7D-89D9-8F49-A3E6-CCB01467F4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5E5FE-050E-4749-A0AE-E8C053A7B815}"/>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5" name="Footer Placeholder 4">
            <a:extLst>
              <a:ext uri="{FF2B5EF4-FFF2-40B4-BE49-F238E27FC236}">
                <a16:creationId xmlns:a16="http://schemas.microsoft.com/office/drawing/2014/main" id="{CD28135E-05C1-0E4C-A4BC-7B0771D43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04817-DA15-A846-A53F-B78C38FC8F31}"/>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403975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4A13-A804-074F-BE63-6AEDD64C4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07F818-52FB-5F4E-A277-518CA388F5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285B58-300A-934E-95EE-A966CAB09B2D}"/>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5" name="Footer Placeholder 4">
            <a:extLst>
              <a:ext uri="{FF2B5EF4-FFF2-40B4-BE49-F238E27FC236}">
                <a16:creationId xmlns:a16="http://schemas.microsoft.com/office/drawing/2014/main" id="{9EE23AD1-3632-7D43-A046-E1747EEF7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B0589-3262-5743-AF30-F74F5024B4D7}"/>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338874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B2F7-1A55-0346-B2B0-D9DAFC3D4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D5701-86BE-BC43-ADD6-E6EC6D2EB0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BFF40-16FE-0C48-88DF-E950C39249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EB2400-92B7-7E4B-8A62-CD56DE7199DE}"/>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6" name="Footer Placeholder 5">
            <a:extLst>
              <a:ext uri="{FF2B5EF4-FFF2-40B4-BE49-F238E27FC236}">
                <a16:creationId xmlns:a16="http://schemas.microsoft.com/office/drawing/2014/main" id="{80765357-2130-CD43-A0C6-26FACCDE8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9A5C9-7504-BF48-A058-5F34F5E014F0}"/>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395302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D41C-1F53-374D-80BB-5C21AA6895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2C88DC-6F46-6D49-B1AA-C67908F033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E54332-C6DB-1149-B3FD-0A655DE3FD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78F47D-FFB0-8C48-8C31-96B741DEA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27F5D3-B3B8-9646-85D0-303572FA91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657A8-22FA-CC43-B9DF-D6568155F124}"/>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8" name="Footer Placeholder 7">
            <a:extLst>
              <a:ext uri="{FF2B5EF4-FFF2-40B4-BE49-F238E27FC236}">
                <a16:creationId xmlns:a16="http://schemas.microsoft.com/office/drawing/2014/main" id="{C95DF9EC-495E-6748-BAB8-52B0B3CDF3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285420-6612-C74F-B98A-3C91C49929F8}"/>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18832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CCFC-995A-AE4E-851C-CB01881408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A8161-3ABC-2D4B-AF34-63928A2127C5}"/>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4" name="Footer Placeholder 3">
            <a:extLst>
              <a:ext uri="{FF2B5EF4-FFF2-40B4-BE49-F238E27FC236}">
                <a16:creationId xmlns:a16="http://schemas.microsoft.com/office/drawing/2014/main" id="{FBFD5407-C75E-684A-A112-A2FAA589B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B6D0F-F1E4-B045-BAB9-5D2F70DA2BAE}"/>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420190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115AC-0151-2D4D-941F-070363F513A4}"/>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3" name="Footer Placeholder 2">
            <a:extLst>
              <a:ext uri="{FF2B5EF4-FFF2-40B4-BE49-F238E27FC236}">
                <a16:creationId xmlns:a16="http://schemas.microsoft.com/office/drawing/2014/main" id="{2F85956D-A1DB-BF48-8CC2-8AFC471D1D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1B2DF1-F928-7749-90AF-1D5D0F23EEB7}"/>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337650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5BD5-4A0A-B742-95E8-9D4176F8CF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BFC03-9D6A-1D4D-B5B8-DB607352F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18DABA-1DA0-9D48-8F51-368FBF012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B9C48C-9525-E848-856C-2795528DB76F}"/>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6" name="Footer Placeholder 5">
            <a:extLst>
              <a:ext uri="{FF2B5EF4-FFF2-40B4-BE49-F238E27FC236}">
                <a16:creationId xmlns:a16="http://schemas.microsoft.com/office/drawing/2014/main" id="{1C696A21-70C2-484A-925D-2F6507030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86C6B-A808-1041-B938-4F116C643F72}"/>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4007863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A76B-282A-6647-A69D-6307AF8A8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33DA8-C69F-5F4F-9F2B-E70DF5E44F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D78899-5A86-CB46-8687-7B4979BCB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49F9F6-C2C4-A14E-9A47-1C481D18EB64}"/>
              </a:ext>
            </a:extLst>
          </p:cNvPr>
          <p:cNvSpPr>
            <a:spLocks noGrp="1"/>
          </p:cNvSpPr>
          <p:nvPr>
            <p:ph type="dt" sz="half" idx="10"/>
          </p:nvPr>
        </p:nvSpPr>
        <p:spPr/>
        <p:txBody>
          <a:bodyPr/>
          <a:lstStyle/>
          <a:p>
            <a:fld id="{E4336519-B494-4142-AB12-EDD00ABAFE14}" type="datetimeFigureOut">
              <a:rPr lang="en-US" smtClean="0"/>
              <a:t>12/21/20</a:t>
            </a:fld>
            <a:endParaRPr lang="en-US"/>
          </a:p>
        </p:txBody>
      </p:sp>
      <p:sp>
        <p:nvSpPr>
          <p:cNvPr id="6" name="Footer Placeholder 5">
            <a:extLst>
              <a:ext uri="{FF2B5EF4-FFF2-40B4-BE49-F238E27FC236}">
                <a16:creationId xmlns:a16="http://schemas.microsoft.com/office/drawing/2014/main" id="{41DFF85F-A96C-C04D-B3BD-0216896A2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8584D-04F1-4B40-B5F0-C54A11EF0047}"/>
              </a:ext>
            </a:extLst>
          </p:cNvPr>
          <p:cNvSpPr>
            <a:spLocks noGrp="1"/>
          </p:cNvSpPr>
          <p:nvPr>
            <p:ph type="sldNum" sz="quarter" idx="12"/>
          </p:nvPr>
        </p:nvSpPr>
        <p:spPr/>
        <p:txBody>
          <a:bodyPr/>
          <a:lstStyle/>
          <a:p>
            <a:fld id="{18EBAF6A-B46C-7C4D-87C3-689D6164A821}" type="slidenum">
              <a:rPr lang="en-US" smtClean="0"/>
              <a:t>‹#›</a:t>
            </a:fld>
            <a:endParaRPr lang="en-US"/>
          </a:p>
        </p:txBody>
      </p:sp>
    </p:spTree>
    <p:extLst>
      <p:ext uri="{BB962C8B-B14F-4D97-AF65-F5344CB8AC3E}">
        <p14:creationId xmlns:p14="http://schemas.microsoft.com/office/powerpoint/2010/main" val="27069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D193BA-5A32-634F-B0FB-603FA2E55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A67756-4C18-6A48-8AC7-4C58B029F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AE702-7FEE-264B-968A-3E7E48F955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36519-B494-4142-AB12-EDD00ABAFE14}" type="datetimeFigureOut">
              <a:rPr lang="en-US" smtClean="0"/>
              <a:t>12/21/20</a:t>
            </a:fld>
            <a:endParaRPr lang="en-US"/>
          </a:p>
        </p:txBody>
      </p:sp>
      <p:sp>
        <p:nvSpPr>
          <p:cNvPr id="5" name="Footer Placeholder 4">
            <a:extLst>
              <a:ext uri="{FF2B5EF4-FFF2-40B4-BE49-F238E27FC236}">
                <a16:creationId xmlns:a16="http://schemas.microsoft.com/office/drawing/2014/main" id="{4556ADA2-D1AD-BB41-8D44-07456CF2D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4520C0-8083-2D45-B62F-7B1AA0C38C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BAF6A-B46C-7C4D-87C3-689D6164A821}" type="slidenum">
              <a:rPr lang="en-US" smtClean="0"/>
              <a:t>‹#›</a:t>
            </a:fld>
            <a:endParaRPr lang="en-US"/>
          </a:p>
        </p:txBody>
      </p:sp>
    </p:spTree>
    <p:extLst>
      <p:ext uri="{BB962C8B-B14F-4D97-AF65-F5344CB8AC3E}">
        <p14:creationId xmlns:p14="http://schemas.microsoft.com/office/powerpoint/2010/main" val="3733560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7D01F-368D-BA44-8F15-9CF193EB95CD}"/>
              </a:ext>
            </a:extLst>
          </p:cNvPr>
          <p:cNvSpPr>
            <a:spLocks noGrp="1"/>
          </p:cNvSpPr>
          <p:nvPr>
            <p:ph type="ctrTitle"/>
          </p:nvPr>
        </p:nvSpPr>
        <p:spPr>
          <a:xfrm>
            <a:off x="1475232" y="2878646"/>
            <a:ext cx="9144000" cy="2387600"/>
          </a:xfrm>
        </p:spPr>
        <p:txBody>
          <a:bodyPr>
            <a:normAutofit fontScale="90000"/>
          </a:bodyPr>
          <a:lstStyle/>
          <a:p>
            <a:r>
              <a:rPr lang="en-US" b="1" dirty="0"/>
              <a:t>4. </a:t>
            </a:r>
            <a:r>
              <a:rPr lang="en-US" b="1" dirty="0" err="1"/>
              <a:t>Smartweek</a:t>
            </a:r>
            <a:r>
              <a:rPr lang="en-US" b="1" dirty="0"/>
              <a:t> </a:t>
            </a:r>
            <a:br>
              <a:rPr lang="en-US" b="1" dirty="0"/>
            </a:br>
            <a:r>
              <a:rPr lang="en-US" b="1" dirty="0"/>
              <a:t>13.01.2020 – 17.01.2020</a:t>
            </a:r>
            <a:br>
              <a:rPr lang="en-US" dirty="0"/>
            </a:br>
            <a:endParaRPr lang="en-US" dirty="0"/>
          </a:p>
        </p:txBody>
      </p:sp>
      <p:pic>
        <p:nvPicPr>
          <p:cNvPr id="5" name="Picture 4">
            <a:extLst>
              <a:ext uri="{FF2B5EF4-FFF2-40B4-BE49-F238E27FC236}">
                <a16:creationId xmlns:a16="http://schemas.microsoft.com/office/drawing/2014/main" id="{591E5C13-9C6D-F74A-AEB0-39360CA38281}"/>
              </a:ext>
            </a:extLst>
          </p:cNvPr>
          <p:cNvPicPr>
            <a:picLocks noChangeAspect="1"/>
          </p:cNvPicPr>
          <p:nvPr/>
        </p:nvPicPr>
        <p:blipFill>
          <a:blip r:embed="rId2"/>
          <a:stretch>
            <a:fillRect/>
          </a:stretch>
        </p:blipFill>
        <p:spPr>
          <a:xfrm>
            <a:off x="365760" y="640341"/>
            <a:ext cx="4411980" cy="1259897"/>
          </a:xfrm>
          <a:prstGeom prst="rect">
            <a:avLst/>
          </a:prstGeom>
        </p:spPr>
      </p:pic>
      <p:pic>
        <p:nvPicPr>
          <p:cNvPr id="7" name="Picture 6">
            <a:extLst>
              <a:ext uri="{FF2B5EF4-FFF2-40B4-BE49-F238E27FC236}">
                <a16:creationId xmlns:a16="http://schemas.microsoft.com/office/drawing/2014/main" id="{05A49375-E4A1-AD4D-A85D-ABBDA499407B}"/>
              </a:ext>
            </a:extLst>
          </p:cNvPr>
          <p:cNvPicPr>
            <a:picLocks noChangeAspect="1"/>
          </p:cNvPicPr>
          <p:nvPr/>
        </p:nvPicPr>
        <p:blipFill>
          <a:blip r:embed="rId3"/>
          <a:stretch>
            <a:fillRect/>
          </a:stretch>
        </p:blipFill>
        <p:spPr>
          <a:xfrm>
            <a:off x="7491730" y="546389"/>
            <a:ext cx="2298700" cy="1447800"/>
          </a:xfrm>
          <a:prstGeom prst="rect">
            <a:avLst/>
          </a:prstGeom>
        </p:spPr>
      </p:pic>
    </p:spTree>
    <p:extLst>
      <p:ext uri="{BB962C8B-B14F-4D97-AF65-F5344CB8AC3E}">
        <p14:creationId xmlns:p14="http://schemas.microsoft.com/office/powerpoint/2010/main" val="160372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EB09-976E-6946-B522-6A8DFEA63A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83059DF-5028-BB45-80D8-510B0596B7EE}"/>
              </a:ext>
            </a:extLst>
          </p:cNvPr>
          <p:cNvSpPr>
            <a:spLocks noGrp="1"/>
          </p:cNvSpPr>
          <p:nvPr>
            <p:ph idx="1"/>
          </p:nvPr>
        </p:nvSpPr>
        <p:spPr/>
        <p:txBody>
          <a:bodyPr/>
          <a:lstStyle/>
          <a:p>
            <a:r>
              <a:rPr lang="en-US" u="sng" dirty="0"/>
              <a:t>Children age </a:t>
            </a:r>
            <a:r>
              <a:rPr lang="en-GB" u="sng" dirty="0"/>
              <a:t>3-4 </a:t>
            </a:r>
            <a:r>
              <a:rPr lang="et-EE" u="sng" dirty="0" err="1"/>
              <a:t>years</a:t>
            </a:r>
            <a:endParaRPr lang="en-US" u="sng" dirty="0"/>
          </a:p>
          <a:p>
            <a:pPr marL="0" indent="0">
              <a:buNone/>
            </a:pPr>
            <a:endParaRPr lang="en-US" dirty="0"/>
          </a:p>
          <a:p>
            <a:pPr lvl="0"/>
            <a:r>
              <a:rPr lang="en-GB" dirty="0"/>
              <a:t>Painting with Sphero robot and tablet.</a:t>
            </a:r>
            <a:endParaRPr lang="en-US" dirty="0"/>
          </a:p>
        </p:txBody>
      </p:sp>
      <p:pic>
        <p:nvPicPr>
          <p:cNvPr id="4" name="Pilt 5">
            <a:extLst>
              <a:ext uri="{FF2B5EF4-FFF2-40B4-BE49-F238E27FC236}">
                <a16:creationId xmlns:a16="http://schemas.microsoft.com/office/drawing/2014/main" id="{D1BDA113-F824-6C41-8DAE-B111D2CC291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658" y="3400172"/>
            <a:ext cx="4737481" cy="3268852"/>
          </a:xfrm>
          <a:prstGeom prst="rect">
            <a:avLst/>
          </a:prstGeom>
          <a:noFill/>
          <a:ln>
            <a:noFill/>
          </a:ln>
        </p:spPr>
      </p:pic>
      <p:pic>
        <p:nvPicPr>
          <p:cNvPr id="5" name="Pilt 4">
            <a:extLst>
              <a:ext uri="{FF2B5EF4-FFF2-40B4-BE49-F238E27FC236}">
                <a16:creationId xmlns:a16="http://schemas.microsoft.com/office/drawing/2014/main" id="{5004FDE8-98C7-F847-8143-555716959E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0596" y="3400172"/>
            <a:ext cx="4104767" cy="3268852"/>
          </a:xfrm>
          <a:prstGeom prst="rect">
            <a:avLst/>
          </a:prstGeom>
          <a:noFill/>
          <a:ln>
            <a:noFill/>
          </a:ln>
        </p:spPr>
      </p:pic>
    </p:spTree>
    <p:extLst>
      <p:ext uri="{BB962C8B-B14F-4D97-AF65-F5344CB8AC3E}">
        <p14:creationId xmlns:p14="http://schemas.microsoft.com/office/powerpoint/2010/main" val="155142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53F2-85FF-2F4C-93CB-AB2D6884EF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691138-02B8-1E42-A693-BBD078CD602F}"/>
              </a:ext>
            </a:extLst>
          </p:cNvPr>
          <p:cNvSpPr>
            <a:spLocks noGrp="1"/>
          </p:cNvSpPr>
          <p:nvPr>
            <p:ph idx="1"/>
          </p:nvPr>
        </p:nvSpPr>
        <p:spPr/>
        <p:txBody>
          <a:bodyPr>
            <a:normAutofit/>
          </a:bodyPr>
          <a:lstStyle/>
          <a:p>
            <a:r>
              <a:rPr lang="en-GB" u="sng" dirty="0"/>
              <a:t>Children age 3-4 </a:t>
            </a:r>
            <a:r>
              <a:rPr lang="et-EE" u="sng" dirty="0" err="1"/>
              <a:t>years</a:t>
            </a:r>
            <a:r>
              <a:rPr lang="et-EE" u="sng" dirty="0"/>
              <a:t> </a:t>
            </a:r>
            <a:r>
              <a:rPr lang="et-EE" u="sng" dirty="0" err="1"/>
              <a:t>old</a:t>
            </a:r>
            <a:endParaRPr lang="en-US" dirty="0"/>
          </a:p>
          <a:p>
            <a:pPr marL="0" indent="0">
              <a:buNone/>
            </a:pPr>
            <a:endParaRPr lang="en-US" dirty="0"/>
          </a:p>
          <a:p>
            <a:pPr lvl="0"/>
            <a:r>
              <a:rPr lang="en-US" dirty="0"/>
              <a:t>Children searched with detectors animals inside folium from kinetic sand. Farm animals were then sorted to farmhouse and wild animal to forest. </a:t>
            </a:r>
          </a:p>
          <a:p>
            <a:pPr lvl="0"/>
            <a:r>
              <a:rPr lang="en-US" dirty="0"/>
              <a:t>Then children spelled the name of the animal and placed the animal in front of the letter the word begins with. </a:t>
            </a:r>
          </a:p>
          <a:p>
            <a:pPr marL="0" indent="0">
              <a:buNone/>
            </a:pPr>
            <a:endParaRPr lang="en-US" dirty="0"/>
          </a:p>
        </p:txBody>
      </p:sp>
    </p:spTree>
    <p:extLst>
      <p:ext uri="{BB962C8B-B14F-4D97-AF65-F5344CB8AC3E}">
        <p14:creationId xmlns:p14="http://schemas.microsoft.com/office/powerpoint/2010/main" val="72641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F2EA-9DA7-234F-A556-F608D2BE5F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114E57-6BED-E44D-AD73-D99BD52BF30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9DA93D4-77CB-3A48-ACC6-60DC5057A2F5}"/>
              </a:ext>
            </a:extLst>
          </p:cNvPr>
          <p:cNvPicPr/>
          <p:nvPr/>
        </p:nvPicPr>
        <p:blipFill>
          <a:blip r:embed="rId2">
            <a:extLst>
              <a:ext uri="{28A0092B-C50C-407E-A947-70E740481C1C}">
                <a14:useLocalDpi xmlns:a14="http://schemas.microsoft.com/office/drawing/2010/main" val="0"/>
              </a:ext>
            </a:extLst>
          </a:blip>
          <a:stretch>
            <a:fillRect/>
          </a:stretch>
        </p:blipFill>
        <p:spPr>
          <a:xfrm>
            <a:off x="472058" y="1366330"/>
            <a:ext cx="5562981" cy="3608006"/>
          </a:xfrm>
          <a:prstGeom prst="rect">
            <a:avLst/>
          </a:prstGeom>
        </p:spPr>
      </p:pic>
      <p:pic>
        <p:nvPicPr>
          <p:cNvPr id="5" name="Picture 4">
            <a:extLst>
              <a:ext uri="{FF2B5EF4-FFF2-40B4-BE49-F238E27FC236}">
                <a16:creationId xmlns:a16="http://schemas.microsoft.com/office/drawing/2014/main" id="{7C0D2BB9-8187-6B4B-A119-9DFADDEB8799}"/>
              </a:ext>
            </a:extLst>
          </p:cNvPr>
          <p:cNvPicPr/>
          <p:nvPr/>
        </p:nvPicPr>
        <p:blipFill>
          <a:blip r:embed="rId3">
            <a:extLst>
              <a:ext uri="{28A0092B-C50C-407E-A947-70E740481C1C}">
                <a14:useLocalDpi xmlns:a14="http://schemas.microsoft.com/office/drawing/2010/main" val="0"/>
              </a:ext>
            </a:extLst>
          </a:blip>
          <a:stretch>
            <a:fillRect/>
          </a:stretch>
        </p:blipFill>
        <p:spPr>
          <a:xfrm>
            <a:off x="6401181" y="2511552"/>
            <a:ext cx="5437251" cy="3800348"/>
          </a:xfrm>
          <a:prstGeom prst="rect">
            <a:avLst/>
          </a:prstGeom>
        </p:spPr>
      </p:pic>
    </p:spTree>
    <p:extLst>
      <p:ext uri="{BB962C8B-B14F-4D97-AF65-F5344CB8AC3E}">
        <p14:creationId xmlns:p14="http://schemas.microsoft.com/office/powerpoint/2010/main" val="1160750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1B014-EA60-8D46-91F5-81DDFB090FC4}"/>
              </a:ext>
            </a:extLst>
          </p:cNvPr>
          <p:cNvSpPr>
            <a:spLocks noGrp="1"/>
          </p:cNvSpPr>
          <p:nvPr>
            <p:ph idx="1"/>
          </p:nvPr>
        </p:nvSpPr>
        <p:spPr>
          <a:xfrm>
            <a:off x="838200" y="485775"/>
            <a:ext cx="10515600" cy="5691188"/>
          </a:xfrm>
        </p:spPr>
        <p:txBody>
          <a:bodyPr/>
          <a:lstStyle/>
          <a:p>
            <a:pPr marL="0" indent="0">
              <a:buNone/>
            </a:pPr>
            <a:r>
              <a:rPr lang="en-US" dirty="0"/>
              <a:t>On 13.01-17.01.2020 was held in Tallinn </a:t>
            </a:r>
            <a:r>
              <a:rPr lang="en-US" dirty="0" err="1"/>
              <a:t>Suitsupääsupesa</a:t>
            </a:r>
            <a:r>
              <a:rPr lang="en-US" dirty="0"/>
              <a:t> kindergarten Erasmus+ project 4. </a:t>
            </a:r>
            <a:r>
              <a:rPr lang="en-US" dirty="0" err="1"/>
              <a:t>smartweek</a:t>
            </a:r>
            <a:r>
              <a:rPr lang="en-US" dirty="0"/>
              <a:t> with children. Different activities were carried out and children were introduced new equipment as: M-Bot and Edison robots and new environment “Green screen” for creating background for animation.</a:t>
            </a:r>
          </a:p>
          <a:p>
            <a:pPr marL="0" indent="0">
              <a:buNone/>
            </a:pPr>
            <a:endParaRPr lang="en-US" dirty="0"/>
          </a:p>
        </p:txBody>
      </p:sp>
      <p:pic>
        <p:nvPicPr>
          <p:cNvPr id="4" name="Pilt 3">
            <a:extLst>
              <a:ext uri="{FF2B5EF4-FFF2-40B4-BE49-F238E27FC236}">
                <a16:creationId xmlns:a16="http://schemas.microsoft.com/office/drawing/2014/main" id="{07A5E003-F956-AF4D-84DA-1801E84F896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09347" y="2560637"/>
            <a:ext cx="5144453" cy="3768725"/>
          </a:xfrm>
          <a:prstGeom prst="rect">
            <a:avLst/>
          </a:prstGeom>
        </p:spPr>
      </p:pic>
      <p:pic>
        <p:nvPicPr>
          <p:cNvPr id="5" name="Pilt 4">
            <a:extLst>
              <a:ext uri="{FF2B5EF4-FFF2-40B4-BE49-F238E27FC236}">
                <a16:creationId xmlns:a16="http://schemas.microsoft.com/office/drawing/2014/main" id="{1028D3B7-8AC1-2B4B-8ED7-B4978BB9D7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8200" y="2560637"/>
            <a:ext cx="5004435" cy="3768725"/>
          </a:xfrm>
          <a:prstGeom prst="rect">
            <a:avLst/>
          </a:prstGeom>
        </p:spPr>
      </p:pic>
    </p:spTree>
    <p:extLst>
      <p:ext uri="{BB962C8B-B14F-4D97-AF65-F5344CB8AC3E}">
        <p14:creationId xmlns:p14="http://schemas.microsoft.com/office/powerpoint/2010/main" val="94509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B1C9-226B-1B40-AF15-863CAFB77DA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6A02EA1-EA46-2A4F-BB58-D0E753B2879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9718B06-DB42-2145-9DA2-25E2FC17C9A2}"/>
              </a:ext>
            </a:extLst>
          </p:cNvPr>
          <p:cNvPicPr/>
          <p:nvPr/>
        </p:nvPicPr>
        <p:blipFill>
          <a:blip r:embed="rId2">
            <a:extLst>
              <a:ext uri="{28A0092B-C50C-407E-A947-70E740481C1C}">
                <a14:useLocalDpi xmlns:a14="http://schemas.microsoft.com/office/drawing/2010/main" val="0"/>
              </a:ext>
            </a:extLst>
          </a:blip>
          <a:stretch>
            <a:fillRect/>
          </a:stretch>
        </p:blipFill>
        <p:spPr>
          <a:xfrm>
            <a:off x="432436" y="309563"/>
            <a:ext cx="2810827" cy="3405187"/>
          </a:xfrm>
          <a:prstGeom prst="rect">
            <a:avLst/>
          </a:prstGeom>
        </p:spPr>
      </p:pic>
      <p:pic>
        <p:nvPicPr>
          <p:cNvPr id="5" name="Pilt 2">
            <a:extLst>
              <a:ext uri="{FF2B5EF4-FFF2-40B4-BE49-F238E27FC236}">
                <a16:creationId xmlns:a16="http://schemas.microsoft.com/office/drawing/2014/main" id="{15AE02F6-C5FA-1046-98F0-1663ECEC63A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00010" y="2165987"/>
            <a:ext cx="4495800" cy="3307078"/>
          </a:xfrm>
          <a:prstGeom prst="rect">
            <a:avLst/>
          </a:prstGeom>
          <a:noFill/>
          <a:ln>
            <a:noFill/>
          </a:ln>
        </p:spPr>
      </p:pic>
      <p:pic>
        <p:nvPicPr>
          <p:cNvPr id="6" name="Picture 5">
            <a:extLst>
              <a:ext uri="{FF2B5EF4-FFF2-40B4-BE49-F238E27FC236}">
                <a16:creationId xmlns:a16="http://schemas.microsoft.com/office/drawing/2014/main" id="{1133D7E9-035B-2B4F-B30B-F4BEE100BD8D}"/>
              </a:ext>
            </a:extLst>
          </p:cNvPr>
          <p:cNvPicPr/>
          <p:nvPr/>
        </p:nvPicPr>
        <p:blipFill>
          <a:blip r:embed="rId4">
            <a:extLst>
              <a:ext uri="{28A0092B-C50C-407E-A947-70E740481C1C}">
                <a14:useLocalDpi xmlns:a14="http://schemas.microsoft.com/office/drawing/2010/main" val="0"/>
              </a:ext>
            </a:extLst>
          </a:blip>
          <a:stretch>
            <a:fillRect/>
          </a:stretch>
        </p:blipFill>
        <p:spPr>
          <a:xfrm>
            <a:off x="2987422" y="2965133"/>
            <a:ext cx="3840480" cy="3211830"/>
          </a:xfrm>
          <a:prstGeom prst="rect">
            <a:avLst/>
          </a:prstGeom>
        </p:spPr>
      </p:pic>
      <p:pic>
        <p:nvPicPr>
          <p:cNvPr id="7" name="Picture 6" descr="DSCN0348">
            <a:extLst>
              <a:ext uri="{FF2B5EF4-FFF2-40B4-BE49-F238E27FC236}">
                <a16:creationId xmlns:a16="http://schemas.microsoft.com/office/drawing/2014/main" id="{749E7CBC-0F10-1045-97A7-199C129C4BA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07852" y="211298"/>
            <a:ext cx="3693161" cy="2650649"/>
          </a:xfrm>
          <a:prstGeom prst="rect">
            <a:avLst/>
          </a:prstGeom>
          <a:noFill/>
          <a:ln>
            <a:noFill/>
          </a:ln>
        </p:spPr>
      </p:pic>
    </p:spTree>
    <p:extLst>
      <p:ext uri="{BB962C8B-B14F-4D97-AF65-F5344CB8AC3E}">
        <p14:creationId xmlns:p14="http://schemas.microsoft.com/office/powerpoint/2010/main" val="4023375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CE6D-6582-8248-9EDD-2CC53B1FBB45}"/>
              </a:ext>
            </a:extLst>
          </p:cNvPr>
          <p:cNvSpPr>
            <a:spLocks noGrp="1"/>
          </p:cNvSpPr>
          <p:nvPr>
            <p:ph type="title"/>
          </p:nvPr>
        </p:nvSpPr>
        <p:spPr/>
        <p:txBody>
          <a:bodyPr>
            <a:normAutofit fontScale="90000"/>
          </a:bodyPr>
          <a:lstStyle/>
          <a:p>
            <a:r>
              <a:rPr lang="en-US" dirty="0"/>
              <a:t>Common </a:t>
            </a:r>
            <a:r>
              <a:rPr lang="en-US" dirty="0" err="1"/>
              <a:t>smartday</a:t>
            </a:r>
            <a:r>
              <a:rPr lang="en-US" dirty="0"/>
              <a:t> when children visited different activities in all classrooms.</a:t>
            </a:r>
            <a:br>
              <a:rPr lang="en-US" dirty="0"/>
            </a:br>
            <a:endParaRPr lang="en-US" dirty="0"/>
          </a:p>
        </p:txBody>
      </p:sp>
      <p:sp>
        <p:nvSpPr>
          <p:cNvPr id="3" name="Content Placeholder 2">
            <a:extLst>
              <a:ext uri="{FF2B5EF4-FFF2-40B4-BE49-F238E27FC236}">
                <a16:creationId xmlns:a16="http://schemas.microsoft.com/office/drawing/2014/main" id="{3174681C-D8F9-4449-8D5F-022BCF845192}"/>
              </a:ext>
            </a:extLst>
          </p:cNvPr>
          <p:cNvSpPr>
            <a:spLocks noGrp="1"/>
          </p:cNvSpPr>
          <p:nvPr>
            <p:ph idx="1"/>
          </p:nvPr>
        </p:nvSpPr>
        <p:spPr/>
        <p:txBody>
          <a:bodyPr>
            <a:normAutofit/>
          </a:bodyPr>
          <a:lstStyle/>
          <a:p>
            <a:r>
              <a:rPr lang="en-GB" u="sng" dirty="0"/>
              <a:t>Children age 6-7 </a:t>
            </a:r>
            <a:r>
              <a:rPr lang="et-EE" u="sng" dirty="0" err="1"/>
              <a:t>years</a:t>
            </a:r>
            <a:endParaRPr lang="en-US" dirty="0"/>
          </a:p>
          <a:p>
            <a:pPr marL="0" indent="0">
              <a:buNone/>
            </a:pPr>
            <a:endParaRPr lang="en-US" dirty="0"/>
          </a:p>
          <a:p>
            <a:pPr lvl="0"/>
            <a:r>
              <a:rPr lang="en-US" dirty="0"/>
              <a:t>activity 1: children inserted Edison robot barcode “</a:t>
            </a:r>
            <a:r>
              <a:rPr lang="en-US" dirty="0" err="1"/>
              <a:t>sumowrestling</a:t>
            </a:r>
            <a:r>
              <a:rPr lang="en-US" dirty="0"/>
              <a:t>”. Robots were placed to arena and sumo competition took place.</a:t>
            </a:r>
          </a:p>
          <a:p>
            <a:pPr lvl="0"/>
            <a:r>
              <a:rPr lang="en-US" dirty="0"/>
              <a:t> activity 2: children worked in pairs – one child read a code from the </a:t>
            </a:r>
            <a:r>
              <a:rPr lang="en-US" dirty="0" err="1"/>
              <a:t>codeticket</a:t>
            </a:r>
            <a:r>
              <a:rPr lang="en-US" dirty="0"/>
              <a:t> and other child inserted the same code to Bee-Bot robot. When all codes inserted all Bee-Bots were placed behind a line and when go was pushed Bee-Bots danced in </a:t>
            </a:r>
            <a:r>
              <a:rPr lang="en-US" dirty="0" err="1"/>
              <a:t>syncrone</a:t>
            </a:r>
            <a:r>
              <a:rPr lang="en-US" dirty="0"/>
              <a:t>.</a:t>
            </a:r>
          </a:p>
          <a:p>
            <a:endParaRPr lang="en-US" dirty="0"/>
          </a:p>
        </p:txBody>
      </p:sp>
    </p:spTree>
    <p:extLst>
      <p:ext uri="{BB962C8B-B14F-4D97-AF65-F5344CB8AC3E}">
        <p14:creationId xmlns:p14="http://schemas.microsoft.com/office/powerpoint/2010/main" val="3611351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3905-1588-9D48-85CB-DC4FE82311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B5FDA6-1F44-AA46-A413-279E2772C5C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5788F7C-CF38-DC40-B8F3-54656178F578}"/>
              </a:ext>
            </a:extLst>
          </p:cNvPr>
          <p:cNvPicPr/>
          <p:nvPr/>
        </p:nvPicPr>
        <p:blipFill>
          <a:blip r:embed="rId2">
            <a:extLst>
              <a:ext uri="{28A0092B-C50C-407E-A947-70E740481C1C}">
                <a14:useLocalDpi xmlns:a14="http://schemas.microsoft.com/office/drawing/2010/main" val="0"/>
              </a:ext>
            </a:extLst>
          </a:blip>
          <a:stretch>
            <a:fillRect/>
          </a:stretch>
        </p:blipFill>
        <p:spPr>
          <a:xfrm>
            <a:off x="659131" y="233678"/>
            <a:ext cx="4570094" cy="3070543"/>
          </a:xfrm>
          <a:prstGeom prst="rect">
            <a:avLst/>
          </a:prstGeom>
        </p:spPr>
      </p:pic>
      <p:pic>
        <p:nvPicPr>
          <p:cNvPr id="5" name="Picture 4">
            <a:extLst>
              <a:ext uri="{FF2B5EF4-FFF2-40B4-BE49-F238E27FC236}">
                <a16:creationId xmlns:a16="http://schemas.microsoft.com/office/drawing/2014/main" id="{34E35DC1-65DE-E641-9081-ABBD079653D6}"/>
              </a:ext>
            </a:extLst>
          </p:cNvPr>
          <p:cNvPicPr/>
          <p:nvPr/>
        </p:nvPicPr>
        <p:blipFill>
          <a:blip r:embed="rId3">
            <a:extLst>
              <a:ext uri="{28A0092B-C50C-407E-A947-70E740481C1C}">
                <a14:useLocalDpi xmlns:a14="http://schemas.microsoft.com/office/drawing/2010/main" val="0"/>
              </a:ext>
            </a:extLst>
          </a:blip>
          <a:stretch>
            <a:fillRect/>
          </a:stretch>
        </p:blipFill>
        <p:spPr>
          <a:xfrm>
            <a:off x="6099493" y="233678"/>
            <a:ext cx="4258945" cy="3070544"/>
          </a:xfrm>
          <a:prstGeom prst="rect">
            <a:avLst/>
          </a:prstGeom>
        </p:spPr>
      </p:pic>
      <p:pic>
        <p:nvPicPr>
          <p:cNvPr id="6" name="Picture 5">
            <a:extLst>
              <a:ext uri="{FF2B5EF4-FFF2-40B4-BE49-F238E27FC236}">
                <a16:creationId xmlns:a16="http://schemas.microsoft.com/office/drawing/2014/main" id="{EFF7E05B-EABF-404B-9641-2D5F33F3673D}"/>
              </a:ext>
            </a:extLst>
          </p:cNvPr>
          <p:cNvPicPr/>
          <p:nvPr/>
        </p:nvPicPr>
        <p:blipFill>
          <a:blip r:embed="rId4">
            <a:extLst>
              <a:ext uri="{28A0092B-C50C-407E-A947-70E740481C1C}">
                <a14:useLocalDpi xmlns:a14="http://schemas.microsoft.com/office/drawing/2010/main" val="0"/>
              </a:ext>
            </a:extLst>
          </a:blip>
          <a:stretch>
            <a:fillRect/>
          </a:stretch>
        </p:blipFill>
        <p:spPr>
          <a:xfrm>
            <a:off x="659131" y="3607118"/>
            <a:ext cx="4570094" cy="2876232"/>
          </a:xfrm>
          <a:prstGeom prst="rect">
            <a:avLst/>
          </a:prstGeom>
        </p:spPr>
      </p:pic>
      <p:pic>
        <p:nvPicPr>
          <p:cNvPr id="7" name="Picture 6">
            <a:extLst>
              <a:ext uri="{FF2B5EF4-FFF2-40B4-BE49-F238E27FC236}">
                <a16:creationId xmlns:a16="http://schemas.microsoft.com/office/drawing/2014/main" id="{B1309EDC-3A04-854C-84B7-5603FF239EBA}"/>
              </a:ext>
            </a:extLst>
          </p:cNvPr>
          <p:cNvPicPr/>
          <p:nvPr/>
        </p:nvPicPr>
        <p:blipFill>
          <a:blip r:embed="rId5">
            <a:extLst>
              <a:ext uri="{28A0092B-C50C-407E-A947-70E740481C1C}">
                <a14:useLocalDpi xmlns:a14="http://schemas.microsoft.com/office/drawing/2010/main" val="0"/>
              </a:ext>
            </a:extLst>
          </a:blip>
          <a:stretch>
            <a:fillRect/>
          </a:stretch>
        </p:blipFill>
        <p:spPr>
          <a:xfrm>
            <a:off x="6096000" y="3607118"/>
            <a:ext cx="4262438" cy="2876232"/>
          </a:xfrm>
          <a:prstGeom prst="rect">
            <a:avLst/>
          </a:prstGeom>
        </p:spPr>
      </p:pic>
    </p:spTree>
    <p:extLst>
      <p:ext uri="{BB962C8B-B14F-4D97-AF65-F5344CB8AC3E}">
        <p14:creationId xmlns:p14="http://schemas.microsoft.com/office/powerpoint/2010/main" val="1741990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3833-C131-734D-93BE-BFF5B591014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281F23-34A5-DE4F-A4B2-F342A72F2EFC}"/>
              </a:ext>
            </a:extLst>
          </p:cNvPr>
          <p:cNvSpPr>
            <a:spLocks noGrp="1"/>
          </p:cNvSpPr>
          <p:nvPr>
            <p:ph idx="1"/>
          </p:nvPr>
        </p:nvSpPr>
        <p:spPr/>
        <p:txBody>
          <a:bodyPr/>
          <a:lstStyle/>
          <a:p>
            <a:r>
              <a:rPr lang="en-GB" u="sng" dirty="0"/>
              <a:t>Children age 5-6 </a:t>
            </a:r>
            <a:r>
              <a:rPr lang="et-EE" u="sng" dirty="0" err="1"/>
              <a:t>years</a:t>
            </a:r>
            <a:r>
              <a:rPr lang="et-EE" u="sng" dirty="0"/>
              <a:t> </a:t>
            </a:r>
            <a:r>
              <a:rPr lang="et-EE" u="sng" dirty="0" err="1"/>
              <a:t>old</a:t>
            </a:r>
            <a:endParaRPr lang="en-US" dirty="0"/>
          </a:p>
          <a:p>
            <a:pPr marL="0" indent="0">
              <a:buNone/>
            </a:pPr>
            <a:endParaRPr lang="en-US" dirty="0"/>
          </a:p>
          <a:p>
            <a:pPr lvl="0"/>
            <a:r>
              <a:rPr lang="et-EE" dirty="0" err="1"/>
              <a:t>During</a:t>
            </a:r>
            <a:r>
              <a:rPr lang="et-EE" dirty="0"/>
              <a:t> </a:t>
            </a:r>
            <a:r>
              <a:rPr lang="et-EE" dirty="0" err="1"/>
              <a:t>activity</a:t>
            </a:r>
            <a:r>
              <a:rPr lang="et-EE" dirty="0"/>
              <a:t> </a:t>
            </a:r>
            <a:r>
              <a:rPr lang="et-EE" dirty="0" err="1"/>
              <a:t>were</a:t>
            </a:r>
            <a:r>
              <a:rPr lang="et-EE" dirty="0"/>
              <a:t> </a:t>
            </a:r>
            <a:r>
              <a:rPr lang="et-EE" dirty="0" err="1"/>
              <a:t>used</a:t>
            </a:r>
            <a:r>
              <a:rPr lang="et-EE" dirty="0"/>
              <a:t> </a:t>
            </a:r>
            <a:r>
              <a:rPr lang="et-EE" dirty="0" err="1"/>
              <a:t>tablets</a:t>
            </a:r>
            <a:r>
              <a:rPr lang="et-EE" dirty="0"/>
              <a:t> and </a:t>
            </a:r>
            <a:r>
              <a:rPr lang="et-EE" dirty="0" err="1"/>
              <a:t>smartboards</a:t>
            </a:r>
            <a:r>
              <a:rPr lang="et-EE" dirty="0"/>
              <a:t>.</a:t>
            </a:r>
            <a:endParaRPr lang="en-US" dirty="0"/>
          </a:p>
          <a:p>
            <a:pPr lvl="0"/>
            <a:r>
              <a:rPr lang="en-GB" dirty="0"/>
              <a:t>Children were </a:t>
            </a:r>
            <a:r>
              <a:rPr lang="en-GB" dirty="0" err="1"/>
              <a:t>devided</a:t>
            </a:r>
            <a:r>
              <a:rPr lang="en-GB" dirty="0"/>
              <a:t> to groups of 2-3 children. Interactive games on </a:t>
            </a:r>
            <a:r>
              <a:rPr lang="en-GB" dirty="0" err="1"/>
              <a:t>diggipuzzle.com</a:t>
            </a:r>
            <a:r>
              <a:rPr lang="en-GB" dirty="0"/>
              <a:t> page: find the right shape, code and move to right place, counting. </a:t>
            </a:r>
            <a:endParaRPr lang="en-US" dirty="0"/>
          </a:p>
        </p:txBody>
      </p:sp>
    </p:spTree>
    <p:extLst>
      <p:ext uri="{BB962C8B-B14F-4D97-AF65-F5344CB8AC3E}">
        <p14:creationId xmlns:p14="http://schemas.microsoft.com/office/powerpoint/2010/main" val="369691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5108-0C8F-EE47-8AFC-7C21E6E0959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8397F28-B1E4-6A42-A0B0-2DC3CF78FBA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0C3AAA8-09C0-8C43-8592-13DC8C71E314}"/>
              </a:ext>
            </a:extLst>
          </p:cNvPr>
          <p:cNvPicPr/>
          <p:nvPr/>
        </p:nvPicPr>
        <p:blipFill>
          <a:blip r:embed="rId2">
            <a:extLst>
              <a:ext uri="{28A0092B-C50C-407E-A947-70E740481C1C}">
                <a14:useLocalDpi xmlns:a14="http://schemas.microsoft.com/office/drawing/2010/main" val="0"/>
              </a:ext>
            </a:extLst>
          </a:blip>
          <a:stretch>
            <a:fillRect/>
          </a:stretch>
        </p:blipFill>
        <p:spPr>
          <a:xfrm>
            <a:off x="536448" y="512064"/>
            <a:ext cx="5376671" cy="4133088"/>
          </a:xfrm>
          <a:prstGeom prst="rect">
            <a:avLst/>
          </a:prstGeom>
        </p:spPr>
      </p:pic>
      <p:pic>
        <p:nvPicPr>
          <p:cNvPr id="5" name="Pilt 1" descr="C:\Users\Kristiina\AppData\Local\Microsoft\Windows\INetCache\Content.Word\20200114_095728.jpg">
            <a:extLst>
              <a:ext uri="{FF2B5EF4-FFF2-40B4-BE49-F238E27FC236}">
                <a16:creationId xmlns:a16="http://schemas.microsoft.com/office/drawing/2014/main" id="{1CA24BBF-94E3-7E46-BEB3-0AC3152D44C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4871" y="2251139"/>
            <a:ext cx="5526025" cy="3925824"/>
          </a:xfrm>
          <a:prstGeom prst="rect">
            <a:avLst/>
          </a:prstGeom>
          <a:noFill/>
          <a:ln>
            <a:noFill/>
          </a:ln>
        </p:spPr>
      </p:pic>
    </p:spTree>
    <p:extLst>
      <p:ext uri="{BB962C8B-B14F-4D97-AF65-F5344CB8AC3E}">
        <p14:creationId xmlns:p14="http://schemas.microsoft.com/office/powerpoint/2010/main" val="34849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9C46-913E-C34B-8C1B-4EFA60FEEE0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2AF3F1F-9129-2549-90E1-247623D0ECFB}"/>
              </a:ext>
            </a:extLst>
          </p:cNvPr>
          <p:cNvSpPr>
            <a:spLocks noGrp="1"/>
          </p:cNvSpPr>
          <p:nvPr>
            <p:ph idx="1"/>
          </p:nvPr>
        </p:nvSpPr>
        <p:spPr/>
        <p:txBody>
          <a:bodyPr>
            <a:normAutofit fontScale="92500" lnSpcReduction="10000"/>
          </a:bodyPr>
          <a:lstStyle/>
          <a:p>
            <a:r>
              <a:rPr lang="en-GB" u="sng" dirty="0"/>
              <a:t>Children age 4-5 </a:t>
            </a:r>
            <a:r>
              <a:rPr lang="et-EE" u="sng" dirty="0" err="1"/>
              <a:t>years</a:t>
            </a:r>
            <a:endParaRPr lang="en-US" dirty="0"/>
          </a:p>
          <a:p>
            <a:pPr marL="0" indent="0">
              <a:buNone/>
            </a:pPr>
            <a:endParaRPr lang="en-US" dirty="0"/>
          </a:p>
          <a:p>
            <a:pPr lvl="0"/>
            <a:r>
              <a:rPr lang="en-GB" dirty="0"/>
              <a:t>activity 1: M-bot robot. Children said their age and then choose track with the same number as their age. Children controlled the robot with remote from the beginning to the end of the track. </a:t>
            </a:r>
          </a:p>
          <a:p>
            <a:pPr lvl="0"/>
            <a:r>
              <a:rPr lang="en-GB" dirty="0"/>
              <a:t>activity 2:  </a:t>
            </a:r>
            <a:r>
              <a:rPr lang="en-GB" dirty="0" err="1"/>
              <a:t>Ozobot</a:t>
            </a:r>
            <a:r>
              <a:rPr lang="en-GB" dirty="0"/>
              <a:t> robot. Child draw a track or the number of her/his age and placed the robot to move on the track. At the end of the track was assignment: child took a ladybug, counted the dots and placed the ladybug in front of the same number, how many dots were on the ladybug. </a:t>
            </a:r>
          </a:p>
          <a:p>
            <a:pPr lvl="0"/>
            <a:r>
              <a:rPr lang="en-GB" dirty="0"/>
              <a:t>activity 3: different interactive games on the smartboard – number connecting pictures, memo, puzzles. </a:t>
            </a:r>
            <a:endParaRPr lang="en-US" dirty="0"/>
          </a:p>
          <a:p>
            <a:endParaRPr lang="en-US" dirty="0"/>
          </a:p>
        </p:txBody>
      </p:sp>
    </p:spTree>
    <p:extLst>
      <p:ext uri="{BB962C8B-B14F-4D97-AF65-F5344CB8AC3E}">
        <p14:creationId xmlns:p14="http://schemas.microsoft.com/office/powerpoint/2010/main" val="243265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72DD-891D-C546-899B-12E293396B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227186-10D9-C04E-B584-76E4DF507F2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3388057-EF52-9A4F-BD33-7F44BAC45138}"/>
              </a:ext>
            </a:extLst>
          </p:cNvPr>
          <p:cNvPicPr/>
          <p:nvPr/>
        </p:nvPicPr>
        <p:blipFill>
          <a:blip r:embed="rId2">
            <a:extLst>
              <a:ext uri="{28A0092B-C50C-407E-A947-70E740481C1C}">
                <a14:useLocalDpi xmlns:a14="http://schemas.microsoft.com/office/drawing/2010/main" val="0"/>
              </a:ext>
            </a:extLst>
          </a:blip>
          <a:stretch>
            <a:fillRect/>
          </a:stretch>
        </p:blipFill>
        <p:spPr>
          <a:xfrm>
            <a:off x="584772" y="564039"/>
            <a:ext cx="5243004" cy="4239609"/>
          </a:xfrm>
          <a:prstGeom prst="rect">
            <a:avLst/>
          </a:prstGeom>
        </p:spPr>
      </p:pic>
      <p:pic>
        <p:nvPicPr>
          <p:cNvPr id="5" name="Picture 4">
            <a:extLst>
              <a:ext uri="{FF2B5EF4-FFF2-40B4-BE49-F238E27FC236}">
                <a16:creationId xmlns:a16="http://schemas.microsoft.com/office/drawing/2014/main" id="{4075C320-1FFA-2A4C-B9E7-09A653FFC25C}"/>
              </a:ext>
            </a:extLst>
          </p:cNvPr>
          <p:cNvPicPr/>
          <p:nvPr/>
        </p:nvPicPr>
        <p:blipFill>
          <a:blip r:embed="rId3">
            <a:extLst>
              <a:ext uri="{28A0092B-C50C-407E-A947-70E740481C1C}">
                <a14:useLocalDpi xmlns:a14="http://schemas.microsoft.com/office/drawing/2010/main" val="0"/>
              </a:ext>
            </a:extLst>
          </a:blip>
          <a:stretch>
            <a:fillRect/>
          </a:stretch>
        </p:blipFill>
        <p:spPr>
          <a:xfrm>
            <a:off x="6498336" y="2109216"/>
            <a:ext cx="5266943" cy="4202684"/>
          </a:xfrm>
          <a:prstGeom prst="rect">
            <a:avLst/>
          </a:prstGeom>
        </p:spPr>
      </p:pic>
    </p:spTree>
    <p:extLst>
      <p:ext uri="{BB962C8B-B14F-4D97-AF65-F5344CB8AC3E}">
        <p14:creationId xmlns:p14="http://schemas.microsoft.com/office/powerpoint/2010/main" val="2758749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4954</TotalTime>
  <Words>376</Words>
  <Application>Microsoft Macintosh PowerPoint</Application>
  <PresentationFormat>Widescreen</PresentationFormat>
  <Paragraphs>23</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4. Smartweek  13.01.2020 – 17.01.2020 </vt:lpstr>
      <vt:lpstr>PowerPoint Presentation</vt:lpstr>
      <vt:lpstr>PowerPoint Presentation</vt:lpstr>
      <vt:lpstr>Common smartday when children visited different activities in all classrooms.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Palla</dc:creator>
  <cp:lastModifiedBy>Marilyn Palla</cp:lastModifiedBy>
  <cp:revision>84</cp:revision>
  <cp:lastPrinted>2019-11-06T15:47:27Z</cp:lastPrinted>
  <dcterms:created xsi:type="dcterms:W3CDTF">2019-04-26T05:10:26Z</dcterms:created>
  <dcterms:modified xsi:type="dcterms:W3CDTF">2020-12-21T11:04:18Z</dcterms:modified>
</cp:coreProperties>
</file>