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11"/>
  </p:normalViewPr>
  <p:slideViewPr>
    <p:cSldViewPr snapToGrid="0" snapToObjects="1">
      <p:cViewPr varScale="1">
        <p:scale>
          <a:sx n="84" d="100"/>
          <a:sy n="84" d="100"/>
        </p:scale>
        <p:origin x="19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B32B0-2072-6840-B129-81AD34422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F8E81E-F33D-6A4C-9C89-7DA9F25AA4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9B563D-94DC-5A41-ABED-DE8277BF5918}"/>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6927312A-185A-FE41-B3AE-7038426E1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AB84E-D9A6-0141-9597-C1974563EE70}"/>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107784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228B-3558-F347-90FD-BC72EE8352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C22D04-777E-2D4E-9578-D0909C1547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9B016-B899-0845-8319-9DE0A64B2B9D}"/>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55F33066-B6C3-7741-B481-970933E429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13F38-62E5-9847-ACC4-99F1F9B72150}"/>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40232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011531-DAC6-C94B-9733-DCD1A43468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35682D-344A-0C4B-AFB5-6ED7BF4CC6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86449-A052-3345-8A72-AEFDE4CFCCBF}"/>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83DB8ED3-9084-9C48-828F-785A33D4A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AD4B3-40BA-FF4F-8B14-AA534CF2498C}"/>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241044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CD53-80AC-A741-8EEA-29E768A00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5F119-06D6-EF4C-8493-9C17C15030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BB93FF-19A1-B749-8F7F-D6773A8728E8}"/>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CB896836-3158-2A4D-894E-AF7A709C25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70764-2C3C-0248-A6B4-C7EF9D1667B7}"/>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270895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5F9A-D797-7B48-A5DE-76C40540B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C143C4-73AB-7B4E-A95D-0C634E4E9E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AEB91E-4A3E-B24C-8120-115F08369385}"/>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865F6117-B8C5-8743-AFE2-C669BAED4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53B1B-B143-1E46-AB3C-49E1C05D618A}"/>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241457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9056-12DB-FC4A-B54F-6D7210FF4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ABB288-F467-354B-B3DC-13FA1C5708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4F2454-A9F9-724C-BBF1-987DC4A07B6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D486F3-9B21-A94D-864E-FFB3E488EDC3}"/>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6" name="Footer Placeholder 5">
            <a:extLst>
              <a:ext uri="{FF2B5EF4-FFF2-40B4-BE49-F238E27FC236}">
                <a16:creationId xmlns:a16="http://schemas.microsoft.com/office/drawing/2014/main" id="{75B72B09-916F-A14A-A57D-57C7CD3A3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5E156-A985-9E48-8F2D-2E5394C41040}"/>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24384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DA61-A140-4D46-AC35-7D7C14A293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CEC555-C4C5-284B-AF66-5231DC1EB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3B0829-9DAB-9446-8E7C-A84ACBD352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32F063-DD67-F24A-BC8B-8D5FC0CA52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A71E7C-0014-0E46-AD80-91620A779AD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03BE6-80D6-D243-A24E-459FC1726ED0}"/>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8" name="Footer Placeholder 7">
            <a:extLst>
              <a:ext uri="{FF2B5EF4-FFF2-40B4-BE49-F238E27FC236}">
                <a16:creationId xmlns:a16="http://schemas.microsoft.com/office/drawing/2014/main" id="{26EBBC87-6F0D-1C44-8B0D-0B1601D28C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813F39-0407-3848-8729-DAD58A7D0606}"/>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72817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ECA-E9BC-F641-B54C-D1A258DC73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636671-3D99-8245-A97F-AB4E4FBE3BB7}"/>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4" name="Footer Placeholder 3">
            <a:extLst>
              <a:ext uri="{FF2B5EF4-FFF2-40B4-BE49-F238E27FC236}">
                <a16:creationId xmlns:a16="http://schemas.microsoft.com/office/drawing/2014/main" id="{DCE92CD0-282C-5149-AB0F-B8C80DAD97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35E9F2-09B0-AA40-9152-CE16FA7A32BF}"/>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120186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0B38CC-DC2A-8741-BFFA-AF2232A63BFE}"/>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3" name="Footer Placeholder 2">
            <a:extLst>
              <a:ext uri="{FF2B5EF4-FFF2-40B4-BE49-F238E27FC236}">
                <a16:creationId xmlns:a16="http://schemas.microsoft.com/office/drawing/2014/main" id="{1723565A-9DB9-7149-A4DC-BC9E2C9340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C4EA45-B120-D84B-9EDC-60DD74F5246F}"/>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115559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512C2-F36C-F34D-B603-99DADED90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A02DFA-4C31-704A-89CD-9C2EEB1688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D90AA3-17FC-E645-B51E-C7F84613DA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CF83F5-A7DE-2342-9B8B-8AF309EDC699}"/>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6" name="Footer Placeholder 5">
            <a:extLst>
              <a:ext uri="{FF2B5EF4-FFF2-40B4-BE49-F238E27FC236}">
                <a16:creationId xmlns:a16="http://schemas.microsoft.com/office/drawing/2014/main" id="{2B5C09FF-6B12-2748-80F3-4509B05A33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8A066C-C5FD-7F42-860F-FFE41627A8FC}"/>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317263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2C3C-5712-C143-B47C-129C41CC7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EC54CA-5502-0549-9883-C9529B62CB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225E6D-9BC9-044D-92C1-E1ECC129E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F165AF-E1E8-D449-A82B-349C1FBB0C77}"/>
              </a:ext>
            </a:extLst>
          </p:cNvPr>
          <p:cNvSpPr>
            <a:spLocks noGrp="1"/>
          </p:cNvSpPr>
          <p:nvPr>
            <p:ph type="dt" sz="half" idx="10"/>
          </p:nvPr>
        </p:nvSpPr>
        <p:spPr/>
        <p:txBody>
          <a:bodyPr/>
          <a:lstStyle/>
          <a:p>
            <a:fld id="{6C811646-D373-2B4D-8A1D-357DE76BEFE6}" type="datetimeFigureOut">
              <a:rPr lang="en-US" smtClean="0"/>
              <a:t>3/22/21</a:t>
            </a:fld>
            <a:endParaRPr lang="en-US"/>
          </a:p>
        </p:txBody>
      </p:sp>
      <p:sp>
        <p:nvSpPr>
          <p:cNvPr id="6" name="Footer Placeholder 5">
            <a:extLst>
              <a:ext uri="{FF2B5EF4-FFF2-40B4-BE49-F238E27FC236}">
                <a16:creationId xmlns:a16="http://schemas.microsoft.com/office/drawing/2014/main" id="{AEEEA093-1595-5E4A-9F4E-7B844E1887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37DE6-80F2-2248-B2FB-16404B8779D7}"/>
              </a:ext>
            </a:extLst>
          </p:cNvPr>
          <p:cNvSpPr>
            <a:spLocks noGrp="1"/>
          </p:cNvSpPr>
          <p:nvPr>
            <p:ph type="sldNum" sz="quarter" idx="12"/>
          </p:nvPr>
        </p:nvSpPr>
        <p:spPr/>
        <p:txBody>
          <a:bodyPr/>
          <a:lstStyle/>
          <a:p>
            <a:fld id="{841C5AA9-E256-A94F-A6A4-6C456B305FE3}" type="slidenum">
              <a:rPr lang="en-US" smtClean="0"/>
              <a:t>‹#›</a:t>
            </a:fld>
            <a:endParaRPr lang="en-US"/>
          </a:p>
        </p:txBody>
      </p:sp>
    </p:spTree>
    <p:extLst>
      <p:ext uri="{BB962C8B-B14F-4D97-AF65-F5344CB8AC3E}">
        <p14:creationId xmlns:p14="http://schemas.microsoft.com/office/powerpoint/2010/main" val="129069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13C2A-6E7E-FB40-9976-CB493EC697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986BBD-9378-E241-9178-1123DF51BD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79207-8175-4C42-928F-3B45705284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11646-D373-2B4D-8A1D-357DE76BEFE6}" type="datetimeFigureOut">
              <a:rPr lang="en-US" smtClean="0"/>
              <a:t>3/22/21</a:t>
            </a:fld>
            <a:endParaRPr lang="en-US"/>
          </a:p>
        </p:txBody>
      </p:sp>
      <p:sp>
        <p:nvSpPr>
          <p:cNvPr id="5" name="Footer Placeholder 4">
            <a:extLst>
              <a:ext uri="{FF2B5EF4-FFF2-40B4-BE49-F238E27FC236}">
                <a16:creationId xmlns:a16="http://schemas.microsoft.com/office/drawing/2014/main" id="{A1038C32-115B-A948-AFF7-B15AE2E02C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B4882C-F680-594E-B7B3-0B03C9C8D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C5AA9-E256-A94F-A6A4-6C456B305FE3}" type="slidenum">
              <a:rPr lang="en-US" smtClean="0"/>
              <a:t>‹#›</a:t>
            </a:fld>
            <a:endParaRPr lang="en-US"/>
          </a:p>
        </p:txBody>
      </p:sp>
    </p:spTree>
    <p:extLst>
      <p:ext uri="{BB962C8B-B14F-4D97-AF65-F5344CB8AC3E}">
        <p14:creationId xmlns:p14="http://schemas.microsoft.com/office/powerpoint/2010/main" val="378021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FCB4E-4205-A549-BD65-7E46CA99DE99}"/>
              </a:ext>
            </a:extLst>
          </p:cNvPr>
          <p:cNvSpPr>
            <a:spLocks noGrp="1"/>
          </p:cNvSpPr>
          <p:nvPr>
            <p:ph type="ctrTitle"/>
          </p:nvPr>
        </p:nvSpPr>
        <p:spPr/>
        <p:txBody>
          <a:bodyPr/>
          <a:lstStyle/>
          <a:p>
            <a:r>
              <a:rPr lang="en-US" dirty="0"/>
              <a:t>Summary of project questionnaires</a:t>
            </a:r>
          </a:p>
        </p:txBody>
      </p:sp>
      <p:sp>
        <p:nvSpPr>
          <p:cNvPr id="3" name="Subtitle 2">
            <a:extLst>
              <a:ext uri="{FF2B5EF4-FFF2-40B4-BE49-F238E27FC236}">
                <a16:creationId xmlns:a16="http://schemas.microsoft.com/office/drawing/2014/main" id="{B0EEF16E-0D36-8745-9BCF-70B91F645B30}"/>
              </a:ext>
            </a:extLst>
          </p:cNvPr>
          <p:cNvSpPr>
            <a:spLocks noGrp="1"/>
          </p:cNvSpPr>
          <p:nvPr>
            <p:ph type="subTitle" idx="1"/>
          </p:nvPr>
        </p:nvSpPr>
        <p:spPr/>
        <p:txBody>
          <a:bodyPr/>
          <a:lstStyle/>
          <a:p>
            <a:r>
              <a:rPr lang="en-US" dirty="0" err="1"/>
              <a:t>Tallinna</a:t>
            </a:r>
            <a:r>
              <a:rPr lang="en-US" dirty="0"/>
              <a:t> </a:t>
            </a:r>
            <a:r>
              <a:rPr lang="en-US" dirty="0" err="1"/>
              <a:t>Suitsupääsupesa</a:t>
            </a:r>
            <a:r>
              <a:rPr lang="en-US" dirty="0"/>
              <a:t> </a:t>
            </a:r>
            <a:r>
              <a:rPr lang="en-US" dirty="0" err="1"/>
              <a:t>Lasteaed</a:t>
            </a:r>
            <a:endParaRPr lang="en-US" dirty="0"/>
          </a:p>
          <a:p>
            <a:r>
              <a:rPr lang="en-US" dirty="0"/>
              <a:t>Erasmus+ project “Learning is interesting and fun”</a:t>
            </a:r>
          </a:p>
        </p:txBody>
      </p:sp>
      <p:pic>
        <p:nvPicPr>
          <p:cNvPr id="5" name="Picture 4">
            <a:extLst>
              <a:ext uri="{FF2B5EF4-FFF2-40B4-BE49-F238E27FC236}">
                <a16:creationId xmlns:a16="http://schemas.microsoft.com/office/drawing/2014/main" id="{352A9D31-E309-FE40-B202-057EF42F89BE}"/>
              </a:ext>
            </a:extLst>
          </p:cNvPr>
          <p:cNvPicPr>
            <a:picLocks noChangeAspect="1"/>
          </p:cNvPicPr>
          <p:nvPr/>
        </p:nvPicPr>
        <p:blipFill>
          <a:blip r:embed="rId2"/>
          <a:stretch>
            <a:fillRect/>
          </a:stretch>
        </p:blipFill>
        <p:spPr>
          <a:xfrm>
            <a:off x="7798338" y="349357"/>
            <a:ext cx="1671126" cy="1052532"/>
          </a:xfrm>
          <a:prstGeom prst="rect">
            <a:avLst/>
          </a:prstGeom>
        </p:spPr>
      </p:pic>
      <p:pic>
        <p:nvPicPr>
          <p:cNvPr id="7" name="Picture 6">
            <a:extLst>
              <a:ext uri="{FF2B5EF4-FFF2-40B4-BE49-F238E27FC236}">
                <a16:creationId xmlns:a16="http://schemas.microsoft.com/office/drawing/2014/main" id="{B46ED266-AFD5-0D4F-9996-1AA27362A78A}"/>
              </a:ext>
            </a:extLst>
          </p:cNvPr>
          <p:cNvPicPr>
            <a:picLocks noChangeAspect="1"/>
          </p:cNvPicPr>
          <p:nvPr/>
        </p:nvPicPr>
        <p:blipFill>
          <a:blip r:embed="rId3"/>
          <a:stretch>
            <a:fillRect/>
          </a:stretch>
        </p:blipFill>
        <p:spPr>
          <a:xfrm>
            <a:off x="1524000" y="212593"/>
            <a:ext cx="4643680" cy="1326061"/>
          </a:xfrm>
          <a:prstGeom prst="rect">
            <a:avLst/>
          </a:prstGeom>
        </p:spPr>
      </p:pic>
    </p:spTree>
    <p:extLst>
      <p:ext uri="{BB962C8B-B14F-4D97-AF65-F5344CB8AC3E}">
        <p14:creationId xmlns:p14="http://schemas.microsoft.com/office/powerpoint/2010/main" val="344858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6D52-2844-544A-9DC7-71BE50BA0574}"/>
              </a:ext>
            </a:extLst>
          </p:cNvPr>
          <p:cNvSpPr>
            <a:spLocks noGrp="1"/>
          </p:cNvSpPr>
          <p:nvPr>
            <p:ph type="title"/>
          </p:nvPr>
        </p:nvSpPr>
        <p:spPr/>
        <p:txBody>
          <a:bodyPr/>
          <a:lstStyle/>
          <a:p>
            <a:r>
              <a:rPr lang="en-US" dirty="0"/>
              <a:t>1. Questionnaire for children</a:t>
            </a:r>
          </a:p>
        </p:txBody>
      </p:sp>
      <p:sp>
        <p:nvSpPr>
          <p:cNvPr id="3" name="Content Placeholder 2">
            <a:extLst>
              <a:ext uri="{FF2B5EF4-FFF2-40B4-BE49-F238E27FC236}">
                <a16:creationId xmlns:a16="http://schemas.microsoft.com/office/drawing/2014/main" id="{8CEFFE9F-A1A0-3042-9391-417B06D213DE}"/>
              </a:ext>
            </a:extLst>
          </p:cNvPr>
          <p:cNvSpPr>
            <a:spLocks noGrp="1"/>
          </p:cNvSpPr>
          <p:nvPr>
            <p:ph idx="1"/>
          </p:nvPr>
        </p:nvSpPr>
        <p:spPr/>
        <p:txBody>
          <a:bodyPr>
            <a:normAutofit fontScale="62500" lnSpcReduction="20000"/>
          </a:bodyPr>
          <a:lstStyle/>
          <a:p>
            <a:r>
              <a:rPr lang="en-US" dirty="0"/>
              <a:t>At the end of the project children mention more robots and equipment. And also there is  now more equipment in use as at the beginning of the project.</a:t>
            </a:r>
          </a:p>
          <a:p>
            <a:r>
              <a:rPr lang="en-US" dirty="0"/>
              <a:t>Teachers use mostly bee-bot robots, blue-bot robots, </a:t>
            </a:r>
            <a:r>
              <a:rPr lang="en-US" dirty="0" err="1"/>
              <a:t>ozobots</a:t>
            </a:r>
            <a:r>
              <a:rPr lang="en-US" dirty="0"/>
              <a:t> and at the end of the project children also mention new robot Edison.</a:t>
            </a:r>
          </a:p>
          <a:p>
            <a:r>
              <a:rPr lang="en-US" dirty="0"/>
              <a:t>All children questioned mentioned that activities are now more interesting for them when using technology.</a:t>
            </a:r>
          </a:p>
          <a:p>
            <a:r>
              <a:rPr lang="en-US" dirty="0"/>
              <a:t>All children questioned mentioned that they like using technology.</a:t>
            </a:r>
          </a:p>
          <a:p>
            <a:r>
              <a:rPr lang="en-US" dirty="0"/>
              <a:t>At the beginning of the project children mentioned they like mostly Blue-bot robot (simple robot) but at the end of the project children like mostly </a:t>
            </a:r>
            <a:r>
              <a:rPr lang="en-US" dirty="0" err="1"/>
              <a:t>Ozobot</a:t>
            </a:r>
            <a:r>
              <a:rPr lang="en-US" dirty="0"/>
              <a:t> and </a:t>
            </a:r>
            <a:r>
              <a:rPr lang="en-US" dirty="0" err="1"/>
              <a:t>spheros</a:t>
            </a:r>
            <a:r>
              <a:rPr lang="en-US" dirty="0"/>
              <a:t> (more difficult robot).</a:t>
            </a:r>
          </a:p>
          <a:p>
            <a:r>
              <a:rPr lang="en-US" dirty="0"/>
              <a:t>When at the beginning of the project most children did not introduce robots to parents at home then at the end of the project most children talk with parents about robots.</a:t>
            </a:r>
          </a:p>
          <a:p>
            <a:r>
              <a:rPr lang="en-US" dirty="0"/>
              <a:t>Most of the children find that they are now able to cooperate with other children when using technology.</a:t>
            </a:r>
          </a:p>
          <a:p>
            <a:r>
              <a:rPr lang="en-US" dirty="0"/>
              <a:t>Most of the children say that they have participated on smart weeks and at the end of the project all children say that they like smart weeks. </a:t>
            </a:r>
          </a:p>
          <a:p>
            <a:r>
              <a:rPr lang="en-US" dirty="0"/>
              <a:t>All children questioned say that they want their group to continue using technology and robots during learning activities.</a:t>
            </a:r>
          </a:p>
        </p:txBody>
      </p:sp>
    </p:spTree>
    <p:extLst>
      <p:ext uri="{BB962C8B-B14F-4D97-AF65-F5344CB8AC3E}">
        <p14:creationId xmlns:p14="http://schemas.microsoft.com/office/powerpoint/2010/main" val="122872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8C7C-F1A1-7448-AA50-47E15FF6D539}"/>
              </a:ext>
            </a:extLst>
          </p:cNvPr>
          <p:cNvSpPr>
            <a:spLocks noGrp="1"/>
          </p:cNvSpPr>
          <p:nvPr>
            <p:ph type="title"/>
          </p:nvPr>
        </p:nvSpPr>
        <p:spPr/>
        <p:txBody>
          <a:bodyPr/>
          <a:lstStyle/>
          <a:p>
            <a:r>
              <a:rPr lang="en-US" dirty="0"/>
              <a:t>2. Questionnaire for parents</a:t>
            </a:r>
          </a:p>
        </p:txBody>
      </p:sp>
      <p:sp>
        <p:nvSpPr>
          <p:cNvPr id="3" name="Content Placeholder 2">
            <a:extLst>
              <a:ext uri="{FF2B5EF4-FFF2-40B4-BE49-F238E27FC236}">
                <a16:creationId xmlns:a16="http://schemas.microsoft.com/office/drawing/2014/main" id="{AEE004E1-8432-354B-960E-EE5255EF9AEB}"/>
              </a:ext>
            </a:extLst>
          </p:cNvPr>
          <p:cNvSpPr>
            <a:spLocks noGrp="1"/>
          </p:cNvSpPr>
          <p:nvPr>
            <p:ph idx="1"/>
          </p:nvPr>
        </p:nvSpPr>
        <p:spPr/>
        <p:txBody>
          <a:bodyPr>
            <a:normAutofit fontScale="70000" lnSpcReduction="20000"/>
          </a:bodyPr>
          <a:lstStyle/>
          <a:p>
            <a:r>
              <a:rPr lang="en-US" dirty="0"/>
              <a:t>Most of parents mention that children use technology at home.</a:t>
            </a:r>
          </a:p>
          <a:p>
            <a:r>
              <a:rPr lang="en-US" dirty="0"/>
              <a:t>Children mostly use at home computer, tablets and smart phones.</a:t>
            </a:r>
          </a:p>
          <a:p>
            <a:r>
              <a:rPr lang="en-US" dirty="0"/>
              <a:t>Parents have quite enough information about equipment used in kindergarten – the knowledge has increased during project time.</a:t>
            </a:r>
          </a:p>
          <a:p>
            <a:r>
              <a:rPr lang="en-US" dirty="0"/>
              <a:t>Parents mostly get their information from blogs, children and teachers.</a:t>
            </a:r>
          </a:p>
          <a:p>
            <a:r>
              <a:rPr lang="en-US" dirty="0"/>
              <a:t>98,1 % of parents support using technology in learning activities.</a:t>
            </a:r>
          </a:p>
          <a:p>
            <a:r>
              <a:rPr lang="en-US" dirty="0"/>
              <a:t>All parents planned to take part in Erasmus activities but 55,6 % of them actually did. Some activities were cancelled because of pandemic!</a:t>
            </a:r>
          </a:p>
          <a:p>
            <a:r>
              <a:rPr lang="en-US" dirty="0"/>
              <a:t>Parents say that they see positive effect on children: they think more logically, positive attitude towards learning, knowledges and skills about using technology, more purposed way of using technology.</a:t>
            </a:r>
          </a:p>
          <a:p>
            <a:r>
              <a:rPr lang="en-US" dirty="0"/>
              <a:t>All parents say they wish their group continues to use technology in learning activities.</a:t>
            </a:r>
          </a:p>
          <a:p>
            <a:r>
              <a:rPr lang="en-US" dirty="0"/>
              <a:t>All parents say they wish that kindergarten takes part in international projects in the future.</a:t>
            </a:r>
          </a:p>
        </p:txBody>
      </p:sp>
    </p:spTree>
    <p:extLst>
      <p:ext uri="{BB962C8B-B14F-4D97-AF65-F5344CB8AC3E}">
        <p14:creationId xmlns:p14="http://schemas.microsoft.com/office/powerpoint/2010/main" val="425051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D850-76D6-444A-AAB0-163E676F736E}"/>
              </a:ext>
            </a:extLst>
          </p:cNvPr>
          <p:cNvSpPr>
            <a:spLocks noGrp="1"/>
          </p:cNvSpPr>
          <p:nvPr>
            <p:ph type="title"/>
          </p:nvPr>
        </p:nvSpPr>
        <p:spPr/>
        <p:txBody>
          <a:bodyPr/>
          <a:lstStyle/>
          <a:p>
            <a:r>
              <a:rPr lang="en-US" dirty="0"/>
              <a:t>3. Questionnaire for teachers</a:t>
            </a:r>
          </a:p>
        </p:txBody>
      </p:sp>
      <p:sp>
        <p:nvSpPr>
          <p:cNvPr id="3" name="Content Placeholder 2">
            <a:extLst>
              <a:ext uri="{FF2B5EF4-FFF2-40B4-BE49-F238E27FC236}">
                <a16:creationId xmlns:a16="http://schemas.microsoft.com/office/drawing/2014/main" id="{766F86F0-4CFB-0E49-9824-EEEC7E3D8AA7}"/>
              </a:ext>
            </a:extLst>
          </p:cNvPr>
          <p:cNvSpPr>
            <a:spLocks noGrp="1"/>
          </p:cNvSpPr>
          <p:nvPr>
            <p:ph idx="1"/>
          </p:nvPr>
        </p:nvSpPr>
        <p:spPr/>
        <p:txBody>
          <a:bodyPr>
            <a:normAutofit fontScale="62500" lnSpcReduction="20000"/>
          </a:bodyPr>
          <a:lstStyle/>
          <a:p>
            <a:r>
              <a:rPr lang="en-US" dirty="0"/>
              <a:t>At the beginning of the project most teachers evaluated their skills 3, at the end of project they mostly evaluated 4.</a:t>
            </a:r>
          </a:p>
          <a:p>
            <a:r>
              <a:rPr lang="en-US" dirty="0"/>
              <a:t>At the end of the project all teachers said they now have enough skills to create learning activities using technology.</a:t>
            </a:r>
          </a:p>
          <a:p>
            <a:r>
              <a:rPr lang="en-US" dirty="0"/>
              <a:t>Teachers mentioned they use a great variety of equipment – also new.</a:t>
            </a:r>
          </a:p>
          <a:p>
            <a:r>
              <a:rPr lang="en-US" dirty="0"/>
              <a:t>All teachers mentioned that technology is useful when planning learning activities and also that learning activities are now more interesting.</a:t>
            </a:r>
          </a:p>
          <a:p>
            <a:r>
              <a:rPr lang="en-US" dirty="0"/>
              <a:t>Teachers said that they still need support when using new equipment and new environments.</a:t>
            </a:r>
          </a:p>
          <a:p>
            <a:r>
              <a:rPr lang="en-US" dirty="0"/>
              <a:t>All teachers said that they plan to continue using technology.</a:t>
            </a:r>
          </a:p>
          <a:p>
            <a:r>
              <a:rPr lang="en-US" dirty="0"/>
              <a:t>Teachers said that the positive effect on children was: activities in groups, children are more active, learning is more interesting for them, children have new skills, learning process was a game for children.</a:t>
            </a:r>
          </a:p>
          <a:p>
            <a:r>
              <a:rPr lang="en-US" dirty="0"/>
              <a:t>Teachers said that the positive effect on them was: new skills, a collection of equipment and environments, working process is more interesting.</a:t>
            </a:r>
          </a:p>
          <a:p>
            <a:r>
              <a:rPr lang="en-US" dirty="0"/>
              <a:t>All teachers say that the results of learning process have improved.</a:t>
            </a:r>
          </a:p>
          <a:p>
            <a:r>
              <a:rPr lang="en-US" dirty="0"/>
              <a:t>All teachers said that our kindergarten can set a positive example for other kindergartens in the are about </a:t>
            </a:r>
            <a:r>
              <a:rPr lang="en-US"/>
              <a:t>using technology.</a:t>
            </a:r>
          </a:p>
        </p:txBody>
      </p:sp>
    </p:spTree>
    <p:extLst>
      <p:ext uri="{BB962C8B-B14F-4D97-AF65-F5344CB8AC3E}">
        <p14:creationId xmlns:p14="http://schemas.microsoft.com/office/powerpoint/2010/main" val="2408071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602</Words>
  <Application>Microsoft Macintosh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Summary of project questionnaires</vt:lpstr>
      <vt:lpstr>1. Questionnaire for children</vt:lpstr>
      <vt:lpstr>2. Questionnaire for parents</vt:lpstr>
      <vt:lpstr>3. Questionnaire for teachers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project questionnaires</dc:title>
  <dc:creator>Microsoft Office User</dc:creator>
  <cp:lastModifiedBy>Microsoft Office User</cp:lastModifiedBy>
  <cp:revision>6</cp:revision>
  <dcterms:created xsi:type="dcterms:W3CDTF">2021-03-22T07:28:07Z</dcterms:created>
  <dcterms:modified xsi:type="dcterms:W3CDTF">2021-03-22T08:10:10Z</dcterms:modified>
</cp:coreProperties>
</file>