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4" r:id="rId2"/>
    <p:sldId id="276" r:id="rId3"/>
    <p:sldId id="279" r:id="rId4"/>
    <p:sldId id="280" r:id="rId5"/>
    <p:sldId id="265" r:id="rId6"/>
    <p:sldId id="266" r:id="rId7"/>
    <p:sldId id="267" r:id="rId8"/>
    <p:sldId id="268" r:id="rId9"/>
    <p:sldId id="269" r:id="rId10"/>
    <p:sldId id="270" r:id="rId11"/>
    <p:sldId id="261" r:id="rId12"/>
    <p:sldId id="271" r:id="rId13"/>
    <p:sldId id="273" r:id="rId14"/>
    <p:sldId id="275"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0A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46"/>
  </p:normalViewPr>
  <p:slideViewPr>
    <p:cSldViewPr snapToGrid="0" snapToObjects="1">
      <p:cViewPr varScale="1">
        <p:scale>
          <a:sx n="109" d="100"/>
          <a:sy n="109" d="100"/>
        </p:scale>
        <p:origin x="6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EDF32-A1FE-4BE8-AF97-C47372D2E415}" type="datetimeFigureOut">
              <a:rPr lang="el-GR" smtClean="0"/>
              <a:t>28/2/2021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1211C-BC04-47BC-9138-3D11FF9B5829}" type="slidenum">
              <a:rPr lang="el-GR" smtClean="0"/>
              <a:t>‹#›</a:t>
            </a:fld>
            <a:endParaRPr lang="el-GR"/>
          </a:p>
        </p:txBody>
      </p:sp>
    </p:spTree>
    <p:extLst>
      <p:ext uri="{BB962C8B-B14F-4D97-AF65-F5344CB8AC3E}">
        <p14:creationId xmlns:p14="http://schemas.microsoft.com/office/powerpoint/2010/main" val="2180484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smtClean="0"/>
              <a:t>forest</a:t>
            </a:r>
            <a:endParaRPr lang="el-GR" dirty="0"/>
          </a:p>
        </p:txBody>
      </p:sp>
      <p:sp>
        <p:nvSpPr>
          <p:cNvPr id="4" name="Θέση αριθμού διαφάνειας 3"/>
          <p:cNvSpPr>
            <a:spLocks noGrp="1"/>
          </p:cNvSpPr>
          <p:nvPr>
            <p:ph type="sldNum" sz="quarter" idx="10"/>
          </p:nvPr>
        </p:nvSpPr>
        <p:spPr/>
        <p:txBody>
          <a:bodyPr/>
          <a:lstStyle/>
          <a:p>
            <a:fld id="{1ED1211C-BC04-47BC-9138-3D11FF9B5829}" type="slidenum">
              <a:rPr lang="el-GR" smtClean="0"/>
              <a:t>1</a:t>
            </a:fld>
            <a:endParaRPr lang="el-GR"/>
          </a:p>
        </p:txBody>
      </p:sp>
    </p:spTree>
    <p:extLst>
      <p:ext uri="{BB962C8B-B14F-4D97-AF65-F5344CB8AC3E}">
        <p14:creationId xmlns:p14="http://schemas.microsoft.com/office/powerpoint/2010/main" val="1360250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70C5C-E28C-4D4F-9008-8B7D906324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47DCEA-D721-6140-8BC1-3F7CC19272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809A0F-BB43-F048-A5B1-80827C7B13C8}"/>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5" name="Footer Placeholder 4">
            <a:extLst>
              <a:ext uri="{FF2B5EF4-FFF2-40B4-BE49-F238E27FC236}">
                <a16:creationId xmlns:a16="http://schemas.microsoft.com/office/drawing/2014/main" id="{AC1A790C-3280-9340-A21F-89F04362A5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6739F-D0CC-6D42-8BD9-0BEFBE238BE4}"/>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226585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3D3D6-C448-6548-BE90-EE96F0B277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817DA4-DE28-1D42-8C37-AEA7A2799F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BDF72-D6C5-FB40-BA3E-E42A0A9C8D89}"/>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5" name="Footer Placeholder 4">
            <a:extLst>
              <a:ext uri="{FF2B5EF4-FFF2-40B4-BE49-F238E27FC236}">
                <a16:creationId xmlns:a16="http://schemas.microsoft.com/office/drawing/2014/main" id="{4D1118DB-5FE3-004D-AB18-E8FEDF0ED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1285D3-9F5F-A541-B538-26B14C6A546C}"/>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19174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A5171D-1492-0C45-AFAD-9697A07BA9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F16B65-C0F6-5A45-8472-9E1B804BE2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10D78-B1E5-E04D-B128-0310EB2B20E1}"/>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5" name="Footer Placeholder 4">
            <a:extLst>
              <a:ext uri="{FF2B5EF4-FFF2-40B4-BE49-F238E27FC236}">
                <a16:creationId xmlns:a16="http://schemas.microsoft.com/office/drawing/2014/main" id="{82A3BC2D-5447-0A43-BFB9-052093982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AEE31-FA10-654E-B288-680A4DC06CC4}"/>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177802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DC941-0F1A-FC4C-B549-FDA71E4B00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01766-D9C0-4E4E-AF0D-A740A4E350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02785-445C-A34B-B295-D947067BCEFB}"/>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5" name="Footer Placeholder 4">
            <a:extLst>
              <a:ext uri="{FF2B5EF4-FFF2-40B4-BE49-F238E27FC236}">
                <a16:creationId xmlns:a16="http://schemas.microsoft.com/office/drawing/2014/main" id="{0D3F490E-1564-1048-930F-4F032DA06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98655-838C-7F43-81F3-63C111004B15}"/>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898655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C9503-E754-5147-BD82-C369C2C2D0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8722F8-CB00-4B4A-9B8E-AC6832A553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A07973C-BAF1-FD47-A6EB-D214950D318E}"/>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5" name="Footer Placeholder 4">
            <a:extLst>
              <a:ext uri="{FF2B5EF4-FFF2-40B4-BE49-F238E27FC236}">
                <a16:creationId xmlns:a16="http://schemas.microsoft.com/office/drawing/2014/main" id="{446E7D68-69F8-1F47-8823-133AC8F706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1B2092-FCDF-4245-87EA-97948717C286}"/>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3453250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0B6CF-1641-1348-8DA2-860B097B2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B88725-BD86-114E-9A08-1FC013E788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4D62E6-6D1F-2D44-862F-7B03DD2420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C0C11F-DFCA-7A47-B173-22D467C36F17}"/>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6" name="Footer Placeholder 5">
            <a:extLst>
              <a:ext uri="{FF2B5EF4-FFF2-40B4-BE49-F238E27FC236}">
                <a16:creationId xmlns:a16="http://schemas.microsoft.com/office/drawing/2014/main" id="{F628F118-E14C-7748-A8A5-A33D8986EC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025F1-AD23-E749-9F94-006706401F21}"/>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384357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72FE4-57E8-8F46-8B68-2DD8324E27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E549E-7271-4644-BE1B-1394F0FED0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76BE986-E0FD-604E-90EC-085D6505DDC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F2C1B3-E2DD-4247-8C8F-1CBE4E30B7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736AB4-270E-0140-959B-11B4C83167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C24242-51DB-3847-8080-21D7F049D5AE}"/>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8" name="Footer Placeholder 7">
            <a:extLst>
              <a:ext uri="{FF2B5EF4-FFF2-40B4-BE49-F238E27FC236}">
                <a16:creationId xmlns:a16="http://schemas.microsoft.com/office/drawing/2014/main" id="{838523BE-FCBA-B842-8456-7151460C14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98B89F-3582-B74E-9B12-1742CFF8DFFC}"/>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418781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7737-3553-F64D-BE76-2B9D8CBD07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8383FF-0414-534E-8BF4-14C15F9688DC}"/>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4" name="Footer Placeholder 3">
            <a:extLst>
              <a:ext uri="{FF2B5EF4-FFF2-40B4-BE49-F238E27FC236}">
                <a16:creationId xmlns:a16="http://schemas.microsoft.com/office/drawing/2014/main" id="{683DC79F-ECBD-6A4C-BC39-A5A69885A8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029BAA-9430-FD41-B07F-20B25FF37448}"/>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397010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168EC6-79D0-3F49-9B9C-FC08A7F203B3}"/>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3" name="Footer Placeholder 2">
            <a:extLst>
              <a:ext uri="{FF2B5EF4-FFF2-40B4-BE49-F238E27FC236}">
                <a16:creationId xmlns:a16="http://schemas.microsoft.com/office/drawing/2014/main" id="{E067A3A4-0F1B-AA46-9327-5A61B6365E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CD18D5-3C6D-724B-A41B-8513C47C2F99}"/>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98872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F567-11E9-3041-A9A2-07B4FDF502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7AA478-3C56-4E4D-8532-DAF571D9B7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4730B8-7D30-D543-A8D5-35F9F4816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765233-4FDF-EC42-9046-45C22EF2E68B}"/>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6" name="Footer Placeholder 5">
            <a:extLst>
              <a:ext uri="{FF2B5EF4-FFF2-40B4-BE49-F238E27FC236}">
                <a16:creationId xmlns:a16="http://schemas.microsoft.com/office/drawing/2014/main" id="{A65EF977-D9DF-1546-90A9-11ECA6A4CB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E7982D-418D-8442-B75F-686D6DBD9332}"/>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91863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CA0A8-C38A-9844-B65A-4FF324859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F209D9-68D6-3647-B6F1-FAF3ECF2E0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A62C6D-5F2C-484D-8642-6737C14FA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069AC9-AEF9-804A-B374-8F7290B5F35C}"/>
              </a:ext>
            </a:extLst>
          </p:cNvPr>
          <p:cNvSpPr>
            <a:spLocks noGrp="1"/>
          </p:cNvSpPr>
          <p:nvPr>
            <p:ph type="dt" sz="half" idx="10"/>
          </p:nvPr>
        </p:nvSpPr>
        <p:spPr/>
        <p:txBody>
          <a:bodyPr/>
          <a:lstStyle/>
          <a:p>
            <a:fld id="{5E1DE779-D991-4644-A195-1C0ED378A3D7}" type="datetimeFigureOut">
              <a:rPr lang="en-US" smtClean="0"/>
              <a:t>2/28/2021</a:t>
            </a:fld>
            <a:endParaRPr lang="en-US"/>
          </a:p>
        </p:txBody>
      </p:sp>
      <p:sp>
        <p:nvSpPr>
          <p:cNvPr id="6" name="Footer Placeholder 5">
            <a:extLst>
              <a:ext uri="{FF2B5EF4-FFF2-40B4-BE49-F238E27FC236}">
                <a16:creationId xmlns:a16="http://schemas.microsoft.com/office/drawing/2014/main" id="{38A67312-6F07-EE41-AB6F-0DEE9B270C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80D1D7-558A-604C-8C41-FC8BC33AC3D3}"/>
              </a:ext>
            </a:extLst>
          </p:cNvPr>
          <p:cNvSpPr>
            <a:spLocks noGrp="1"/>
          </p:cNvSpPr>
          <p:nvPr>
            <p:ph type="sldNum" sz="quarter" idx="12"/>
          </p:nvPr>
        </p:nvSpPr>
        <p:spPr/>
        <p:txBody>
          <a:bodyPr/>
          <a:lstStyle/>
          <a:p>
            <a:fld id="{5E014625-700B-A447-B92A-49FAA7A34F58}" type="slidenum">
              <a:rPr lang="en-US" smtClean="0"/>
              <a:t>‹#›</a:t>
            </a:fld>
            <a:endParaRPr lang="en-US"/>
          </a:p>
        </p:txBody>
      </p:sp>
    </p:spTree>
    <p:extLst>
      <p:ext uri="{BB962C8B-B14F-4D97-AF65-F5344CB8AC3E}">
        <p14:creationId xmlns:p14="http://schemas.microsoft.com/office/powerpoint/2010/main" val="278259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664B21-506E-3240-8621-211C941D1C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E3A0C1-7F8B-7E44-B708-9F5905CC7A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3977B-2283-C349-A3EE-C14A93747F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DE779-D991-4644-A195-1C0ED378A3D7}" type="datetimeFigureOut">
              <a:rPr lang="en-US" smtClean="0"/>
              <a:t>2/28/2021</a:t>
            </a:fld>
            <a:endParaRPr lang="en-US"/>
          </a:p>
        </p:txBody>
      </p:sp>
      <p:sp>
        <p:nvSpPr>
          <p:cNvPr id="5" name="Footer Placeholder 4">
            <a:extLst>
              <a:ext uri="{FF2B5EF4-FFF2-40B4-BE49-F238E27FC236}">
                <a16:creationId xmlns:a16="http://schemas.microsoft.com/office/drawing/2014/main" id="{9FE8C4C3-C37F-3945-B045-6620A9BCC6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71D2A8-8DD9-0D44-BA2C-9765327A8D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14625-700B-A447-B92A-49FAA7A34F58}" type="slidenum">
              <a:rPr lang="en-US" smtClean="0"/>
              <a:t>‹#›</a:t>
            </a:fld>
            <a:endParaRPr lang="en-US"/>
          </a:p>
        </p:txBody>
      </p:sp>
    </p:spTree>
    <p:extLst>
      <p:ext uri="{BB962C8B-B14F-4D97-AF65-F5344CB8AC3E}">
        <p14:creationId xmlns:p14="http://schemas.microsoft.com/office/powerpoint/2010/main" val="1238163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831271" y="889843"/>
            <a:ext cx="9116291" cy="507831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5400" dirty="0" smtClean="0">
                <a:latin typeface="Georgia" panose="02040502050405020303" pitchFamily="18" charset="0"/>
              </a:rPr>
              <a:t>  </a:t>
            </a:r>
          </a:p>
          <a:p>
            <a:r>
              <a:rPr lang="en-US" sz="5400" dirty="0">
                <a:latin typeface="Georgia" panose="02040502050405020303" pitchFamily="18" charset="0"/>
              </a:rPr>
              <a:t> </a:t>
            </a:r>
            <a:r>
              <a:rPr lang="en-US" sz="5400" dirty="0" smtClean="0">
                <a:latin typeface="Georgia" panose="02040502050405020303" pitchFamily="18" charset="0"/>
              </a:rPr>
              <a:t>   Renewal </a:t>
            </a:r>
            <a:r>
              <a:rPr lang="en-US" sz="5400" dirty="0">
                <a:latin typeface="Georgia" panose="02040502050405020303" pitchFamily="18" charset="0"/>
              </a:rPr>
              <a:t>of curriculum</a:t>
            </a:r>
          </a:p>
          <a:p>
            <a:r>
              <a:rPr lang="en-US" sz="5400" dirty="0" smtClean="0">
                <a:latin typeface="Georgia" panose="02040502050405020303" pitchFamily="18" charset="0"/>
              </a:rPr>
              <a:t>    in Rizario Kindergarten</a:t>
            </a:r>
          </a:p>
          <a:p>
            <a:r>
              <a:rPr lang="en-US" sz="5400" dirty="0" smtClean="0">
                <a:latin typeface="Georgia" panose="02040502050405020303" pitchFamily="18" charset="0"/>
              </a:rPr>
              <a:t>          Trikala -Greece</a:t>
            </a:r>
          </a:p>
          <a:p>
            <a:endParaRPr lang="en-US" sz="5400" dirty="0" smtClean="0">
              <a:latin typeface="Georgia" panose="02040502050405020303" pitchFamily="18" charset="0"/>
            </a:endParaRPr>
          </a:p>
          <a:p>
            <a:endParaRPr lang="el-GR" sz="5400" dirty="0">
              <a:latin typeface="Georgia" panose="02040502050405020303" pitchFamily="18" charset="0"/>
            </a:endParaRPr>
          </a:p>
        </p:txBody>
      </p:sp>
      <p:pic>
        <p:nvPicPr>
          <p:cNvPr id="4" name="Εικόνα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10403" y="1799203"/>
            <a:ext cx="2240569" cy="3259592"/>
          </a:xfrm>
          <a:prstGeom prst="rect">
            <a:avLst/>
          </a:prstGeom>
        </p:spPr>
      </p:pic>
    </p:spTree>
    <p:extLst>
      <p:ext uri="{BB962C8B-B14F-4D97-AF65-F5344CB8AC3E}">
        <p14:creationId xmlns:p14="http://schemas.microsoft.com/office/powerpoint/2010/main" val="1412675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1385454" y="426865"/>
            <a:ext cx="10224655" cy="6001643"/>
          </a:xfrm>
          <a:prstGeom prst="rect">
            <a:avLst/>
          </a:prstGeom>
        </p:spPr>
        <p:txBody>
          <a:bodyPr wrap="square">
            <a:spAutoFit/>
          </a:bodyPr>
          <a:lstStyle/>
          <a:p>
            <a:r>
              <a:rPr lang="en-US" sz="3200" dirty="0" smtClean="0">
                <a:latin typeface="Georgia" panose="02040502050405020303" pitchFamily="18" charset="0"/>
              </a:rPr>
              <a:t>           </a:t>
            </a:r>
            <a:r>
              <a:rPr lang="en-US" sz="3200" dirty="0" smtClean="0">
                <a:solidFill>
                  <a:srgbClr val="1E0AB6"/>
                </a:solidFill>
                <a:latin typeface="Georgia" panose="02040502050405020303" pitchFamily="18" charset="0"/>
              </a:rPr>
              <a:t>Benefits for </a:t>
            </a:r>
            <a:r>
              <a:rPr lang="en-US" sz="3200" dirty="0">
                <a:solidFill>
                  <a:srgbClr val="1E0AB6"/>
                </a:solidFill>
                <a:latin typeface="Georgia" panose="02040502050405020303" pitchFamily="18" charset="0"/>
              </a:rPr>
              <a:t>the participating </a:t>
            </a:r>
            <a:r>
              <a:rPr lang="en-US" sz="3200" dirty="0" smtClean="0">
                <a:solidFill>
                  <a:srgbClr val="1E0AB6"/>
                </a:solidFill>
                <a:latin typeface="Georgia" panose="02040502050405020303" pitchFamily="18" charset="0"/>
              </a:rPr>
              <a:t>teachers</a:t>
            </a:r>
          </a:p>
          <a:p>
            <a:endParaRPr lang="en-US" sz="3200" dirty="0">
              <a:latin typeface="Georgia" panose="02040502050405020303" pitchFamily="18" charset="0"/>
            </a:endParaRPr>
          </a:p>
          <a:p>
            <a:pPr marL="457200" indent="-457200">
              <a:buFont typeface="Arial" panose="020B0604020202020204" pitchFamily="34" charset="0"/>
              <a:buChar char="•"/>
            </a:pPr>
            <a:r>
              <a:rPr lang="en-US" sz="3200" dirty="0" smtClean="0">
                <a:latin typeface="Georgia" panose="02040502050405020303" pitchFamily="18" charset="0"/>
              </a:rPr>
              <a:t>Upgrading </a:t>
            </a:r>
            <a:r>
              <a:rPr lang="en-US" sz="3200" dirty="0">
                <a:latin typeface="Georgia" panose="02040502050405020303" pitchFamily="18" charset="0"/>
              </a:rPr>
              <a:t>their vocational </a:t>
            </a:r>
            <a:r>
              <a:rPr lang="en-US" sz="3200" dirty="0" smtClean="0">
                <a:latin typeface="Georgia" panose="02040502050405020303" pitchFamily="18" charset="0"/>
              </a:rPr>
              <a:t>training</a:t>
            </a:r>
          </a:p>
          <a:p>
            <a:pPr marL="457200" indent="-457200">
              <a:buFont typeface="Arial" panose="020B0604020202020204" pitchFamily="34" charset="0"/>
              <a:buChar char="•"/>
            </a:pPr>
            <a:r>
              <a:rPr lang="en-US" sz="3200" dirty="0" smtClean="0">
                <a:latin typeface="Georgia" panose="02040502050405020303" pitchFamily="18" charset="0"/>
              </a:rPr>
              <a:t>Improving </a:t>
            </a:r>
            <a:r>
              <a:rPr lang="en-US" sz="3200" dirty="0">
                <a:latin typeface="Georgia" panose="02040502050405020303" pitchFamily="18" charset="0"/>
              </a:rPr>
              <a:t>knowledge and skills related to the use </a:t>
            </a:r>
            <a:endParaRPr lang="en-US" sz="3200" dirty="0" smtClean="0">
              <a:latin typeface="Georgia" panose="02040502050405020303" pitchFamily="18" charset="0"/>
            </a:endParaRPr>
          </a:p>
          <a:p>
            <a:r>
              <a:rPr lang="en-US" sz="3200" dirty="0">
                <a:latin typeface="Georgia" panose="02040502050405020303" pitchFamily="18" charset="0"/>
              </a:rPr>
              <a:t> </a:t>
            </a:r>
            <a:r>
              <a:rPr lang="en-US" sz="3200" dirty="0" smtClean="0">
                <a:latin typeface="Georgia" panose="02040502050405020303" pitchFamily="18" charset="0"/>
              </a:rPr>
              <a:t>    of ICT </a:t>
            </a:r>
          </a:p>
          <a:p>
            <a:pPr marL="457200" indent="-457200">
              <a:buFont typeface="Arial" panose="020B0604020202020204" pitchFamily="34" charset="0"/>
              <a:buChar char="•"/>
            </a:pPr>
            <a:r>
              <a:rPr lang="en-US" sz="3200" dirty="0" smtClean="0">
                <a:latin typeface="Georgia" panose="02040502050405020303" pitchFamily="18" charset="0"/>
              </a:rPr>
              <a:t>Ability </a:t>
            </a:r>
            <a:r>
              <a:rPr lang="en-US" sz="3200" dirty="0">
                <a:latin typeface="Georgia" panose="02040502050405020303" pitchFamily="18" charset="0"/>
              </a:rPr>
              <a:t>to integrate new applications in </a:t>
            </a:r>
            <a:r>
              <a:rPr lang="en-US" sz="3200" dirty="0" smtClean="0">
                <a:latin typeface="Georgia" panose="02040502050405020303" pitchFamily="18" charset="0"/>
              </a:rPr>
              <a:t>teaching Possibility </a:t>
            </a:r>
            <a:r>
              <a:rPr lang="en-US" sz="3200" dirty="0">
                <a:latin typeface="Georgia" panose="02040502050405020303" pitchFamily="18" charset="0"/>
              </a:rPr>
              <a:t>of creating teaching material through the use of ICT </a:t>
            </a:r>
            <a:r>
              <a:rPr lang="en-US" sz="3200" dirty="0" smtClean="0">
                <a:latin typeface="Georgia" panose="02040502050405020303" pitchFamily="18" charset="0"/>
              </a:rPr>
              <a:t>equipment</a:t>
            </a:r>
          </a:p>
          <a:p>
            <a:pPr marL="457200" indent="-457200">
              <a:buFont typeface="Arial" panose="020B0604020202020204" pitchFamily="34" charset="0"/>
              <a:buChar char="•"/>
            </a:pPr>
            <a:r>
              <a:rPr lang="en-US" sz="3200" dirty="0" smtClean="0">
                <a:latin typeface="Georgia" panose="02040502050405020303" pitchFamily="18" charset="0"/>
              </a:rPr>
              <a:t>Exchange </a:t>
            </a:r>
            <a:r>
              <a:rPr lang="en-US" sz="3200" dirty="0">
                <a:latin typeface="Georgia" panose="02040502050405020303" pitchFamily="18" charset="0"/>
              </a:rPr>
              <a:t>of new approaches and good practices and the cultivation of suitable ground for future collaborations (participation in new e Twinning projects and Erasmus + programs)</a:t>
            </a:r>
            <a:endParaRPr lang="el-GR" sz="3200" dirty="0">
              <a:latin typeface="Georgia" panose="02040502050405020303" pitchFamily="18" charset="0"/>
            </a:endParaRPr>
          </a:p>
        </p:txBody>
      </p:sp>
    </p:spTree>
    <p:extLst>
      <p:ext uri="{BB962C8B-B14F-4D97-AF65-F5344CB8AC3E}">
        <p14:creationId xmlns:p14="http://schemas.microsoft.com/office/powerpoint/2010/main" val="2780653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1FF1-D073-494B-9A2A-D08AB6B44C7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962AA3C-7F1C-6646-AD0E-6FD8E934244C}"/>
              </a:ext>
            </a:extLst>
          </p:cNvPr>
          <p:cNvSpPr>
            <a:spLocks noGrp="1"/>
          </p:cNvSpPr>
          <p:nvPr>
            <p:ph idx="1"/>
          </p:nvPr>
        </p:nvSpPr>
        <p:spPr/>
        <p:txBody>
          <a:bodyPr/>
          <a:lstStyle/>
          <a:p>
            <a:pPr marL="0" indent="0">
              <a:buNone/>
            </a:pPr>
            <a:endParaRPr lang="en-US"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Ορθογώνιο 4"/>
          <p:cNvSpPr/>
          <p:nvPr/>
        </p:nvSpPr>
        <p:spPr>
          <a:xfrm>
            <a:off x="1475509" y="1002942"/>
            <a:ext cx="9878291" cy="4524315"/>
          </a:xfrm>
          <a:prstGeom prst="rect">
            <a:avLst/>
          </a:prstGeom>
        </p:spPr>
        <p:txBody>
          <a:bodyPr wrap="square">
            <a:spAutoFit/>
          </a:bodyPr>
          <a:lstStyle/>
          <a:p>
            <a:r>
              <a:rPr lang="en-US" sz="3200" dirty="0" smtClean="0">
                <a:latin typeface="Georgia" panose="02040502050405020303" pitchFamily="18" charset="0"/>
              </a:rPr>
              <a:t>               </a:t>
            </a:r>
            <a:r>
              <a:rPr lang="en-US" sz="3200" dirty="0" smtClean="0">
                <a:solidFill>
                  <a:srgbClr val="1E0AB6"/>
                </a:solidFill>
                <a:latin typeface="Georgia" panose="02040502050405020303" pitchFamily="18" charset="0"/>
              </a:rPr>
              <a:t>For the participating students</a:t>
            </a:r>
          </a:p>
          <a:p>
            <a:endParaRPr lang="en-US" sz="3200" dirty="0">
              <a:latin typeface="Georgia" panose="02040502050405020303" pitchFamily="18" charset="0"/>
            </a:endParaRPr>
          </a:p>
          <a:p>
            <a:endParaRPr lang="en-US" sz="3200" dirty="0" smtClean="0">
              <a:latin typeface="Georgia" panose="02040502050405020303" pitchFamily="18" charset="0"/>
            </a:endParaRPr>
          </a:p>
          <a:p>
            <a:r>
              <a:rPr lang="en-US" sz="3200" dirty="0" smtClean="0">
                <a:latin typeface="Georgia" panose="02040502050405020303" pitchFamily="18" charset="0"/>
              </a:rPr>
              <a:t>The </a:t>
            </a:r>
            <a:r>
              <a:rPr lang="en-US" sz="3200" dirty="0">
                <a:latin typeface="Georgia" panose="02040502050405020303" pitchFamily="18" charset="0"/>
              </a:rPr>
              <a:t>project will contribute to the promotion of children's creativity and the development of their critical and synthetic thinking, their experimentation with various smart devices, learning through play, cooperation with other children, acceptance of the diversity of </a:t>
            </a:r>
            <a:r>
              <a:rPr lang="en-US" sz="3200" dirty="0" smtClean="0">
                <a:latin typeface="Georgia" panose="02040502050405020303" pitchFamily="18" charset="0"/>
              </a:rPr>
              <a:t>others</a:t>
            </a:r>
            <a:endParaRPr lang="el-GR" sz="3200" dirty="0">
              <a:latin typeface="Georgia" panose="02040502050405020303" pitchFamily="18" charset="0"/>
            </a:endParaRPr>
          </a:p>
        </p:txBody>
      </p:sp>
    </p:spTree>
    <p:extLst>
      <p:ext uri="{BB962C8B-B14F-4D97-AF65-F5344CB8AC3E}">
        <p14:creationId xmlns:p14="http://schemas.microsoft.com/office/powerpoint/2010/main" val="3487185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Ορθογώνιο 4"/>
          <p:cNvSpPr/>
          <p:nvPr/>
        </p:nvSpPr>
        <p:spPr>
          <a:xfrm>
            <a:off x="1787237" y="1254434"/>
            <a:ext cx="9393382" cy="3046988"/>
          </a:xfrm>
          <a:prstGeom prst="rect">
            <a:avLst/>
          </a:prstGeom>
        </p:spPr>
        <p:txBody>
          <a:bodyPr wrap="square">
            <a:spAutoFit/>
          </a:bodyPr>
          <a:lstStyle/>
          <a:p>
            <a:r>
              <a:rPr lang="en-US" dirty="0">
                <a:latin typeface="Georgia" panose="02040502050405020303" pitchFamily="18" charset="0"/>
              </a:rPr>
              <a:t>.                              </a:t>
            </a:r>
            <a:r>
              <a:rPr lang="en-US" sz="3200" dirty="0">
                <a:solidFill>
                  <a:srgbClr val="1E0AB6"/>
                </a:solidFill>
                <a:latin typeface="Georgia" panose="02040502050405020303" pitchFamily="18" charset="0"/>
              </a:rPr>
              <a:t>3. At school </a:t>
            </a:r>
            <a:r>
              <a:rPr lang="en-US" sz="3200" dirty="0" smtClean="0">
                <a:solidFill>
                  <a:srgbClr val="1E0AB6"/>
                </a:solidFill>
                <a:latin typeface="Georgia" panose="02040502050405020303" pitchFamily="18" charset="0"/>
              </a:rPr>
              <a:t>level</a:t>
            </a:r>
          </a:p>
          <a:p>
            <a:endParaRPr lang="en-US" sz="3200" dirty="0">
              <a:latin typeface="Georgia" panose="02040502050405020303" pitchFamily="18" charset="0"/>
            </a:endParaRPr>
          </a:p>
          <a:p>
            <a:r>
              <a:rPr lang="en-US" sz="3200" dirty="0" smtClean="0">
                <a:latin typeface="Georgia" panose="02040502050405020303" pitchFamily="18" charset="0"/>
              </a:rPr>
              <a:t>The </a:t>
            </a:r>
            <a:r>
              <a:rPr lang="en-US" sz="3200" dirty="0">
                <a:latin typeface="Georgia" panose="02040502050405020303" pitchFamily="18" charset="0"/>
              </a:rPr>
              <a:t>school will increase its prestige both locally and nationally and internationally through announcements and postings of project results in the local press, media and social media.</a:t>
            </a:r>
            <a:endParaRPr lang="el-GR" sz="3200" dirty="0">
              <a:latin typeface="Georgia" panose="02040502050405020303" pitchFamily="18" charset="0"/>
            </a:endParaRPr>
          </a:p>
        </p:txBody>
      </p:sp>
    </p:spTree>
    <p:extLst>
      <p:ext uri="{BB962C8B-B14F-4D97-AF65-F5344CB8AC3E}">
        <p14:creationId xmlns:p14="http://schemas.microsoft.com/office/powerpoint/2010/main" val="60902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Ορθογώνιο 4"/>
          <p:cNvSpPr/>
          <p:nvPr/>
        </p:nvSpPr>
        <p:spPr>
          <a:xfrm>
            <a:off x="838200" y="754727"/>
            <a:ext cx="10196946" cy="5940088"/>
          </a:xfrm>
          <a:prstGeom prst="rect">
            <a:avLst/>
          </a:prstGeom>
        </p:spPr>
        <p:txBody>
          <a:bodyPr wrap="square">
            <a:spAutoFit/>
          </a:bodyPr>
          <a:lstStyle/>
          <a:p>
            <a:pPr marL="457200" indent="-457200">
              <a:buFont typeface="Arial" panose="020B0604020202020204" pitchFamily="34" charset="0"/>
              <a:buChar char="•"/>
            </a:pPr>
            <a:r>
              <a:rPr lang="en-US" sz="3200" dirty="0">
                <a:solidFill>
                  <a:srgbClr val="000000"/>
                </a:solidFill>
                <a:latin typeface="Georgia" panose="02040502050405020303" pitchFamily="18" charset="0"/>
              </a:rPr>
              <a:t>All teachers by the participation in this project will learn at the end of this project, to </a:t>
            </a:r>
            <a:r>
              <a:rPr lang="en-US" sz="3200" dirty="0" smtClean="0">
                <a:solidFill>
                  <a:srgbClr val="000000"/>
                </a:solidFill>
                <a:latin typeface="Georgia" panose="02040502050405020303" pitchFamily="18" charset="0"/>
              </a:rPr>
              <a:t>use lot of new </a:t>
            </a:r>
            <a:r>
              <a:rPr lang="en-US" sz="3200" dirty="0">
                <a:solidFill>
                  <a:srgbClr val="000000"/>
                </a:solidFill>
                <a:latin typeface="Georgia" panose="02040502050405020303" pitchFamily="18" charset="0"/>
              </a:rPr>
              <a:t>web tools in teaching /learning </a:t>
            </a:r>
            <a:r>
              <a:rPr lang="en-US" sz="3200" dirty="0" smtClean="0">
                <a:solidFill>
                  <a:srgbClr val="000000"/>
                </a:solidFill>
                <a:latin typeface="Georgia" panose="02040502050405020303" pitchFamily="18" charset="0"/>
              </a:rPr>
              <a:t>activities and </a:t>
            </a:r>
            <a:r>
              <a:rPr lang="en-US" sz="3200" dirty="0">
                <a:solidFill>
                  <a:srgbClr val="000000"/>
                </a:solidFill>
                <a:latin typeface="Georgia" panose="02040502050405020303" pitchFamily="18" charset="0"/>
              </a:rPr>
              <a:t>they will gain new practical knowledge and skills about using technology and internet applications when creating games for learning activities for</a:t>
            </a:r>
          </a:p>
          <a:p>
            <a:r>
              <a:rPr lang="en-US" sz="3200" dirty="0" smtClean="0">
                <a:solidFill>
                  <a:srgbClr val="000000"/>
                </a:solidFill>
                <a:latin typeface="Georgia" panose="02040502050405020303" pitchFamily="18" charset="0"/>
              </a:rPr>
              <a:t>     children</a:t>
            </a:r>
            <a:r>
              <a:rPr lang="en-US" sz="3200" dirty="0">
                <a:solidFill>
                  <a:srgbClr val="000000"/>
                </a:solidFill>
                <a:latin typeface="Georgia" panose="02040502050405020303" pitchFamily="18" charset="0"/>
              </a:rPr>
              <a:t>.</a:t>
            </a:r>
          </a:p>
          <a:p>
            <a:pPr marL="457200" indent="-457200">
              <a:buFont typeface="Arial" panose="020B0604020202020204" pitchFamily="34" charset="0"/>
              <a:buChar char="•"/>
            </a:pPr>
            <a:r>
              <a:rPr lang="en-US" sz="3200" dirty="0">
                <a:solidFill>
                  <a:srgbClr val="000000"/>
                </a:solidFill>
                <a:latin typeface="Georgia" panose="02040502050405020303" pitchFamily="18" charset="0"/>
              </a:rPr>
              <a:t>They will implement their new skills in the work with children and all the new knowledge and experience will be integrated to every partners school </a:t>
            </a:r>
            <a:r>
              <a:rPr lang="en-US" sz="3200" dirty="0" smtClean="0">
                <a:solidFill>
                  <a:srgbClr val="000000"/>
                </a:solidFill>
                <a:latin typeface="Georgia" panose="02040502050405020303" pitchFamily="18" charset="0"/>
              </a:rPr>
              <a:t>in everyday </a:t>
            </a:r>
            <a:r>
              <a:rPr lang="en-US" sz="3200" dirty="0">
                <a:solidFill>
                  <a:srgbClr val="000000"/>
                </a:solidFill>
                <a:latin typeface="Georgia" panose="02040502050405020303" pitchFamily="18" charset="0"/>
              </a:rPr>
              <a:t>learning activities hereafter</a:t>
            </a:r>
            <a:r>
              <a:rPr lang="en-US" sz="3200" dirty="0" smtClean="0">
                <a:solidFill>
                  <a:srgbClr val="000000"/>
                </a:solidFill>
                <a:latin typeface="Georgia" panose="02040502050405020303" pitchFamily="18" charset="0"/>
              </a:rPr>
              <a:t>.</a:t>
            </a:r>
          </a:p>
          <a:p>
            <a:endParaRPr lang="en-US" sz="28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290437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Ορθογώνιο 4"/>
          <p:cNvSpPr/>
          <p:nvPr/>
        </p:nvSpPr>
        <p:spPr>
          <a:xfrm>
            <a:off x="1686792" y="428178"/>
            <a:ext cx="9770917" cy="6001643"/>
          </a:xfrm>
          <a:prstGeom prst="rect">
            <a:avLst/>
          </a:prstGeom>
        </p:spPr>
        <p:txBody>
          <a:bodyPr wrap="square">
            <a:spAutoFit/>
          </a:bodyPr>
          <a:lstStyle/>
          <a:p>
            <a:pPr marL="457200" indent="-457200">
              <a:buFont typeface="Arial" panose="020B0604020202020204" pitchFamily="34" charset="0"/>
              <a:buChar char="•"/>
            </a:pPr>
            <a:r>
              <a:rPr lang="en-US" sz="3200" dirty="0">
                <a:solidFill>
                  <a:srgbClr val="000000"/>
                </a:solidFill>
                <a:latin typeface="Georgia" panose="02040502050405020303" pitchFamily="18" charset="0"/>
              </a:rPr>
              <a:t>It’s expected that systemic changes in each participant school are produced and all the teachers of every </a:t>
            </a:r>
            <a:r>
              <a:rPr lang="en-US" sz="3200" dirty="0" smtClean="0">
                <a:solidFill>
                  <a:srgbClr val="000000"/>
                </a:solidFill>
                <a:latin typeface="Georgia" panose="02040502050405020303" pitchFamily="18" charset="0"/>
              </a:rPr>
              <a:t>institution </a:t>
            </a:r>
            <a:r>
              <a:rPr lang="en-US" sz="3200" dirty="0">
                <a:solidFill>
                  <a:srgbClr val="000000"/>
                </a:solidFill>
                <a:latin typeface="Georgia" panose="02040502050405020303" pitchFamily="18" charset="0"/>
              </a:rPr>
              <a:t>will improve their methodologies</a:t>
            </a:r>
            <a:r>
              <a:rPr lang="en-US" sz="3200" dirty="0" smtClean="0">
                <a:solidFill>
                  <a:srgbClr val="000000"/>
                </a:solidFill>
                <a:latin typeface="Georgia" panose="02040502050405020303" pitchFamily="18" charset="0"/>
              </a:rPr>
              <a:t>.</a:t>
            </a:r>
          </a:p>
          <a:p>
            <a:pPr marL="457200" indent="-457200">
              <a:buFont typeface="Arial" panose="020B0604020202020204" pitchFamily="34" charset="0"/>
              <a:buChar char="•"/>
            </a:pPr>
            <a:endParaRPr lang="en-US" sz="3200" dirty="0">
              <a:solidFill>
                <a:srgbClr val="000000"/>
              </a:solidFill>
              <a:latin typeface="Georgia" panose="02040502050405020303" pitchFamily="18" charset="0"/>
            </a:endParaRPr>
          </a:p>
          <a:p>
            <a:pPr marL="457200" indent="-457200">
              <a:buFont typeface="Arial" panose="020B0604020202020204" pitchFamily="34" charset="0"/>
              <a:buChar char="•"/>
            </a:pPr>
            <a:r>
              <a:rPr lang="en-US" sz="3200" dirty="0">
                <a:solidFill>
                  <a:srgbClr val="000000"/>
                </a:solidFill>
                <a:latin typeface="Georgia" panose="02040502050405020303" pitchFamily="18" charset="0"/>
              </a:rPr>
              <a:t>The participating teachers will acquire enough skills and they will improve the quality of their knowledge and school education so they will be able </a:t>
            </a:r>
            <a:r>
              <a:rPr lang="en-US" sz="3200" dirty="0" smtClean="0">
                <a:solidFill>
                  <a:srgbClr val="000000"/>
                </a:solidFill>
                <a:latin typeface="Georgia" panose="02040502050405020303" pitchFamily="18" charset="0"/>
              </a:rPr>
              <a:t>to make </a:t>
            </a:r>
            <a:r>
              <a:rPr lang="en-US" sz="3200" dirty="0">
                <a:solidFill>
                  <a:srgbClr val="000000"/>
                </a:solidFill>
                <a:latin typeface="Georgia" panose="02040502050405020303" pitchFamily="18" charset="0"/>
              </a:rPr>
              <a:t>changes to the existing curriculum that responds to the requirements of modern times, thus achieving European added value in </a:t>
            </a:r>
            <a:endParaRPr lang="en-US" sz="3200" dirty="0" smtClean="0">
              <a:solidFill>
                <a:srgbClr val="000000"/>
              </a:solidFill>
              <a:latin typeface="Georgia" panose="02040502050405020303" pitchFamily="18" charset="0"/>
            </a:endParaRPr>
          </a:p>
          <a:p>
            <a:r>
              <a:rPr lang="en-US" sz="3200" dirty="0">
                <a:solidFill>
                  <a:srgbClr val="000000"/>
                </a:solidFill>
                <a:latin typeface="Georgia" panose="02040502050405020303" pitchFamily="18" charset="0"/>
              </a:rPr>
              <a:t> </a:t>
            </a:r>
            <a:r>
              <a:rPr lang="en-US" sz="3200" dirty="0" smtClean="0">
                <a:solidFill>
                  <a:srgbClr val="000000"/>
                </a:solidFill>
                <a:latin typeface="Georgia" panose="02040502050405020303" pitchFamily="18" charset="0"/>
              </a:rPr>
              <a:t>    the </a:t>
            </a:r>
            <a:r>
              <a:rPr lang="en-US" sz="3200" dirty="0">
                <a:solidFill>
                  <a:srgbClr val="000000"/>
                </a:solidFill>
                <a:latin typeface="Georgia" panose="02040502050405020303" pitchFamily="18" charset="0"/>
              </a:rPr>
              <a:t>quality </a:t>
            </a:r>
            <a:r>
              <a:rPr lang="en-US" sz="3200" dirty="0" smtClean="0">
                <a:solidFill>
                  <a:srgbClr val="000000"/>
                </a:solidFill>
                <a:latin typeface="Georgia" panose="02040502050405020303" pitchFamily="18" charset="0"/>
              </a:rPr>
              <a:t>of education</a:t>
            </a:r>
            <a:r>
              <a:rPr lang="en-US" sz="3200" dirty="0">
                <a:solidFill>
                  <a:srgbClr val="000000"/>
                </a:solidFill>
                <a:latin typeface="Georgia" panose="02040502050405020303" pitchFamily="18" charset="0"/>
              </a:rPr>
              <a:t>.</a:t>
            </a:r>
          </a:p>
        </p:txBody>
      </p:sp>
    </p:spTree>
    <p:extLst>
      <p:ext uri="{BB962C8B-B14F-4D97-AF65-F5344CB8AC3E}">
        <p14:creationId xmlns:p14="http://schemas.microsoft.com/office/powerpoint/2010/main" val="3446501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3" descr="C:\Users\User\Desktop\Erasmus+ Sept 2018\thumbnail.jpg"/>
          <p:cNvPicPr>
            <a:picLocks noChangeAspect="1" noChangeArrowheads="1"/>
          </p:cNvPicPr>
          <p:nvPr/>
        </p:nvPicPr>
        <p:blipFill>
          <a:blip r:embed="rId3"/>
          <a:srcRect/>
          <a:stretch>
            <a:fillRect/>
          </a:stretch>
        </p:blipFill>
        <p:spPr bwMode="auto">
          <a:xfrm>
            <a:off x="2572600" y="810000"/>
            <a:ext cx="6984000" cy="5238000"/>
          </a:xfrm>
          <a:prstGeom prst="rect">
            <a:avLst/>
          </a:prstGeom>
          <a:noFill/>
        </p:spPr>
      </p:pic>
    </p:spTree>
    <p:extLst>
      <p:ext uri="{BB962C8B-B14F-4D97-AF65-F5344CB8AC3E}">
        <p14:creationId xmlns:p14="http://schemas.microsoft.com/office/powerpoint/2010/main" val="4061231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3" descr="C:\Users\User\Desktop\Erasmus+ Sept 2018\thumbnail.jpg"/>
          <p:cNvPicPr>
            <a:picLocks noChangeAspect="1" noChangeArrowheads="1"/>
          </p:cNvPicPr>
          <p:nvPr/>
        </p:nvPicPr>
        <p:blipFill>
          <a:blip r:embed="rId3"/>
          <a:srcRect/>
          <a:stretch>
            <a:fillRect/>
          </a:stretch>
        </p:blipFill>
        <p:spPr bwMode="auto">
          <a:xfrm>
            <a:off x="2572600" y="971773"/>
            <a:ext cx="6984000" cy="5238000"/>
          </a:xfrm>
          <a:prstGeom prst="rect">
            <a:avLst/>
          </a:prstGeom>
          <a:noFill/>
        </p:spPr>
      </p:pic>
      <p:pic>
        <p:nvPicPr>
          <p:cNvPr id="6" name="Picture 2" descr="https://live.etwinning.net/images/live/badge-award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4589" y="1692017"/>
            <a:ext cx="1100164" cy="11042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live.etwinning.net/images/live/badge-etwinning-school.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67795" y="1553472"/>
            <a:ext cx="1057877" cy="1093760"/>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2871" y="3679332"/>
            <a:ext cx="1390217" cy="1904793"/>
          </a:xfrm>
          <a:prstGeom prst="rect">
            <a:avLst/>
          </a:prstGeom>
        </p:spPr>
      </p:pic>
      <p:pic>
        <p:nvPicPr>
          <p:cNvPr id="10" name="Εικόνα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16582" y="270293"/>
            <a:ext cx="2410434" cy="962148"/>
          </a:xfrm>
          <a:prstGeom prst="rect">
            <a:avLst/>
          </a:prstGeom>
        </p:spPr>
      </p:pic>
      <p:pic>
        <p:nvPicPr>
          <p:cNvPr id="11" name="Εικόνα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36112" y="3501669"/>
            <a:ext cx="1390217" cy="1983643"/>
          </a:xfrm>
          <a:prstGeom prst="rect">
            <a:avLst/>
          </a:prstGeom>
        </p:spPr>
      </p:pic>
    </p:spTree>
    <p:extLst>
      <p:ext uri="{BB962C8B-B14F-4D97-AF65-F5344CB8AC3E}">
        <p14:creationId xmlns:p14="http://schemas.microsoft.com/office/powerpoint/2010/main" val="69881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2386700" y="703866"/>
            <a:ext cx="7290778" cy="459998"/>
          </a:xfrm>
          <a:prstGeom prst="rect">
            <a:avLst/>
          </a:prstGeom>
        </p:spPr>
        <p:txBody>
          <a:bodyPr wrap="none">
            <a:spAutoFit/>
          </a:bodyPr>
          <a:lstStyle/>
          <a:p>
            <a:pPr>
              <a:lnSpc>
                <a:spcPct val="107000"/>
              </a:lnSpc>
              <a:spcAft>
                <a:spcPts val="800"/>
              </a:spcAft>
            </a:pPr>
            <a:r>
              <a:rPr lang="en-US" sz="2400" b="1" dirty="0">
                <a:latin typeface="Georgia" panose="02040502050405020303" pitchFamily="18" charset="0"/>
                <a:ea typeface="Calibri" panose="020F0502020204030204" pitchFamily="34" charset="0"/>
                <a:cs typeface="Times New Roman" panose="02020603050405020304" pitchFamily="18" charset="0"/>
              </a:rPr>
              <a:t>Pedagogical method of teaching and learning</a:t>
            </a:r>
            <a:endParaRPr lang="el-GR" sz="2400" dirty="0">
              <a:latin typeface="Georgia" panose="02040502050405020303" pitchFamily="18" charset="0"/>
              <a:ea typeface="Calibri" panose="020F0502020204030204" pitchFamily="34" charset="0"/>
              <a:cs typeface="Times New Roman" panose="02020603050405020304" pitchFamily="18" charset="0"/>
            </a:endParaRPr>
          </a:p>
        </p:txBody>
      </p:sp>
      <p:sp>
        <p:nvSpPr>
          <p:cNvPr id="4" name="Ορθογώνιο 3"/>
          <p:cNvSpPr/>
          <p:nvPr/>
        </p:nvSpPr>
        <p:spPr>
          <a:xfrm>
            <a:off x="1650024" y="1492593"/>
            <a:ext cx="9032630" cy="3590727"/>
          </a:xfrm>
          <a:prstGeom prst="rect">
            <a:avLst/>
          </a:prstGeom>
        </p:spPr>
        <p:txBody>
          <a:bodyPr wrap="square">
            <a:spAutoFit/>
          </a:bodyPr>
          <a:lstStyle/>
          <a:p>
            <a:pPr>
              <a:lnSpc>
                <a:spcPct val="107000"/>
              </a:lnSpc>
              <a:spcAft>
                <a:spcPts val="800"/>
              </a:spcAft>
            </a:pPr>
            <a:r>
              <a:rPr lang="en-US" sz="2000" dirty="0">
                <a:latin typeface="Georgia" panose="02040502050405020303" pitchFamily="18" charset="0"/>
                <a:ea typeface="Calibri" panose="020F0502020204030204" pitchFamily="34" charset="0"/>
                <a:cs typeface="Times New Roman" panose="02020603050405020304" pitchFamily="18" charset="0"/>
              </a:rPr>
              <a:t>1.The collaborative method that encourages students to engage and collaborate with one another, promotes the development of their abilities, contributes to their development process and offers opportunities for initiative, creativity and self-efficacy, seeking maximize the experiential approach of our subject. </a:t>
            </a:r>
          </a:p>
          <a:p>
            <a:pPr>
              <a:lnSpc>
                <a:spcPct val="107000"/>
              </a:lnSpc>
              <a:spcAft>
                <a:spcPts val="800"/>
              </a:spcAft>
            </a:pPr>
            <a:endParaRPr lang="el-GR" sz="2000" dirty="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Georgia" panose="02040502050405020303" pitchFamily="18" charset="0"/>
                <a:ea typeface="Calibri" panose="020F0502020204030204" pitchFamily="34" charset="0"/>
                <a:cs typeface="Times New Roman" panose="02020603050405020304" pitchFamily="18" charset="0"/>
              </a:rPr>
              <a:t>2. We have also chosen the DEWEY (Learning by doing) child-centered approach, which prioritizes the active involvement of children and favors the development of initiatives on the part of children, and teaching is participatory and aims not only at the transmission of knowledge but also at the whole child development, which is also our overriding goal.</a:t>
            </a:r>
            <a:endParaRPr lang="el-GR" sz="2000" dirty="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8941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1790698" y="729684"/>
            <a:ext cx="8962294" cy="5545108"/>
          </a:xfrm>
          <a:prstGeom prst="rect">
            <a:avLst/>
          </a:prstGeom>
        </p:spPr>
        <p:txBody>
          <a:bodyPr wrap="square">
            <a:spAutoFit/>
          </a:bodyPr>
          <a:lstStyle/>
          <a:p>
            <a:pPr>
              <a:lnSpc>
                <a:spcPct val="107000"/>
              </a:lnSpc>
              <a:spcAft>
                <a:spcPts val="800"/>
              </a:spcAft>
            </a:pPr>
            <a:r>
              <a:rPr lang="en-US" sz="2000" dirty="0">
                <a:latin typeface="Georgia" panose="02040502050405020303" pitchFamily="18" charset="0"/>
                <a:ea typeface="Calibri" panose="020F0502020204030204" pitchFamily="34" charset="0"/>
                <a:cs typeface="Times New Roman" panose="02020603050405020304" pitchFamily="18" charset="0"/>
              </a:rPr>
              <a:t>The result of this combination was amazing and this is evidenced by the number and quality of the products produced, with the child's effortless involvement in all project activities. We have used the combination of expression, thirst for learning and creativity of this age as a means of stimulating and sustaining children's interest, with excellent results. </a:t>
            </a:r>
            <a:endParaRPr lang="en-US" sz="2000" dirty="0" smtClean="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sz="2000" dirty="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smtClean="0">
                <a:latin typeface="Georgia" panose="02040502050405020303" pitchFamily="18" charset="0"/>
                <a:ea typeface="Calibri" panose="020F0502020204030204" pitchFamily="34" charset="0"/>
                <a:cs typeface="Times New Roman" panose="02020603050405020304" pitchFamily="18" charset="0"/>
              </a:rPr>
              <a:t>During </a:t>
            </a:r>
            <a:r>
              <a:rPr lang="en-US" sz="2000" dirty="0">
                <a:latin typeface="Georgia" panose="02040502050405020303" pitchFamily="18" charset="0"/>
                <a:ea typeface="Calibri" panose="020F0502020204030204" pitchFamily="34" charset="0"/>
                <a:cs typeface="Times New Roman" panose="02020603050405020304" pitchFamily="18" charset="0"/>
              </a:rPr>
              <a:t>the project we worked in groups and individually with each child, depending on the planned activities and needs of the project. </a:t>
            </a:r>
            <a:endParaRPr lang="en-US" sz="2000" dirty="0" smtClean="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smtClean="0">
                <a:latin typeface="Georgia" panose="02040502050405020303" pitchFamily="18" charset="0"/>
                <a:ea typeface="Calibri" panose="020F0502020204030204" pitchFamily="34" charset="0"/>
                <a:cs typeface="Times New Roman" panose="02020603050405020304" pitchFamily="18" charset="0"/>
              </a:rPr>
              <a:t>They </a:t>
            </a:r>
            <a:r>
              <a:rPr lang="en-US" sz="2000" dirty="0">
                <a:latin typeface="Georgia" panose="02040502050405020303" pitchFamily="18" charset="0"/>
                <a:ea typeface="Calibri" panose="020F0502020204030204" pitchFamily="34" charset="0"/>
                <a:cs typeface="Times New Roman" panose="02020603050405020304" pitchFamily="18" charset="0"/>
              </a:rPr>
              <a:t>painted for the project's needs and some of these projects became online puzzles, learned English words enjoying every moment of this work.</a:t>
            </a:r>
            <a:endParaRPr lang="el-GR" sz="2000" dirty="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Georgia" panose="02040502050405020303" pitchFamily="18" charset="0"/>
                <a:ea typeface="Calibri" panose="020F0502020204030204" pitchFamily="34" charset="0"/>
                <a:cs typeface="Times New Roman" panose="02020603050405020304" pitchFamily="18" charset="0"/>
              </a:rPr>
              <a:t> </a:t>
            </a:r>
            <a:endParaRPr lang="el-GR" sz="2000" dirty="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Georgia" panose="02040502050405020303" pitchFamily="18" charset="0"/>
                <a:ea typeface="Calibri" panose="020F0502020204030204" pitchFamily="34" charset="0"/>
                <a:cs typeface="Times New Roman" panose="02020603050405020304" pitchFamily="18" charset="0"/>
              </a:rPr>
              <a:t>Through integrating of  technology in learning/teaching process we helped children  to develop general skills, gain specific knowledge about technology, develop their critical knowledge ,develop their creativity and  develop their self-expression and self confidence .</a:t>
            </a:r>
            <a:endParaRPr lang="el-GR" sz="2000" dirty="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866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987136" y="1022243"/>
            <a:ext cx="10217728" cy="4893647"/>
          </a:xfrm>
          <a:prstGeom prst="rect">
            <a:avLst/>
          </a:prstGeom>
        </p:spPr>
        <p:txBody>
          <a:bodyPr wrap="square">
            <a:spAutoFit/>
          </a:bodyPr>
          <a:lstStyle/>
          <a:p>
            <a:pPr marL="342900" indent="-342900">
              <a:buFont typeface="Arial" panose="020B0604020202020204" pitchFamily="34" charset="0"/>
              <a:buChar char="•"/>
            </a:pPr>
            <a:r>
              <a:rPr lang="en-US" sz="2400" dirty="0">
                <a:latin typeface="Georgia" panose="02040502050405020303" pitchFamily="18" charset="0"/>
              </a:rPr>
              <a:t>Teachers will gain new knowledge about technology and will be able to modify the curriculum of Kindergarten by incorporating new technology into daily teaching and learning by introducing new methods and good practices gained from the project.</a:t>
            </a:r>
          </a:p>
          <a:p>
            <a:pPr marL="342900" indent="-342900">
              <a:buFont typeface="Arial" panose="020B0604020202020204" pitchFamily="34" charset="0"/>
              <a:buChar char="•"/>
            </a:pPr>
            <a:endParaRPr lang="en-US" sz="2400" dirty="0">
              <a:latin typeface="Georgia" panose="02040502050405020303" pitchFamily="18" charset="0"/>
            </a:endParaRPr>
          </a:p>
          <a:p>
            <a:pPr marL="342900" indent="-342900">
              <a:buFont typeface="Arial" panose="020B0604020202020204" pitchFamily="34" charset="0"/>
              <a:buChar char="•"/>
            </a:pPr>
            <a:r>
              <a:rPr lang="en-US" sz="2400" dirty="0">
                <a:latin typeface="Georgia" panose="02040502050405020303" pitchFamily="18" charset="0"/>
              </a:rPr>
              <a:t>After project we will have in our school  will have materials, equipment, skills and knowledge about their using in learning activities through various applications and internet and all these will continue used in daily learning activities ,even after the project ends.</a:t>
            </a:r>
          </a:p>
          <a:p>
            <a:pPr marL="342900" indent="-342900">
              <a:buFont typeface="Arial" panose="020B0604020202020204" pitchFamily="34" charset="0"/>
              <a:buChar char="•"/>
            </a:pPr>
            <a:endParaRPr lang="en-US" sz="2400" dirty="0">
              <a:latin typeface="Georgia" panose="02040502050405020303" pitchFamily="18" charset="0"/>
            </a:endParaRPr>
          </a:p>
          <a:p>
            <a:pPr marL="342900" indent="-342900">
              <a:buFont typeface="Arial" panose="020B0604020202020204" pitchFamily="34" charset="0"/>
              <a:buChar char="•"/>
            </a:pPr>
            <a:r>
              <a:rPr lang="en-US" sz="2400" dirty="0">
                <a:latin typeface="Georgia" panose="02040502050405020303" pitchFamily="18" charset="0"/>
              </a:rPr>
              <a:t>Teachers will learn to use lot of different  new web tools and will implement these skills in work with children by using the new and more qualitative way of teaching.</a:t>
            </a:r>
            <a:endParaRPr lang="el-GR" sz="2400" dirty="0">
              <a:latin typeface="Georgia" panose="02040502050405020303" pitchFamily="18" charset="0"/>
            </a:endParaRPr>
          </a:p>
        </p:txBody>
      </p:sp>
    </p:spTree>
    <p:extLst>
      <p:ext uri="{BB962C8B-B14F-4D97-AF65-F5344CB8AC3E}">
        <p14:creationId xmlns:p14="http://schemas.microsoft.com/office/powerpoint/2010/main" val="387017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691772" y="702866"/>
            <a:ext cx="8359981" cy="707886"/>
          </a:xfrm>
          <a:prstGeom prst="rect">
            <a:avLst/>
          </a:prstGeom>
        </p:spPr>
        <p:txBody>
          <a:bodyPr wrap="none">
            <a:spAutoFit/>
          </a:bodyPr>
          <a:lstStyle/>
          <a:p>
            <a:r>
              <a:rPr lang="el-GR" sz="4000" dirty="0" smtClean="0">
                <a:latin typeface="Georgia" panose="02040502050405020303" pitchFamily="18" charset="0"/>
              </a:rPr>
              <a:t>           </a:t>
            </a:r>
            <a:r>
              <a:rPr lang="el-GR" sz="4000" dirty="0" smtClean="0">
                <a:solidFill>
                  <a:srgbClr val="1E0AB6"/>
                </a:solidFill>
                <a:latin typeface="Georgia" panose="02040502050405020303" pitchFamily="18" charset="0"/>
              </a:rPr>
              <a:t>1.</a:t>
            </a:r>
            <a:r>
              <a:rPr lang="en-US" sz="4000" dirty="0" smtClean="0">
                <a:solidFill>
                  <a:srgbClr val="1E0AB6"/>
                </a:solidFill>
                <a:latin typeface="Georgia" panose="02040502050405020303" pitchFamily="18" charset="0"/>
              </a:rPr>
              <a:t> </a:t>
            </a:r>
            <a:r>
              <a:rPr lang="en-US" sz="4000" dirty="0">
                <a:solidFill>
                  <a:srgbClr val="1E0AB6"/>
                </a:solidFill>
                <a:latin typeface="Georgia" panose="02040502050405020303" pitchFamily="18" charset="0"/>
              </a:rPr>
              <a:t>i</a:t>
            </a:r>
            <a:r>
              <a:rPr lang="en-US" sz="4000" dirty="0" smtClean="0">
                <a:solidFill>
                  <a:srgbClr val="1E0AB6"/>
                </a:solidFill>
                <a:latin typeface="Georgia" panose="02040502050405020303" pitchFamily="18" charset="0"/>
              </a:rPr>
              <a:t>ntegration of </a:t>
            </a:r>
            <a:r>
              <a:rPr lang="en-US" sz="4000" dirty="0">
                <a:solidFill>
                  <a:srgbClr val="1E0AB6"/>
                </a:solidFill>
                <a:latin typeface="Georgia" panose="02040502050405020303" pitchFamily="18" charset="0"/>
              </a:rPr>
              <a:t>programming</a:t>
            </a:r>
            <a:endParaRPr lang="el-GR" sz="4000" dirty="0">
              <a:solidFill>
                <a:srgbClr val="1E0AB6"/>
              </a:solidFill>
              <a:latin typeface="Georgia" panose="02040502050405020303" pitchFamily="18" charset="0"/>
            </a:endParaRPr>
          </a:p>
        </p:txBody>
      </p:sp>
      <p:sp>
        <p:nvSpPr>
          <p:cNvPr id="4" name="Ορθογώνιο 3"/>
          <p:cNvSpPr/>
          <p:nvPr/>
        </p:nvSpPr>
        <p:spPr>
          <a:xfrm>
            <a:off x="1510145" y="1831400"/>
            <a:ext cx="9490363" cy="4031873"/>
          </a:xfrm>
          <a:prstGeom prst="rect">
            <a:avLst/>
          </a:prstGeom>
        </p:spPr>
        <p:txBody>
          <a:bodyPr wrap="square">
            <a:spAutoFit/>
          </a:bodyPr>
          <a:lstStyle/>
          <a:p>
            <a:r>
              <a:rPr lang="en-US" sz="3200" u="sng" dirty="0">
                <a:latin typeface="Georgia" panose="02040502050405020303" pitchFamily="18" charset="0"/>
              </a:rPr>
              <a:t>4-5 years old: </a:t>
            </a:r>
            <a:r>
              <a:rPr lang="en-US" sz="3200" dirty="0">
                <a:latin typeface="Georgia" panose="02040502050405020303" pitchFamily="18" charset="0"/>
              </a:rPr>
              <a:t>Children can program to move the bee-bot and the mouse –bot </a:t>
            </a:r>
            <a:endParaRPr lang="el-GR" sz="3200" dirty="0" smtClean="0">
              <a:latin typeface="Georgia" panose="02040502050405020303" pitchFamily="18" charset="0"/>
            </a:endParaRPr>
          </a:p>
          <a:p>
            <a:endParaRPr lang="en-US" sz="3200" dirty="0">
              <a:latin typeface="Georgia" panose="02040502050405020303" pitchFamily="18" charset="0"/>
            </a:endParaRPr>
          </a:p>
          <a:p>
            <a:r>
              <a:rPr lang="en-US" sz="3200" u="sng" dirty="0">
                <a:latin typeface="Georgia" panose="02040502050405020303" pitchFamily="18" charset="0"/>
              </a:rPr>
              <a:t>5-6 years old: </a:t>
            </a:r>
            <a:r>
              <a:rPr lang="en-US" sz="3200" dirty="0">
                <a:latin typeface="Georgia" panose="02040502050405020303" pitchFamily="18" charset="0"/>
              </a:rPr>
              <a:t>Children can individually move robots and they know the way each robot is being programmed.</a:t>
            </a:r>
          </a:p>
          <a:p>
            <a:r>
              <a:rPr lang="en-US" sz="3200" dirty="0">
                <a:latin typeface="Georgia" panose="02040502050405020303" pitchFamily="18" charset="0"/>
              </a:rPr>
              <a:t>They also can program to move the kid first coding and robotic (Sammy robot)</a:t>
            </a:r>
          </a:p>
        </p:txBody>
      </p:sp>
    </p:spTree>
    <p:extLst>
      <p:ext uri="{BB962C8B-B14F-4D97-AF65-F5344CB8AC3E}">
        <p14:creationId xmlns:p14="http://schemas.microsoft.com/office/powerpoint/2010/main" val="236215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3520567" y="529117"/>
            <a:ext cx="3667992" cy="707886"/>
          </a:xfrm>
          <a:prstGeom prst="rect">
            <a:avLst/>
          </a:prstGeom>
        </p:spPr>
        <p:txBody>
          <a:bodyPr wrap="none">
            <a:spAutoFit/>
          </a:bodyPr>
          <a:lstStyle/>
          <a:p>
            <a:r>
              <a:rPr lang="en-US" sz="4000" dirty="0">
                <a:solidFill>
                  <a:srgbClr val="1E0AB6"/>
                </a:solidFill>
                <a:latin typeface="Georgia" panose="02040502050405020303" pitchFamily="18" charset="0"/>
              </a:rPr>
              <a:t>2. </a:t>
            </a:r>
            <a:r>
              <a:rPr lang="en-US" sz="4000" dirty="0" smtClean="0">
                <a:solidFill>
                  <a:srgbClr val="1E0AB6"/>
                </a:solidFill>
                <a:latin typeface="Georgia" panose="02040502050405020303" pitchFamily="18" charset="0"/>
              </a:rPr>
              <a:t>Constructing</a:t>
            </a:r>
            <a:endParaRPr lang="el-GR" sz="4000" dirty="0">
              <a:solidFill>
                <a:srgbClr val="1E0AB6"/>
              </a:solidFill>
              <a:latin typeface="Georgia" panose="02040502050405020303" pitchFamily="18" charset="0"/>
            </a:endParaRPr>
          </a:p>
        </p:txBody>
      </p:sp>
      <p:sp>
        <p:nvSpPr>
          <p:cNvPr id="4" name="Ορθογώνιο 3"/>
          <p:cNvSpPr/>
          <p:nvPr/>
        </p:nvSpPr>
        <p:spPr>
          <a:xfrm>
            <a:off x="1924932" y="1766120"/>
            <a:ext cx="9449650" cy="3539430"/>
          </a:xfrm>
          <a:prstGeom prst="rect">
            <a:avLst/>
          </a:prstGeom>
        </p:spPr>
        <p:txBody>
          <a:bodyPr wrap="square">
            <a:spAutoFit/>
          </a:bodyPr>
          <a:lstStyle/>
          <a:p>
            <a:r>
              <a:rPr lang="en-US" sz="3200" u="sng" dirty="0">
                <a:latin typeface="Georgia" panose="02040502050405020303" pitchFamily="18" charset="0"/>
              </a:rPr>
              <a:t>4-5 years old: </a:t>
            </a:r>
            <a:r>
              <a:rPr lang="en-US" sz="3200" dirty="0" smtClean="0">
                <a:latin typeface="Georgia" panose="02040502050405020303" pitchFamily="18" charset="0"/>
              </a:rPr>
              <a:t>child </a:t>
            </a:r>
            <a:r>
              <a:rPr lang="en-US" sz="3200" dirty="0">
                <a:latin typeface="Georgia" panose="02040502050405020303" pitchFamily="18" charset="0"/>
              </a:rPr>
              <a:t>can make contractions with  Lego Education sets</a:t>
            </a:r>
          </a:p>
          <a:p>
            <a:endParaRPr lang="en-US" sz="3200" dirty="0">
              <a:latin typeface="Georgia" panose="02040502050405020303" pitchFamily="18" charset="0"/>
            </a:endParaRPr>
          </a:p>
          <a:p>
            <a:r>
              <a:rPr lang="en-US" sz="3200" u="sng" dirty="0">
                <a:latin typeface="Georgia" panose="02040502050405020303" pitchFamily="18" charset="0"/>
              </a:rPr>
              <a:t>5-6 years </a:t>
            </a:r>
            <a:r>
              <a:rPr lang="en-US" sz="3200" u="sng" dirty="0" smtClean="0">
                <a:latin typeface="Georgia" panose="02040502050405020303" pitchFamily="18" charset="0"/>
              </a:rPr>
              <a:t>old:  </a:t>
            </a:r>
            <a:r>
              <a:rPr lang="en-US" sz="3200" dirty="0" smtClean="0">
                <a:latin typeface="Georgia" panose="02040502050405020303" pitchFamily="18" charset="0"/>
              </a:rPr>
              <a:t> </a:t>
            </a:r>
            <a:r>
              <a:rPr lang="en-US" sz="3200" dirty="0">
                <a:latin typeface="Georgia" panose="02040502050405020303" pitchFamily="18" charset="0"/>
              </a:rPr>
              <a:t>Children can individually solved assignments and make various construction and also they can construct and solve assignments with guiding with Kid first coding </a:t>
            </a:r>
            <a:r>
              <a:rPr lang="en-US" sz="3200" dirty="0" smtClean="0">
                <a:latin typeface="Georgia" panose="02040502050405020303" pitchFamily="18" charset="0"/>
              </a:rPr>
              <a:t>and robotics.</a:t>
            </a:r>
            <a:endParaRPr lang="en-US" u="sng" dirty="0"/>
          </a:p>
        </p:txBody>
      </p:sp>
    </p:spTree>
    <p:extLst>
      <p:ext uri="{BB962C8B-B14F-4D97-AF65-F5344CB8AC3E}">
        <p14:creationId xmlns:p14="http://schemas.microsoft.com/office/powerpoint/2010/main" val="3216888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3094696" y="687202"/>
            <a:ext cx="4935967" cy="707886"/>
          </a:xfrm>
          <a:prstGeom prst="rect">
            <a:avLst/>
          </a:prstGeom>
        </p:spPr>
        <p:txBody>
          <a:bodyPr wrap="none">
            <a:spAutoFit/>
          </a:bodyPr>
          <a:lstStyle/>
          <a:p>
            <a:r>
              <a:rPr lang="en-US" sz="4000" dirty="0">
                <a:solidFill>
                  <a:srgbClr val="1E0AB6"/>
                </a:solidFill>
                <a:latin typeface="Georgia" panose="02040502050405020303" pitchFamily="18" charset="0"/>
              </a:rPr>
              <a:t>3. Handling the tools</a:t>
            </a:r>
            <a:endParaRPr lang="el-GR" sz="4000" dirty="0">
              <a:solidFill>
                <a:srgbClr val="1E0AB6"/>
              </a:solidFill>
              <a:latin typeface="Georgia" panose="02040502050405020303" pitchFamily="18" charset="0"/>
            </a:endParaRPr>
          </a:p>
        </p:txBody>
      </p:sp>
      <p:sp>
        <p:nvSpPr>
          <p:cNvPr id="4" name="Ορθογώνιο 3"/>
          <p:cNvSpPr/>
          <p:nvPr/>
        </p:nvSpPr>
        <p:spPr>
          <a:xfrm>
            <a:off x="1884217" y="1749780"/>
            <a:ext cx="9351819" cy="3539430"/>
          </a:xfrm>
          <a:prstGeom prst="rect">
            <a:avLst/>
          </a:prstGeom>
        </p:spPr>
        <p:txBody>
          <a:bodyPr wrap="square">
            <a:spAutoFit/>
          </a:bodyPr>
          <a:lstStyle/>
          <a:p>
            <a:r>
              <a:rPr lang="en-US" sz="2800" u="sng" dirty="0">
                <a:latin typeface="Georgia" panose="02040502050405020303" pitchFamily="18" charset="0"/>
              </a:rPr>
              <a:t>4-5 years old: </a:t>
            </a:r>
            <a:r>
              <a:rPr lang="en-US" sz="2800" dirty="0" smtClean="0">
                <a:latin typeface="Georgia" panose="02040502050405020303" pitchFamily="18" charset="0"/>
              </a:rPr>
              <a:t>Children </a:t>
            </a:r>
            <a:r>
              <a:rPr lang="en-US" sz="2800" dirty="0">
                <a:latin typeface="Georgia" panose="02040502050405020303" pitchFamily="18" charset="0"/>
              </a:rPr>
              <a:t>handles familiar equipment individually. </a:t>
            </a:r>
            <a:endParaRPr lang="en-US" sz="2800" dirty="0" smtClean="0">
              <a:latin typeface="Georgia" panose="02040502050405020303" pitchFamily="18" charset="0"/>
            </a:endParaRPr>
          </a:p>
          <a:p>
            <a:endParaRPr lang="en-US" sz="2800" u="sng" dirty="0">
              <a:latin typeface="Georgia" panose="02040502050405020303" pitchFamily="18" charset="0"/>
            </a:endParaRPr>
          </a:p>
          <a:p>
            <a:r>
              <a:rPr lang="en-US" sz="2800" u="sng" dirty="0" smtClean="0">
                <a:latin typeface="Georgia" panose="02040502050405020303" pitchFamily="18" charset="0"/>
              </a:rPr>
              <a:t>5-6 </a:t>
            </a:r>
            <a:r>
              <a:rPr lang="en-US" sz="2800" u="sng" dirty="0">
                <a:latin typeface="Georgia" panose="02040502050405020303" pitchFamily="18" charset="0"/>
              </a:rPr>
              <a:t>years old: </a:t>
            </a:r>
            <a:r>
              <a:rPr lang="en-US" sz="2800" dirty="0">
                <a:latin typeface="Georgia" panose="02040502050405020303" pitchFamily="18" charset="0"/>
              </a:rPr>
              <a:t>child can program, set to move individually and knows all the functions for familiar equipment and with guiding for new equipment.</a:t>
            </a:r>
          </a:p>
          <a:p>
            <a:r>
              <a:rPr lang="en-US" sz="2800" dirty="0" smtClean="0">
                <a:latin typeface="Georgia" panose="02040502050405020303" pitchFamily="18" charset="0"/>
              </a:rPr>
              <a:t>They can </a:t>
            </a:r>
            <a:r>
              <a:rPr lang="en-US" sz="2800" dirty="0">
                <a:latin typeface="Georgia" panose="02040502050405020303" pitchFamily="18" charset="0"/>
              </a:rPr>
              <a:t>individually program robots and plan their journey according to the assignment. </a:t>
            </a:r>
          </a:p>
        </p:txBody>
      </p:sp>
    </p:spTree>
    <p:extLst>
      <p:ext uri="{BB962C8B-B14F-4D97-AF65-F5344CB8AC3E}">
        <p14:creationId xmlns:p14="http://schemas.microsoft.com/office/powerpoint/2010/main" val="216833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Ορθογώνιο 2"/>
          <p:cNvSpPr/>
          <p:nvPr/>
        </p:nvSpPr>
        <p:spPr>
          <a:xfrm>
            <a:off x="3491345" y="120489"/>
            <a:ext cx="5209310" cy="707886"/>
          </a:xfrm>
          <a:prstGeom prst="rect">
            <a:avLst/>
          </a:prstGeom>
        </p:spPr>
        <p:txBody>
          <a:bodyPr wrap="square">
            <a:spAutoFit/>
          </a:bodyPr>
          <a:lstStyle/>
          <a:p>
            <a:r>
              <a:rPr lang="en-US" sz="4000" dirty="0" smtClean="0">
                <a:solidFill>
                  <a:srgbClr val="1E0AB6"/>
                </a:solidFill>
                <a:latin typeface="Georgia" panose="02040502050405020303" pitchFamily="18" charset="0"/>
              </a:rPr>
              <a:t>4. Environments</a:t>
            </a:r>
            <a:endParaRPr lang="el-GR" sz="4000" dirty="0">
              <a:solidFill>
                <a:srgbClr val="1E0AB6"/>
              </a:solidFill>
              <a:latin typeface="Georgia" panose="02040502050405020303" pitchFamily="18" charset="0"/>
            </a:endParaRPr>
          </a:p>
        </p:txBody>
      </p:sp>
      <p:sp>
        <p:nvSpPr>
          <p:cNvPr id="4" name="Ορθογώνιο 3"/>
          <p:cNvSpPr/>
          <p:nvPr/>
        </p:nvSpPr>
        <p:spPr>
          <a:xfrm>
            <a:off x="1246909" y="1227258"/>
            <a:ext cx="10169236" cy="5016758"/>
          </a:xfrm>
          <a:prstGeom prst="rect">
            <a:avLst/>
          </a:prstGeom>
        </p:spPr>
        <p:txBody>
          <a:bodyPr wrap="square">
            <a:spAutoFit/>
          </a:bodyPr>
          <a:lstStyle/>
          <a:p>
            <a:r>
              <a:rPr lang="en-US" sz="3200" u="sng" dirty="0">
                <a:latin typeface="Georgia" panose="02040502050405020303" pitchFamily="18" charset="0"/>
              </a:rPr>
              <a:t>4-5 years </a:t>
            </a:r>
            <a:r>
              <a:rPr lang="en-US" sz="3200" u="sng" dirty="0" smtClean="0">
                <a:latin typeface="Georgia" panose="02040502050405020303" pitchFamily="18" charset="0"/>
              </a:rPr>
              <a:t>old: </a:t>
            </a:r>
            <a:r>
              <a:rPr lang="en-US" sz="3200" dirty="0" smtClean="0">
                <a:latin typeface="Georgia" panose="02040502050405020303" pitchFamily="18" charset="0"/>
              </a:rPr>
              <a:t>Simple </a:t>
            </a:r>
            <a:r>
              <a:rPr lang="en-US" sz="3200" dirty="0">
                <a:latin typeface="Georgia" panose="02040502050405020303" pitchFamily="18" charset="0"/>
              </a:rPr>
              <a:t>interactive puzzles. </a:t>
            </a:r>
            <a:r>
              <a:rPr lang="en-US" sz="3200" dirty="0" smtClean="0">
                <a:latin typeface="Georgia" panose="02040502050405020303" pitchFamily="18" charset="0"/>
              </a:rPr>
              <a:t>Learning apps</a:t>
            </a:r>
            <a:r>
              <a:rPr lang="en-US" sz="3200" dirty="0">
                <a:latin typeface="Georgia" panose="02040502050405020303" pitchFamily="18" charset="0"/>
              </a:rPr>
              <a:t>, </a:t>
            </a:r>
            <a:r>
              <a:rPr lang="en-US" sz="3200" dirty="0" smtClean="0">
                <a:latin typeface="Georgia" panose="02040502050405020303" pitchFamily="18" charset="0"/>
              </a:rPr>
              <a:t>Jigsawpuzzle,3D </a:t>
            </a:r>
            <a:r>
              <a:rPr lang="en-US" sz="3200" dirty="0">
                <a:latin typeface="Georgia" panose="02040502050405020303" pitchFamily="18" charset="0"/>
              </a:rPr>
              <a:t>coloring pictures – quivervision. Sorting and comparing colors, shapes, </a:t>
            </a:r>
            <a:r>
              <a:rPr lang="en-US" sz="3200" dirty="0" smtClean="0">
                <a:latin typeface="Georgia" panose="02040502050405020303" pitchFamily="18" charset="0"/>
              </a:rPr>
              <a:t>interactive </a:t>
            </a:r>
            <a:r>
              <a:rPr lang="en-US" sz="3200" dirty="0">
                <a:latin typeface="Georgia" panose="02040502050405020303" pitchFamily="18" charset="0"/>
              </a:rPr>
              <a:t>letters and numbers games – </a:t>
            </a:r>
            <a:r>
              <a:rPr lang="en-US" sz="3200" dirty="0" smtClean="0">
                <a:latin typeface="Georgia" panose="02040502050405020303" pitchFamily="18" charset="0"/>
              </a:rPr>
              <a:t>bamboozle</a:t>
            </a:r>
          </a:p>
          <a:p>
            <a:endParaRPr lang="en-US" sz="3200" dirty="0">
              <a:latin typeface="Georgia" panose="02040502050405020303" pitchFamily="18" charset="0"/>
            </a:endParaRPr>
          </a:p>
          <a:p>
            <a:r>
              <a:rPr lang="en-US" sz="3200" u="sng" dirty="0">
                <a:latin typeface="Georgia" panose="02040502050405020303" pitchFamily="18" charset="0"/>
              </a:rPr>
              <a:t>5-6 years old: </a:t>
            </a:r>
            <a:r>
              <a:rPr lang="en-US" sz="3200" dirty="0">
                <a:latin typeface="Georgia" panose="02040502050405020303" pitchFamily="18" charset="0"/>
              </a:rPr>
              <a:t>child can individually solve different interactive games. Child can individually use functions of tablets and can use different environment individually. Quizzes, crosswords, </a:t>
            </a:r>
            <a:r>
              <a:rPr lang="en-US" sz="3200" dirty="0" smtClean="0">
                <a:latin typeface="Georgia" panose="02040502050405020303" pitchFamily="18" charset="0"/>
              </a:rPr>
              <a:t>learning apps </a:t>
            </a:r>
            <a:r>
              <a:rPr lang="en-US" sz="3200" dirty="0">
                <a:latin typeface="Georgia" panose="02040502050405020303" pitchFamily="18" charset="0"/>
              </a:rPr>
              <a:t>games  </a:t>
            </a:r>
            <a:r>
              <a:rPr lang="en-US" sz="3200" dirty="0" smtClean="0">
                <a:latin typeface="Georgia" panose="02040502050405020303" pitchFamily="18" charset="0"/>
              </a:rPr>
              <a:t>Jigsaw puzzles </a:t>
            </a:r>
            <a:r>
              <a:rPr lang="en-US" sz="3200" dirty="0">
                <a:latin typeface="Georgia" panose="02040502050405020303" pitchFamily="18" charset="0"/>
              </a:rPr>
              <a:t>and  coding games.</a:t>
            </a:r>
          </a:p>
        </p:txBody>
      </p:sp>
    </p:spTree>
    <p:extLst>
      <p:ext uri="{BB962C8B-B14F-4D97-AF65-F5344CB8AC3E}">
        <p14:creationId xmlns:p14="http://schemas.microsoft.com/office/powerpoint/2010/main" val="753190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932</Words>
  <Application>Microsoft Office PowerPoint</Application>
  <PresentationFormat>Ευρεία οθόνη</PresentationFormat>
  <Paragraphs>60</Paragraphs>
  <Slides>15</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Calibri</vt:lpstr>
      <vt:lpstr>Calibri Light</vt:lpstr>
      <vt:lpstr>Georgia</vt:lpstr>
      <vt:lpstr>Times New Roman</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Marilyn Palla</dc:creator>
  <cp:lastModifiedBy>User</cp:lastModifiedBy>
  <cp:revision>32</cp:revision>
  <dcterms:created xsi:type="dcterms:W3CDTF">2020-11-24T12:16:10Z</dcterms:created>
  <dcterms:modified xsi:type="dcterms:W3CDTF">2021-02-28T16:02:46Z</dcterms:modified>
</cp:coreProperties>
</file>