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654"/>
  </p:normalViewPr>
  <p:slideViewPr>
    <p:cSldViewPr snapToGrid="0" snapToObjects="1">
      <p:cViewPr varScale="1">
        <p:scale>
          <a:sx n="57" d="100"/>
          <a:sy n="57" d="100"/>
        </p:scale>
        <p:origin x="-73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94D5DB-896D-4CCC-A477-64550140E5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9A152C-1A74-476C-A3BC-102CA2FF763B}">
      <dgm:prSet/>
      <dgm:spPr/>
      <dgm:t>
        <a:bodyPr/>
        <a:lstStyle/>
        <a:p>
          <a:r>
            <a:rPr lang="en-GB" dirty="0"/>
            <a:t>When we delve into this topic, we can notice that stress can be divided by the time it lasts. We can feature:</a:t>
          </a:r>
          <a:endParaRPr lang="en-US" dirty="0"/>
        </a:p>
      </dgm:t>
    </dgm:pt>
    <dgm:pt modelId="{6E089F84-5787-4FD3-8897-8E59BFAFF003}" type="parTrans" cxnId="{1AA4785E-290B-408E-A815-3D9B84161CA1}">
      <dgm:prSet/>
      <dgm:spPr/>
      <dgm:t>
        <a:bodyPr/>
        <a:lstStyle/>
        <a:p>
          <a:endParaRPr lang="en-US"/>
        </a:p>
      </dgm:t>
    </dgm:pt>
    <dgm:pt modelId="{4F7EEF29-F989-47D3-A99A-800BFF01B846}" type="sibTrans" cxnId="{1AA4785E-290B-408E-A815-3D9B84161CA1}">
      <dgm:prSet/>
      <dgm:spPr/>
      <dgm:t>
        <a:bodyPr/>
        <a:lstStyle/>
        <a:p>
          <a:endParaRPr lang="en-US"/>
        </a:p>
      </dgm:t>
    </dgm:pt>
    <dgm:pt modelId="{4F370886-B458-4FA4-8D4A-3365FE2AFE81}">
      <dgm:prSet custT="1"/>
      <dgm:spPr/>
      <dgm:t>
        <a:bodyPr/>
        <a:lstStyle/>
        <a:p>
          <a:r>
            <a:rPr lang="en-GB" sz="3600" b="1" dirty="0"/>
            <a:t>acute stress </a:t>
          </a:r>
          <a:r>
            <a:rPr lang="en-GB" sz="3600" dirty="0"/>
            <a:t>– which is short term stress</a:t>
          </a:r>
          <a:endParaRPr lang="en-US" sz="3600" dirty="0"/>
        </a:p>
      </dgm:t>
    </dgm:pt>
    <dgm:pt modelId="{407773B0-ECF9-4C50-B94E-E01F26C94294}" type="parTrans" cxnId="{1124DF9B-3609-461D-A82E-CAFA1C05BE0E}">
      <dgm:prSet/>
      <dgm:spPr/>
      <dgm:t>
        <a:bodyPr/>
        <a:lstStyle/>
        <a:p>
          <a:endParaRPr lang="en-US"/>
        </a:p>
      </dgm:t>
    </dgm:pt>
    <dgm:pt modelId="{BA1EA75D-48FA-4659-AF33-F3CF81620E81}" type="sibTrans" cxnId="{1124DF9B-3609-461D-A82E-CAFA1C05BE0E}">
      <dgm:prSet/>
      <dgm:spPr/>
      <dgm:t>
        <a:bodyPr/>
        <a:lstStyle/>
        <a:p>
          <a:endParaRPr lang="en-US"/>
        </a:p>
      </dgm:t>
    </dgm:pt>
    <dgm:pt modelId="{600BD6C1-4D96-42F4-A4B6-BD7553224EE2}">
      <dgm:prSet custT="1"/>
      <dgm:spPr/>
      <dgm:t>
        <a:bodyPr/>
        <a:lstStyle/>
        <a:p>
          <a:r>
            <a:rPr lang="en-GB" sz="3600" b="1" dirty="0"/>
            <a:t>chronic stress </a:t>
          </a:r>
          <a:r>
            <a:rPr lang="en-GB" sz="3600" dirty="0"/>
            <a:t>– it can last very long, days, months or even years</a:t>
          </a:r>
          <a:endParaRPr lang="en-US" sz="3600" dirty="0"/>
        </a:p>
      </dgm:t>
    </dgm:pt>
    <dgm:pt modelId="{4C3612B7-882B-4F7A-98E2-48C553B9426D}" type="parTrans" cxnId="{4D0E589E-DD89-49A2-A755-89747AA3B57E}">
      <dgm:prSet/>
      <dgm:spPr/>
      <dgm:t>
        <a:bodyPr/>
        <a:lstStyle/>
        <a:p>
          <a:endParaRPr lang="en-US"/>
        </a:p>
      </dgm:t>
    </dgm:pt>
    <dgm:pt modelId="{1B6D651D-7CC9-4F91-92EE-752DEDAE10FE}" type="sibTrans" cxnId="{4D0E589E-DD89-49A2-A755-89747AA3B57E}">
      <dgm:prSet/>
      <dgm:spPr/>
      <dgm:t>
        <a:bodyPr/>
        <a:lstStyle/>
        <a:p>
          <a:endParaRPr lang="en-US"/>
        </a:p>
      </dgm:t>
    </dgm:pt>
    <dgm:pt modelId="{E198F5FF-296E-6444-B52E-834162F64728}" type="pres">
      <dgm:prSet presAssocID="{AE94D5DB-896D-4CCC-A477-64550140E5C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6AB270F-D6E4-7E49-911D-A09C3922BF65}" type="pres">
      <dgm:prSet presAssocID="{E39A152C-1A74-476C-A3BC-102CA2FF763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0C9F99-4061-9F4E-AEE4-CB12581F923A}" type="pres">
      <dgm:prSet presAssocID="{E39A152C-1A74-476C-A3BC-102CA2FF763B}" presName="childText" presStyleLbl="revTx" presStyleIdx="0" presStyleCnt="1" custScaleY="12262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38CC436-9610-7C41-A2D2-6A97AB59581C}" type="presOf" srcId="{600BD6C1-4D96-42F4-A4B6-BD7553224EE2}" destId="{FC0C9F99-4061-9F4E-AEE4-CB12581F923A}" srcOrd="0" destOrd="1" presId="urn:microsoft.com/office/officeart/2005/8/layout/vList2"/>
    <dgm:cxn modelId="{EAB7E2C0-865A-2544-97F5-933C06DB3BFC}" type="presOf" srcId="{E39A152C-1A74-476C-A3BC-102CA2FF763B}" destId="{A6AB270F-D6E4-7E49-911D-A09C3922BF65}" srcOrd="0" destOrd="0" presId="urn:microsoft.com/office/officeart/2005/8/layout/vList2"/>
    <dgm:cxn modelId="{0A20CD32-29E0-0542-8A3C-A165965FE5FD}" type="presOf" srcId="{AE94D5DB-896D-4CCC-A477-64550140E5C9}" destId="{E198F5FF-296E-6444-B52E-834162F64728}" srcOrd="0" destOrd="0" presId="urn:microsoft.com/office/officeart/2005/8/layout/vList2"/>
    <dgm:cxn modelId="{4D0E589E-DD89-49A2-A755-89747AA3B57E}" srcId="{E39A152C-1A74-476C-A3BC-102CA2FF763B}" destId="{600BD6C1-4D96-42F4-A4B6-BD7553224EE2}" srcOrd="1" destOrd="0" parTransId="{4C3612B7-882B-4F7A-98E2-48C553B9426D}" sibTransId="{1B6D651D-7CC9-4F91-92EE-752DEDAE10FE}"/>
    <dgm:cxn modelId="{1AA4785E-290B-408E-A815-3D9B84161CA1}" srcId="{AE94D5DB-896D-4CCC-A477-64550140E5C9}" destId="{E39A152C-1A74-476C-A3BC-102CA2FF763B}" srcOrd="0" destOrd="0" parTransId="{6E089F84-5787-4FD3-8897-8E59BFAFF003}" sibTransId="{4F7EEF29-F989-47D3-A99A-800BFF01B846}"/>
    <dgm:cxn modelId="{DD3F6019-870E-B142-B59E-43C8C1F09DBF}" type="presOf" srcId="{4F370886-B458-4FA4-8D4A-3365FE2AFE81}" destId="{FC0C9F99-4061-9F4E-AEE4-CB12581F923A}" srcOrd="0" destOrd="0" presId="urn:microsoft.com/office/officeart/2005/8/layout/vList2"/>
    <dgm:cxn modelId="{1124DF9B-3609-461D-A82E-CAFA1C05BE0E}" srcId="{E39A152C-1A74-476C-A3BC-102CA2FF763B}" destId="{4F370886-B458-4FA4-8D4A-3365FE2AFE81}" srcOrd="0" destOrd="0" parTransId="{407773B0-ECF9-4C50-B94E-E01F26C94294}" sibTransId="{BA1EA75D-48FA-4659-AF33-F3CF81620E81}"/>
    <dgm:cxn modelId="{7B5B59E9-6D8B-EE4C-972D-9D969CDA124B}" type="presParOf" srcId="{E198F5FF-296E-6444-B52E-834162F64728}" destId="{A6AB270F-D6E4-7E49-911D-A09C3922BF65}" srcOrd="0" destOrd="0" presId="urn:microsoft.com/office/officeart/2005/8/layout/vList2"/>
    <dgm:cxn modelId="{3C66C108-A099-EA4D-80D4-0F6A26BB1731}" type="presParOf" srcId="{E198F5FF-296E-6444-B52E-834162F64728}" destId="{FC0C9F99-4061-9F4E-AEE4-CB12581F923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0094C1-2225-41F1-8F0E-E85C4AF40BA6}" type="doc">
      <dgm:prSet loTypeId="urn:microsoft.com/office/officeart/2005/8/layout/bProcess2" loCatId="process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E477E50D-327F-4784-9308-30AE4A35E444}">
      <dgm:prSet/>
      <dgm:spPr/>
      <dgm:t>
        <a:bodyPr/>
        <a:lstStyle/>
        <a:p>
          <a:r>
            <a:rPr lang="pl-PL"/>
            <a:t>DON’T STRESS</a:t>
          </a:r>
          <a:endParaRPr lang="en-US"/>
        </a:p>
      </dgm:t>
    </dgm:pt>
    <dgm:pt modelId="{2733738D-8099-47F3-8C36-9CA64A4ACB53}" type="parTrans" cxnId="{423C5728-096B-45B8-A928-8BBDE6B5F3A3}">
      <dgm:prSet/>
      <dgm:spPr/>
      <dgm:t>
        <a:bodyPr/>
        <a:lstStyle/>
        <a:p>
          <a:endParaRPr lang="en-US"/>
        </a:p>
      </dgm:t>
    </dgm:pt>
    <dgm:pt modelId="{A58FC24F-9C46-4DE1-98F5-A858964B76CE}" type="sibTrans" cxnId="{423C5728-096B-45B8-A928-8BBDE6B5F3A3}">
      <dgm:prSet/>
      <dgm:spPr/>
      <dgm:t>
        <a:bodyPr/>
        <a:lstStyle/>
        <a:p>
          <a:endParaRPr lang="en-US"/>
        </a:p>
      </dgm:t>
    </dgm:pt>
    <dgm:pt modelId="{1E7CB459-4E83-40AA-9E10-001DFB9F9D3A}">
      <dgm:prSet/>
      <dgm:spPr/>
      <dgm:t>
        <a:bodyPr/>
        <a:lstStyle/>
        <a:p>
          <a:r>
            <a:rPr lang="pl-PL"/>
            <a:t>DO YOUR BEST!</a:t>
          </a:r>
          <a:endParaRPr lang="en-US"/>
        </a:p>
      </dgm:t>
    </dgm:pt>
    <dgm:pt modelId="{95A27D1E-6DDD-47B3-ADAA-96FFA6F6F329}" type="parTrans" cxnId="{CEB598C7-F0AA-4B7E-AAEA-7E9836E4FE87}">
      <dgm:prSet/>
      <dgm:spPr/>
      <dgm:t>
        <a:bodyPr/>
        <a:lstStyle/>
        <a:p>
          <a:endParaRPr lang="en-US"/>
        </a:p>
      </dgm:t>
    </dgm:pt>
    <dgm:pt modelId="{6CF0F228-A6FF-4032-8CB8-0B518715B5EF}" type="sibTrans" cxnId="{CEB598C7-F0AA-4B7E-AAEA-7E9836E4FE87}">
      <dgm:prSet/>
      <dgm:spPr/>
      <dgm:t>
        <a:bodyPr/>
        <a:lstStyle/>
        <a:p>
          <a:endParaRPr lang="en-US"/>
        </a:p>
      </dgm:t>
    </dgm:pt>
    <dgm:pt modelId="{3F89543E-7AAC-9943-9A11-A19347A34B41}" type="pres">
      <dgm:prSet presAssocID="{950094C1-2225-41F1-8F0E-E85C4AF40BA6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pl-PL"/>
        </a:p>
      </dgm:t>
    </dgm:pt>
    <dgm:pt modelId="{AC957F58-C4BE-A84C-A621-3AAC4CA4AFCC}" type="pres">
      <dgm:prSet presAssocID="{E477E50D-327F-4784-9308-30AE4A35E444}" presName="firs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90DCD67-7D1F-994D-8E2B-CE52747E361D}" type="pres">
      <dgm:prSet presAssocID="{A58FC24F-9C46-4DE1-98F5-A858964B76CE}" presName="sibTrans" presStyleLbl="sibTrans2D1" presStyleIdx="0" presStyleCnt="1"/>
      <dgm:spPr/>
      <dgm:t>
        <a:bodyPr/>
        <a:lstStyle/>
        <a:p>
          <a:endParaRPr lang="pl-PL"/>
        </a:p>
      </dgm:t>
    </dgm:pt>
    <dgm:pt modelId="{D905023C-DE9A-A242-8A4A-841D2C6D040D}" type="pres">
      <dgm:prSet presAssocID="{1E7CB459-4E83-40AA-9E10-001DFB9F9D3A}" presName="las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23C5728-096B-45B8-A928-8BBDE6B5F3A3}" srcId="{950094C1-2225-41F1-8F0E-E85C4AF40BA6}" destId="{E477E50D-327F-4784-9308-30AE4A35E444}" srcOrd="0" destOrd="0" parTransId="{2733738D-8099-47F3-8C36-9CA64A4ACB53}" sibTransId="{A58FC24F-9C46-4DE1-98F5-A858964B76CE}"/>
    <dgm:cxn modelId="{EF4D2E3D-5EC4-684B-88EC-2D3CFBC38C22}" type="presOf" srcId="{E477E50D-327F-4784-9308-30AE4A35E444}" destId="{AC957F58-C4BE-A84C-A621-3AAC4CA4AFCC}" srcOrd="0" destOrd="0" presId="urn:microsoft.com/office/officeart/2005/8/layout/bProcess2"/>
    <dgm:cxn modelId="{CEB598C7-F0AA-4B7E-AAEA-7E9836E4FE87}" srcId="{950094C1-2225-41F1-8F0E-E85C4AF40BA6}" destId="{1E7CB459-4E83-40AA-9E10-001DFB9F9D3A}" srcOrd="1" destOrd="0" parTransId="{95A27D1E-6DDD-47B3-ADAA-96FFA6F6F329}" sibTransId="{6CF0F228-A6FF-4032-8CB8-0B518715B5EF}"/>
    <dgm:cxn modelId="{55BCD0A7-445C-4443-9F4A-8A53E623EB93}" type="presOf" srcId="{A58FC24F-9C46-4DE1-98F5-A858964B76CE}" destId="{390DCD67-7D1F-994D-8E2B-CE52747E361D}" srcOrd="0" destOrd="0" presId="urn:microsoft.com/office/officeart/2005/8/layout/bProcess2"/>
    <dgm:cxn modelId="{0CE6BBB3-0C8F-7A4D-B94B-E4B0868E762A}" type="presOf" srcId="{1E7CB459-4E83-40AA-9E10-001DFB9F9D3A}" destId="{D905023C-DE9A-A242-8A4A-841D2C6D040D}" srcOrd="0" destOrd="0" presId="urn:microsoft.com/office/officeart/2005/8/layout/bProcess2"/>
    <dgm:cxn modelId="{CA29A4CF-F07F-A841-84DB-4AD277FAEC29}" type="presOf" srcId="{950094C1-2225-41F1-8F0E-E85C4AF40BA6}" destId="{3F89543E-7AAC-9943-9A11-A19347A34B41}" srcOrd="0" destOrd="0" presId="urn:microsoft.com/office/officeart/2005/8/layout/bProcess2"/>
    <dgm:cxn modelId="{62988D39-3DF4-8449-912A-1C8318E2AAF7}" type="presParOf" srcId="{3F89543E-7AAC-9943-9A11-A19347A34B41}" destId="{AC957F58-C4BE-A84C-A621-3AAC4CA4AFCC}" srcOrd="0" destOrd="0" presId="urn:microsoft.com/office/officeart/2005/8/layout/bProcess2"/>
    <dgm:cxn modelId="{33682658-E5E7-7241-B621-12310F62C976}" type="presParOf" srcId="{3F89543E-7AAC-9943-9A11-A19347A34B41}" destId="{390DCD67-7D1F-994D-8E2B-CE52747E361D}" srcOrd="1" destOrd="0" presId="urn:microsoft.com/office/officeart/2005/8/layout/bProcess2"/>
    <dgm:cxn modelId="{0E960C8A-3494-804D-BECA-38E2A6777418}" type="presParOf" srcId="{3F89543E-7AAC-9943-9A11-A19347A34B41}" destId="{D905023C-DE9A-A242-8A4A-841D2C6D040D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6AB270F-D6E4-7E49-911D-A09C3922BF65}">
      <dsp:nvSpPr>
        <dsp:cNvPr id="0" name=""/>
        <dsp:cNvSpPr/>
      </dsp:nvSpPr>
      <dsp:spPr>
        <a:xfrm>
          <a:off x="0" y="13842"/>
          <a:ext cx="10936357" cy="1074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700" kern="1200" dirty="0"/>
            <a:t>When we delve into this topic, we can notice that stress can be divided by the time it lasts. We can feature:</a:t>
          </a:r>
          <a:endParaRPr lang="en-US" sz="2700" kern="1200" dirty="0"/>
        </a:p>
      </dsp:txBody>
      <dsp:txXfrm>
        <a:off x="0" y="13842"/>
        <a:ext cx="10936357" cy="1074060"/>
      </dsp:txXfrm>
    </dsp:sp>
    <dsp:sp modelId="{FC0C9F99-4061-9F4E-AEE4-CB12581F923A}">
      <dsp:nvSpPr>
        <dsp:cNvPr id="0" name=""/>
        <dsp:cNvSpPr/>
      </dsp:nvSpPr>
      <dsp:spPr>
        <a:xfrm>
          <a:off x="0" y="1087902"/>
          <a:ext cx="10936357" cy="21246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7229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600" b="1" kern="1200" dirty="0"/>
            <a:t>acute stress </a:t>
          </a:r>
          <a:r>
            <a:rPr lang="en-GB" sz="3600" kern="1200" dirty="0"/>
            <a:t>– which is short term stress</a:t>
          </a:r>
          <a:endParaRPr lang="en-US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3600" b="1" kern="1200" dirty="0"/>
            <a:t>chronic stress </a:t>
          </a:r>
          <a:r>
            <a:rPr lang="en-GB" sz="3600" kern="1200" dirty="0"/>
            <a:t>– it can last very long, days, months or even years</a:t>
          </a:r>
          <a:endParaRPr lang="en-US" sz="3600" kern="1200" dirty="0"/>
        </a:p>
      </dsp:txBody>
      <dsp:txXfrm>
        <a:off x="0" y="1087902"/>
        <a:ext cx="10936357" cy="21246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C957F58-C4BE-A84C-A621-3AAC4CA4AFCC}">
      <dsp:nvSpPr>
        <dsp:cNvPr id="0" name=""/>
        <dsp:cNvSpPr/>
      </dsp:nvSpPr>
      <dsp:spPr>
        <a:xfrm>
          <a:off x="7394" y="110"/>
          <a:ext cx="4032400" cy="40324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400" kern="1200"/>
            <a:t>DON’T STRESS</a:t>
          </a:r>
          <a:endParaRPr lang="en-US" sz="6400" kern="1200"/>
        </a:p>
      </dsp:txBody>
      <dsp:txXfrm>
        <a:off x="7394" y="110"/>
        <a:ext cx="4032400" cy="4032400"/>
      </dsp:txXfrm>
    </dsp:sp>
    <dsp:sp modelId="{390DCD67-7D1F-994D-8E2B-CE52747E361D}">
      <dsp:nvSpPr>
        <dsp:cNvPr id="0" name=""/>
        <dsp:cNvSpPr/>
      </dsp:nvSpPr>
      <dsp:spPr>
        <a:xfrm rot="5400000">
          <a:off x="4372467" y="1482017"/>
          <a:ext cx="1411340" cy="1068586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05023C-DE9A-A242-8A4A-841D2C6D040D}">
      <dsp:nvSpPr>
        <dsp:cNvPr id="0" name=""/>
        <dsp:cNvSpPr/>
      </dsp:nvSpPr>
      <dsp:spPr>
        <a:xfrm>
          <a:off x="6055994" y="110"/>
          <a:ext cx="4032400" cy="40324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400" kern="1200"/>
            <a:t>DO YOUR BEST!</a:t>
          </a:r>
          <a:endParaRPr lang="en-US" sz="6400" kern="1200"/>
        </a:p>
      </dsp:txBody>
      <dsp:txXfrm>
        <a:off x="6055994" y="110"/>
        <a:ext cx="4032400" cy="4032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01CC130-63C2-CD4B-BDE7-B020B95DE2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EE2301B4-804D-D04F-9317-BC19AC242D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A6EF9C57-D237-174E-96D4-3D4EF9173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99785C3-AEC3-B148-81EA-E498AB192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89080A06-2A9C-2448-9A2C-5B89D27A1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6408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26C3C94-315D-A24A-A4F4-396676C50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D047ADE6-8991-344E-A7F2-32853BD22E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1C10A9BF-93D7-0C4D-A9AD-87A9DD273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60A75B1-A222-0148-8BED-D0A019E74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7889E69-670D-9D46-8317-3A2872010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6287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AD967534-F4F1-7247-B022-BE5AF8E5DD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1F2B9F92-4B00-D64E-BF43-25282A301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E3C354A-534E-FB44-9E20-D2BA3FE36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2823046-DBAF-DC40-9D00-5C9D81EEB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C3F9D5F9-90D5-4644-84EF-F58B1B8C1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235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12B86D-FE21-FD4D-808B-772493032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43A11E1-4529-DD41-BA76-C97312DB1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D2E589A9-083C-664A-ADB5-6AADA9A33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5AD436C-AEA9-8C4A-BC56-FCA954EF2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ACB4044-1D55-FE4B-9590-748D46111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7037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0583BBD-9BB5-014B-B246-A1C892B7F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B1B92C68-D8EE-974B-8ED8-B66C59ECFF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BBFC482-698A-364B-94DA-F99439CE6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F6F021E-2291-0C47-8ABA-0BAAC5035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6C75CC7-02DE-9946-8639-ABB71683F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747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77D8181-C8D7-7E42-92CC-00CF812C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7C59497-33F1-214A-B891-0AEB7D39B7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6E1EF0AF-0A70-9149-8185-7260FD47D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6A71E002-3C7A-0848-8CC2-46349FBC3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A233035B-2144-D14D-9B62-B508CFE06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2D84487-8233-D240-8887-2551B84F6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807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7729584-93F1-324C-B5A5-430B14746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D33E832A-9C64-864F-A329-1BC7252C3A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359EE6B7-B0F5-4943-A759-C604E08027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61B067AA-90F9-C34A-93BC-BDF7BE71CD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AC598798-535E-F44D-A31C-421DC8CD93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2D0EF4E4-D5BD-3243-B251-C38111DB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BAD8516D-C6B2-5040-A07A-40BA8E18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973E7EB3-153B-694A-8480-F30B7FA9A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458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7744FC5-6441-6044-BDAC-8FD820454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2621A863-B3CB-404F-AF0F-E6E14B08F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A57B913B-97BE-934B-A8E9-F4BED2393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4674B1D7-7A5A-B04D-9293-30D75DB7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039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596B84A6-5530-EE4A-9777-B4E54C88F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D965610C-1914-AF4E-877D-35027068A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E046CBE7-4B83-0F44-8907-ACB2DCCCE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2349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135E071-FA04-CB48-AD70-FD3E9C093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4569433-F62F-0E49-908B-D5EBB809F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0B0F77AA-9139-0E47-86FA-B0FA355D72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54048F6-D681-9043-B9C9-2F9BD080D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0B564209-AED4-1C44-A396-47C00CA9A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0487A3F0-63B1-9144-81F1-23F6F60D9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599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9A99EBF-27D2-774D-B68A-F3E5FC44F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B62E7240-D5A1-C844-93BB-F56BB7F8E5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F178DA74-8CBA-9044-8E62-7AEF08B73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5248BC1-2584-244A-81E8-6A4554915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86E55E1-56B6-9540-8995-EE384BC76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87CAA2E5-F44F-7A42-A4EA-C6EE5B444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418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4030150E-A977-BC49-84DC-13363F9E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7E2134A-75F4-6C41-B7B1-57B5AFD7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5096B6E-FDF5-B544-AB5E-BED9F01808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F2A711B6-A559-8648-A000-C6351FA7F9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4DC92B9-0F19-864A-99A8-462CE3B9F1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892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Niebieski deseń paskowy na białym tle">
            <a:extLst>
              <a:ext uri="{FF2B5EF4-FFF2-40B4-BE49-F238E27FC236}">
                <a16:creationId xmlns:a16="http://schemas.microsoft.com/office/drawing/2014/main" xmlns="" id="{B29F8E96-83A7-4D3B-ADF4-918B45B8EF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71" b="16875"/>
          <a:stretch/>
        </p:blipFill>
        <p:spPr>
          <a:xfrm>
            <a:off x="-1" y="278294"/>
            <a:ext cx="12192001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9D25ED1-8F8E-F647-A04D-B9F32C3EC1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7950" y="2613993"/>
            <a:ext cx="6061425" cy="1930842"/>
          </a:xfrm>
        </p:spPr>
        <p:txBody>
          <a:bodyPr anchor="ctr">
            <a:noAutofit/>
          </a:bodyPr>
          <a:lstStyle/>
          <a:p>
            <a:r>
              <a:rPr lang="en-GB" sz="5400" dirty="0"/>
              <a:t>Managing with stress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AB20747B-4A41-EF4A-BB0C-9C0BEC52F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9243" y="3816626"/>
            <a:ext cx="2228641" cy="350520"/>
          </a:xfrm>
        </p:spPr>
        <p:txBody>
          <a:bodyPr anchor="ctr">
            <a:normAutofit/>
          </a:bodyPr>
          <a:lstStyle/>
          <a:p>
            <a:r>
              <a:rPr lang="pl-PL" sz="1600" dirty="0"/>
              <a:t>Julia Gransztof</a:t>
            </a:r>
          </a:p>
        </p:txBody>
      </p:sp>
    </p:spTree>
    <p:extLst>
      <p:ext uri="{BB962C8B-B14F-4D97-AF65-F5344CB8AC3E}">
        <p14:creationId xmlns:p14="http://schemas.microsoft.com/office/powerpoint/2010/main" xmlns="" val="3410690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757477C-D87C-F241-9EFC-45677CA6C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dirty="0"/>
              <a:t>What actually </a:t>
            </a:r>
            <a:r>
              <a:rPr lang="pl-PL" sz="5400" b="1" dirty="0" err="1"/>
              <a:t>is</a:t>
            </a:r>
            <a:r>
              <a:rPr lang="pl-PL" sz="5400" b="1" dirty="0"/>
              <a:t> </a:t>
            </a:r>
            <a:r>
              <a:rPr lang="en-GB" sz="5400" b="1" dirty="0"/>
              <a:t>stress ?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xmlns="" id="{58B63A0A-5099-EF47-BCE1-813BCDED64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0923" y="2574235"/>
            <a:ext cx="5232773" cy="2930353"/>
          </a:xfrm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0BA902AE-05E5-7947-A55C-885D74D1392E}"/>
              </a:ext>
            </a:extLst>
          </p:cNvPr>
          <p:cNvSpPr txBox="1"/>
          <p:nvPr/>
        </p:nvSpPr>
        <p:spPr>
          <a:xfrm>
            <a:off x="616226" y="2375452"/>
            <a:ext cx="496956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Stress</a:t>
            </a:r>
            <a:r>
              <a:rPr lang="en-GB" sz="2000" dirty="0"/>
              <a:t> is a feeling of emotional or physical tension. It can come from any event or thought that makes you feel frustrated, angry, or nervous.</a:t>
            </a:r>
          </a:p>
          <a:p>
            <a:r>
              <a:rPr lang="en-GB" sz="2000" dirty="0"/>
              <a:t>It can be defined as any type of change that causes physical, emotional, or psychological strain. </a:t>
            </a:r>
            <a:r>
              <a:rPr lang="en-GB" sz="2000" b="1" dirty="0"/>
              <a:t>Stress</a:t>
            </a:r>
            <a:r>
              <a:rPr lang="en-GB" sz="2000" dirty="0"/>
              <a:t> is your body's response to anything that requires attention or action.</a:t>
            </a:r>
          </a:p>
          <a:p>
            <a:r>
              <a:rPr lang="en-GB" sz="2000" dirty="0"/>
              <a:t>In fact, stress is a normal human reaction that happens to everyone.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0064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E2E6AAD-1426-4147-AA4A-799CDF8E2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b="1" dirty="0"/>
              <a:t>TYPES OF STRESS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xmlns="" id="{5CCF4EDA-6B64-4077-954C-DDBC0DBC5A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1362334"/>
              </p:ext>
            </p:extLst>
          </p:nvPr>
        </p:nvGraphicFramePr>
        <p:xfrm>
          <a:off x="725556" y="2150717"/>
          <a:ext cx="10936357" cy="32263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2611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A38019-CF3A-0745-AB59-28C9B2F4F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b="1" dirty="0"/>
              <a:t>CHRONICAL STRESS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D5D6FD2-A994-C442-A1C7-6CC32D167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936" y="2128167"/>
            <a:ext cx="10168128" cy="44097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The chronical stress is much more harmful than the acute stress. </a:t>
            </a:r>
          </a:p>
          <a:p>
            <a:pPr marL="0" indent="0">
              <a:buNone/>
            </a:pPr>
            <a:r>
              <a:rPr lang="en-GB" i="1" u="sng" dirty="0"/>
              <a:t>It can cause:</a:t>
            </a:r>
          </a:p>
          <a:p>
            <a:pPr>
              <a:buFontTx/>
              <a:buChar char="-"/>
            </a:pPr>
            <a:r>
              <a:rPr lang="en-GB" dirty="0"/>
              <a:t>anxiety</a:t>
            </a:r>
          </a:p>
          <a:p>
            <a:pPr>
              <a:buFontTx/>
              <a:buChar char="-"/>
            </a:pPr>
            <a:r>
              <a:rPr lang="en-GB" dirty="0"/>
              <a:t>insomnia</a:t>
            </a:r>
          </a:p>
          <a:p>
            <a:pPr>
              <a:buFontTx/>
              <a:buChar char="-"/>
            </a:pPr>
            <a:r>
              <a:rPr lang="en-GB" dirty="0"/>
              <a:t>depression</a:t>
            </a:r>
          </a:p>
          <a:p>
            <a:pPr>
              <a:buFontTx/>
              <a:buChar char="-"/>
            </a:pPr>
            <a:r>
              <a:rPr lang="en-GB" dirty="0"/>
              <a:t>muscle tension</a:t>
            </a:r>
          </a:p>
          <a:p>
            <a:pPr>
              <a:buFontTx/>
              <a:buChar char="-"/>
            </a:pPr>
            <a:r>
              <a:rPr lang="en-GB" dirty="0"/>
              <a:t>high blood </a:t>
            </a:r>
            <a:r>
              <a:rPr lang="en-GB" dirty="0" err="1"/>
              <a:t>pres</a:t>
            </a:r>
            <a:r>
              <a:rPr lang="pl-PL" dirty="0"/>
              <a:t>s</a:t>
            </a:r>
            <a:r>
              <a:rPr lang="en-GB" dirty="0" err="1"/>
              <a:t>ure</a:t>
            </a:r>
            <a:endParaRPr lang="en-GB" dirty="0"/>
          </a:p>
          <a:p>
            <a:pPr>
              <a:buFontTx/>
              <a:buChar char="-"/>
            </a:pPr>
            <a:r>
              <a:rPr lang="en-GB" dirty="0"/>
              <a:t>heart diseases, even stroke</a:t>
            </a:r>
          </a:p>
          <a:p>
            <a:pPr>
              <a:buFontTx/>
              <a:buChar char="-"/>
            </a:pPr>
            <a:r>
              <a:rPr lang="en-GB" dirty="0"/>
              <a:t>diabetes 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645163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F7252D1-449A-8248-A120-9B57E6966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820" y="548640"/>
            <a:ext cx="10168128" cy="1179576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/>
              <a:t>What can make you stressed?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C0982AE-DE34-8A42-A98D-FFB38FEA6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7029" y="2100336"/>
            <a:ext cx="10168128" cy="46483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Feelings of </a:t>
            </a:r>
            <a:r>
              <a:rPr lang="en-GB" b="1" dirty="0"/>
              <a:t>stress</a:t>
            </a:r>
            <a:r>
              <a:rPr lang="en-GB" dirty="0"/>
              <a:t> are normally triggered by things happening in your life which involve happy and </a:t>
            </a:r>
            <a:r>
              <a:rPr lang="pl-PL" dirty="0"/>
              <a:t>sad </a:t>
            </a:r>
            <a:r>
              <a:rPr lang="pl-PL" dirty="0" err="1"/>
              <a:t>moments</a:t>
            </a:r>
            <a:r>
              <a:rPr lang="en-GB" dirty="0"/>
              <a:t>. It can be:</a:t>
            </a:r>
          </a:p>
          <a:p>
            <a:r>
              <a:rPr lang="en-GB" dirty="0"/>
              <a:t>The death of a family member  </a:t>
            </a:r>
          </a:p>
          <a:p>
            <a:r>
              <a:rPr lang="en-GB" dirty="0"/>
              <a:t>Divorce.</a:t>
            </a:r>
          </a:p>
          <a:p>
            <a:r>
              <a:rPr lang="en-GB" dirty="0"/>
              <a:t>Loss of a job.</a:t>
            </a:r>
          </a:p>
          <a:p>
            <a:r>
              <a:rPr lang="en-GB" dirty="0"/>
              <a:t>Getting married.</a:t>
            </a:r>
          </a:p>
          <a:p>
            <a:r>
              <a:rPr lang="en-GB" dirty="0"/>
              <a:t>Moving to a new home.</a:t>
            </a:r>
          </a:p>
          <a:p>
            <a:r>
              <a:rPr lang="en-GB" dirty="0"/>
              <a:t>Emotional problems (depression, anxiety, anger)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221279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51428F0-0D78-6449-9034-0E71A6F78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dirty="0"/>
              <a:t>Coping with stress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567E8E0-1523-DE4F-8E5E-99FDD1511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But how to deal with stress. I have some propositions that I tried on my own:</a:t>
            </a:r>
          </a:p>
          <a:p>
            <a:pPr marL="0" indent="0">
              <a:buNone/>
            </a:pPr>
            <a:r>
              <a:rPr lang="en-GB" dirty="0"/>
              <a:t>- Eat a healthy diet. Delay sweets and load up on fresh fruit and vegetables</a:t>
            </a:r>
          </a:p>
          <a:p>
            <a:pPr>
              <a:buFontTx/>
              <a:buChar char="-"/>
            </a:pPr>
            <a:r>
              <a:rPr lang="en-GB" dirty="0"/>
              <a:t>Get enough sleep. You’ll feel relaxed and be able to handle the stress.</a:t>
            </a:r>
          </a:p>
          <a:p>
            <a:pPr>
              <a:buFontTx/>
              <a:buChar char="-"/>
            </a:pPr>
            <a:r>
              <a:rPr lang="en-GB" dirty="0"/>
              <a:t>Exercise, stretch regularly. Physical activity plays a key role in reducing and preventing the effects of stress.</a:t>
            </a:r>
          </a:p>
          <a:p>
            <a:pPr>
              <a:buFontTx/>
              <a:buChar char="-"/>
            </a:pPr>
            <a:r>
              <a:rPr lang="en-GB" dirty="0"/>
              <a:t>Listen to relaxing music. It can lower blood pressure heart rate.</a:t>
            </a:r>
          </a:p>
          <a:p>
            <a:pPr>
              <a:buFontTx/>
              <a:buChar char="-"/>
            </a:pPr>
            <a:r>
              <a:rPr lang="en-GB" dirty="0"/>
              <a:t>Go outside! You can go on a walk with your animal, go running, go on a bike, anything you like.</a:t>
            </a:r>
          </a:p>
          <a:p>
            <a:pPr marL="0" indent="0">
              <a:buNone/>
            </a:pPr>
            <a:r>
              <a:rPr lang="en-GB" dirty="0"/>
              <a:t>Your body will thank you with a better outlook!</a:t>
            </a:r>
          </a:p>
          <a:p>
            <a:pPr>
              <a:buFontTx/>
              <a:buChar char="-"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54077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FDDEF810-FBAE-4C80-B905-316331395C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6">
            <a:extLst>
              <a:ext uri="{FF2B5EF4-FFF2-40B4-BE49-F238E27FC236}">
                <a16:creationId xmlns:a16="http://schemas.microsoft.com/office/drawing/2014/main" xmlns="" id="{FD8C7A0F-D774-4978-AA9C-7E703C2F463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409710" y="837744"/>
            <a:ext cx="403225" cy="1344168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7">
            <a:extLst>
              <a:ext uri="{FF2B5EF4-FFF2-40B4-BE49-F238E27FC236}">
                <a16:creationId xmlns:a16="http://schemas.microsoft.com/office/drawing/2014/main" xmlns="" id="{61C7310A-3A42-4F75-8058-7F39E52B11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660" y="640894"/>
            <a:ext cx="168275" cy="1344168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27D88313-56C7-45D8-8D97-2F5CCBF9968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auto">
          <a:xfrm>
            <a:off x="644055" y="635715"/>
            <a:ext cx="11544897" cy="1179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xmlns="" id="{87100ACC-87D5-49B4-BF25-07C6A88DFD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97918016"/>
              </p:ext>
            </p:extLst>
          </p:nvPr>
        </p:nvGraphicFramePr>
        <p:xfrm>
          <a:off x="1047280" y="2189664"/>
          <a:ext cx="10095789" cy="4032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6428307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176</Words>
  <Application>Microsoft Office PowerPoint</Application>
  <PresentationFormat>Niestandardowy</PresentationFormat>
  <Paragraphs>39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Managing with stress</vt:lpstr>
      <vt:lpstr>What actually is stress ?</vt:lpstr>
      <vt:lpstr>TYPES OF STRESS</vt:lpstr>
      <vt:lpstr>CHRONICAL STRESS</vt:lpstr>
      <vt:lpstr>What can make you stressed?</vt:lpstr>
      <vt:lpstr>Coping with stress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with stress</dc:title>
  <dc:creator>Bennett</dc:creator>
  <cp:lastModifiedBy>Justyna</cp:lastModifiedBy>
  <cp:revision>3</cp:revision>
  <dcterms:created xsi:type="dcterms:W3CDTF">2021-05-29T20:21:37Z</dcterms:created>
  <dcterms:modified xsi:type="dcterms:W3CDTF">2021-06-04T09:29:05Z</dcterms:modified>
</cp:coreProperties>
</file>