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599"/>
  </p:normalViewPr>
  <p:slideViewPr>
    <p:cSldViewPr snapToGrid="0" snapToObjects="1">
      <p:cViewPr varScale="1">
        <p:scale>
          <a:sx n="68" d="100"/>
          <a:sy n="68" d="100"/>
        </p:scale>
        <p:origin x="25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25018B-52CC-C346-86BC-0F65CD0C845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17E004A0-7E53-0441-BEFC-1AE0B101E9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F836CDA5-B321-BC40-9CD7-FE5175B8DF18}"/>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5" name="Symbol zastępczy stopki 4">
            <a:extLst>
              <a:ext uri="{FF2B5EF4-FFF2-40B4-BE49-F238E27FC236}">
                <a16:creationId xmlns:a16="http://schemas.microsoft.com/office/drawing/2014/main" id="{D9104657-FF4C-2347-830B-9EF1ECA2B9D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590C125-4ABD-584D-9760-675CBF692D7F}"/>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227130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A2648D-2F1F-C446-99CD-C4200E2A4B2C}"/>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6D04AF27-13E9-3C43-B27D-293DBB96CF5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45727E6-1B23-954B-93EA-745A17A6FB97}"/>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5" name="Symbol zastępczy stopki 4">
            <a:extLst>
              <a:ext uri="{FF2B5EF4-FFF2-40B4-BE49-F238E27FC236}">
                <a16:creationId xmlns:a16="http://schemas.microsoft.com/office/drawing/2014/main" id="{0DF55BCE-E1B6-2F42-BB36-396B2FDA945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9D365ED-E7C5-A746-9FD4-D44BAAD7E67C}"/>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122537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93BD3E95-AA8C-194E-83E5-0EBC128CF77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7FC4A99-0E21-494C-9F10-69E00F27B52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C4D9D8C-C8E3-8043-BC38-DCE00F9D3F39}"/>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5" name="Symbol zastępczy stopki 4">
            <a:extLst>
              <a:ext uri="{FF2B5EF4-FFF2-40B4-BE49-F238E27FC236}">
                <a16:creationId xmlns:a16="http://schemas.microsoft.com/office/drawing/2014/main" id="{FB53FFAC-90DC-6F46-A9D4-11458743690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DDFBF18-EAB7-6B48-BEDC-DBDFF81FC4B0}"/>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25330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4A872E-6FBA-1847-B680-F580CA0B5BC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34CFAED-BA88-BF42-BC4F-AD06F1E19F5E}"/>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B86DFA9-312C-EE41-BC06-FD61F80252DF}"/>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5" name="Symbol zastępczy stopki 4">
            <a:extLst>
              <a:ext uri="{FF2B5EF4-FFF2-40B4-BE49-F238E27FC236}">
                <a16:creationId xmlns:a16="http://schemas.microsoft.com/office/drawing/2014/main" id="{718D37BB-ED27-DC4C-98AB-D27C889A61A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5E98568-A8D7-1446-8212-E4369D8ABA9C}"/>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13007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0927B3-DC1D-694E-9322-3A6C8DFBDEC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4D9368DB-7987-D742-A0A7-196D0CC4B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6CF01BE-9BAC-D147-BB58-73A7C798BB2A}"/>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5" name="Symbol zastępczy stopki 4">
            <a:extLst>
              <a:ext uri="{FF2B5EF4-FFF2-40B4-BE49-F238E27FC236}">
                <a16:creationId xmlns:a16="http://schemas.microsoft.com/office/drawing/2014/main" id="{42298122-AC78-F64F-ADFF-C3B26F6E103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4B9640B-D9ED-3144-A34A-DA6961DC4ABC}"/>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268491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5EF8A8-935E-E644-B4E0-FC69474C8BE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D5875A0-3209-3244-9266-951B223B578F}"/>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C378CF5-FE98-984F-9364-0055FF77DCA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B480BF2-E1A9-9549-9BA1-F7E220F42CFE}"/>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6" name="Symbol zastępczy stopki 5">
            <a:extLst>
              <a:ext uri="{FF2B5EF4-FFF2-40B4-BE49-F238E27FC236}">
                <a16:creationId xmlns:a16="http://schemas.microsoft.com/office/drawing/2014/main" id="{D7EE9FAE-88E1-864C-A5BA-96C771D16E7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D49E9CC-71A4-9B4B-9EE7-ABB512C61572}"/>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108963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C7A11B-7476-6145-8305-868149BC322F}"/>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18147C36-3A6C-474E-A8F3-20BB6AC31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8AF33DF-08AA-6C48-A3C0-C6B558A4ACA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98D511B7-F968-B843-B220-D060DDBF9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3CE8A75-AC10-9948-96D9-1D4B0E5C24CC}"/>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8327226-DFA6-244B-8FA0-FF8A89153913}"/>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8" name="Symbol zastępczy stopki 7">
            <a:extLst>
              <a:ext uri="{FF2B5EF4-FFF2-40B4-BE49-F238E27FC236}">
                <a16:creationId xmlns:a16="http://schemas.microsoft.com/office/drawing/2014/main" id="{403EC567-AFC9-A84E-BFCE-C9BA72633C01}"/>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F1118896-A5BD-5C41-B413-CA151878CA35}"/>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205194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FF7621-8AF2-0147-B623-31D90A825EE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D6F44BBC-1D63-BA4E-8CBB-61FCE72E806A}"/>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4" name="Symbol zastępczy stopki 3">
            <a:extLst>
              <a:ext uri="{FF2B5EF4-FFF2-40B4-BE49-F238E27FC236}">
                <a16:creationId xmlns:a16="http://schemas.microsoft.com/office/drawing/2014/main" id="{5D32AA40-3953-B240-B318-A947227F0BDA}"/>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1F31FFC-FC92-8241-ACAC-F473047B3CE6}"/>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395083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F5F47E8-5EE3-1847-AF3F-E6E314274421}"/>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3" name="Symbol zastępczy stopki 2">
            <a:extLst>
              <a:ext uri="{FF2B5EF4-FFF2-40B4-BE49-F238E27FC236}">
                <a16:creationId xmlns:a16="http://schemas.microsoft.com/office/drawing/2014/main" id="{D4CE2B5F-6465-584A-A478-F0C2927C4E5B}"/>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41370C84-33B0-D549-9A32-B9CA5D8614AA}"/>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319927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15F0F6-3B68-AC49-BA80-1C138B79A1E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848A195-D179-A140-9A56-9483E014E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84DB2A1-027A-A645-BC75-8969BC5E4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BA0D49B-E79C-B048-AE04-774C02D3053A}"/>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6" name="Symbol zastępczy stopki 5">
            <a:extLst>
              <a:ext uri="{FF2B5EF4-FFF2-40B4-BE49-F238E27FC236}">
                <a16:creationId xmlns:a16="http://schemas.microsoft.com/office/drawing/2014/main" id="{1630732B-0DD5-0A44-9E84-CBFE118AC37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BF80955-4E0F-1F4B-B4D7-4FB83F09942B}"/>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342249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078B04-E9B3-384F-8769-1A2C5BDBE5B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BD9270EA-5287-FC4E-BFF8-9E407662B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5133DB9-8132-8D49-A84E-DFF1CB4FD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52D3B98-5A5D-5947-B75F-0644448FB0D6}"/>
              </a:ext>
            </a:extLst>
          </p:cNvPr>
          <p:cNvSpPr>
            <a:spLocks noGrp="1"/>
          </p:cNvSpPr>
          <p:nvPr>
            <p:ph type="dt" sz="half" idx="10"/>
          </p:nvPr>
        </p:nvSpPr>
        <p:spPr/>
        <p:txBody>
          <a:bodyPr/>
          <a:lstStyle/>
          <a:p>
            <a:fld id="{001187B8-4607-BA42-A4F8-D867C040A5DA}" type="datetimeFigureOut">
              <a:rPr lang="pl-PL" smtClean="0"/>
              <a:t>15.10.2020</a:t>
            </a:fld>
            <a:endParaRPr lang="pl-PL"/>
          </a:p>
        </p:txBody>
      </p:sp>
      <p:sp>
        <p:nvSpPr>
          <p:cNvPr id="6" name="Symbol zastępczy stopki 5">
            <a:extLst>
              <a:ext uri="{FF2B5EF4-FFF2-40B4-BE49-F238E27FC236}">
                <a16:creationId xmlns:a16="http://schemas.microsoft.com/office/drawing/2014/main" id="{BAA97D9B-300B-5348-8EF2-68FA725F211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47A7DAA-EC5B-1749-91AA-9718929447B0}"/>
              </a:ext>
            </a:extLst>
          </p:cNvPr>
          <p:cNvSpPr>
            <a:spLocks noGrp="1"/>
          </p:cNvSpPr>
          <p:nvPr>
            <p:ph type="sldNum" sz="quarter" idx="12"/>
          </p:nvPr>
        </p:nvSpPr>
        <p:spPr/>
        <p:txBody>
          <a:bodyPr/>
          <a:lstStyle/>
          <a:p>
            <a:fld id="{269186BB-DD34-3F4D-BEB4-AC89E130F603}" type="slidenum">
              <a:rPr lang="pl-PL" smtClean="0"/>
              <a:t>‹#›</a:t>
            </a:fld>
            <a:endParaRPr lang="pl-PL"/>
          </a:p>
        </p:txBody>
      </p:sp>
    </p:spTree>
    <p:extLst>
      <p:ext uri="{BB962C8B-B14F-4D97-AF65-F5344CB8AC3E}">
        <p14:creationId xmlns:p14="http://schemas.microsoft.com/office/powerpoint/2010/main" val="3756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9146792-2800-6C4E-A131-3070928C0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110178C9-9463-604D-9EB3-DB18F155D5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D1F182F-8B47-8840-89BA-6E7C2AB033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1187B8-4607-BA42-A4F8-D867C040A5DA}" type="datetimeFigureOut">
              <a:rPr lang="pl-PL" smtClean="0"/>
              <a:t>15.10.2020</a:t>
            </a:fld>
            <a:endParaRPr lang="pl-PL"/>
          </a:p>
        </p:txBody>
      </p:sp>
      <p:sp>
        <p:nvSpPr>
          <p:cNvPr id="5" name="Symbol zastępczy stopki 4">
            <a:extLst>
              <a:ext uri="{FF2B5EF4-FFF2-40B4-BE49-F238E27FC236}">
                <a16:creationId xmlns:a16="http://schemas.microsoft.com/office/drawing/2014/main" id="{E54A88B1-2567-4E42-B28E-0518ACAAA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ABA247A-EC78-244B-BC06-B74F79CE3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186BB-DD34-3F4D-BEB4-AC89E130F603}" type="slidenum">
              <a:rPr lang="pl-PL" smtClean="0"/>
              <a:t>‹#›</a:t>
            </a:fld>
            <a:endParaRPr lang="pl-PL"/>
          </a:p>
        </p:txBody>
      </p:sp>
    </p:spTree>
    <p:extLst>
      <p:ext uri="{BB962C8B-B14F-4D97-AF65-F5344CB8AC3E}">
        <p14:creationId xmlns:p14="http://schemas.microsoft.com/office/powerpoint/2010/main" val="3147842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Obraz zawierający zewnętrzne, budynek, mężczyzna, osoba&#10;&#10;Opis wygenerowany automatycznie">
            <a:extLst>
              <a:ext uri="{FF2B5EF4-FFF2-40B4-BE49-F238E27FC236}">
                <a16:creationId xmlns:a16="http://schemas.microsoft.com/office/drawing/2014/main" id="{51B273D8-613F-6748-BD60-D66B5E41983A}"/>
              </a:ext>
            </a:extLst>
          </p:cNvPr>
          <p:cNvPicPr>
            <a:picLocks noChangeAspect="1"/>
          </p:cNvPicPr>
          <p:nvPr/>
        </p:nvPicPr>
        <p:blipFill rotWithShape="1">
          <a:blip r:embed="rId2"/>
          <a:srcRect l="9241" r="1495"/>
          <a:stretch/>
        </p:blipFill>
        <p:spPr>
          <a:xfrm>
            <a:off x="20" y="10"/>
            <a:ext cx="4637226" cy="6857990"/>
          </a:xfrm>
          <a:prstGeom prst="rect">
            <a:avLst/>
          </a:prstGeom>
        </p:spPr>
      </p:pic>
      <p:sp>
        <p:nvSpPr>
          <p:cNvPr id="56" name="Rectangle 49">
            <a:extLst>
              <a:ext uri="{FF2B5EF4-FFF2-40B4-BE49-F238E27FC236}">
                <a16:creationId xmlns:a16="http://schemas.microsoft.com/office/drawing/2014/main" id="{B9951BD9-0868-4CDB-ACD6-9C4209B5E4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5C5E3E-0F84-D549-8B22-977D507E8B8B}"/>
              </a:ext>
            </a:extLst>
          </p:cNvPr>
          <p:cNvSpPr>
            <a:spLocks noGrp="1"/>
          </p:cNvSpPr>
          <p:nvPr>
            <p:ph type="ctrTitle"/>
          </p:nvPr>
        </p:nvSpPr>
        <p:spPr>
          <a:xfrm>
            <a:off x="5277328" y="640082"/>
            <a:ext cx="6274591" cy="3351602"/>
          </a:xfrm>
        </p:spPr>
        <p:txBody>
          <a:bodyPr vert="horz" lIns="91440" tIns="45720" rIns="91440" bIns="45720" rtlCol="0">
            <a:normAutofit/>
          </a:bodyPr>
          <a:lstStyle/>
          <a:p>
            <a:pPr algn="l"/>
            <a:r>
              <a:rPr lang="en-US" kern="1200" dirty="0">
                <a:solidFill>
                  <a:schemeClr val="bg1"/>
                </a:solidFill>
                <a:latin typeface="+mj-lt"/>
                <a:ea typeface="+mj-ea"/>
                <a:cs typeface="+mj-cs"/>
              </a:rPr>
              <a:t>ERAZMUS+ </a:t>
            </a:r>
          </a:p>
        </p:txBody>
      </p:sp>
      <p:sp>
        <p:nvSpPr>
          <p:cNvPr id="3" name="Podtytuł 2">
            <a:extLst>
              <a:ext uri="{FF2B5EF4-FFF2-40B4-BE49-F238E27FC236}">
                <a16:creationId xmlns:a16="http://schemas.microsoft.com/office/drawing/2014/main" id="{448B893B-466A-C24C-AE78-A3C69E26904C}"/>
              </a:ext>
            </a:extLst>
          </p:cNvPr>
          <p:cNvSpPr>
            <a:spLocks noGrp="1"/>
          </p:cNvSpPr>
          <p:nvPr>
            <p:ph type="subTitle" idx="1"/>
          </p:nvPr>
        </p:nvSpPr>
        <p:spPr>
          <a:xfrm>
            <a:off x="5277327" y="4156276"/>
            <a:ext cx="6274592" cy="2061645"/>
          </a:xfrm>
        </p:spPr>
        <p:txBody>
          <a:bodyPr vert="horz" lIns="91440" tIns="45720" rIns="91440" bIns="45720" rtlCol="0">
            <a:normAutofit/>
          </a:bodyPr>
          <a:lstStyle/>
          <a:p>
            <a:pPr algn="l"/>
            <a:r>
              <a:rPr lang="en-US" dirty="0">
                <a:solidFill>
                  <a:schemeClr val="bg1"/>
                </a:solidFill>
              </a:rPr>
              <a:t>ALL ABOUT ME</a:t>
            </a:r>
          </a:p>
          <a:p>
            <a:pPr algn="l"/>
            <a:endParaRPr lang="en-US" dirty="0">
              <a:solidFill>
                <a:schemeClr val="bg1"/>
              </a:solidFill>
            </a:endParaRPr>
          </a:p>
          <a:p>
            <a:pPr algn="l"/>
            <a:r>
              <a:rPr lang="en-US" dirty="0">
                <a:solidFill>
                  <a:schemeClr val="bg1"/>
                </a:solidFill>
              </a:rPr>
              <a:t>OLA </a:t>
            </a:r>
            <a:r>
              <a:rPr lang="en-US" dirty="0" smtClean="0">
                <a:solidFill>
                  <a:schemeClr val="bg1"/>
                </a:solidFill>
              </a:rPr>
              <a:t>OKIE</a:t>
            </a:r>
            <a:r>
              <a:rPr lang="pl-PL" dirty="0" smtClean="0">
                <a:solidFill>
                  <a:schemeClr val="bg1"/>
                </a:solidFill>
              </a:rPr>
              <a:t>Ń</a:t>
            </a:r>
            <a:r>
              <a:rPr lang="en-US" dirty="0" smtClean="0">
                <a:solidFill>
                  <a:schemeClr val="bg1"/>
                </a:solidFill>
              </a:rPr>
              <a:t>CZYC</a:t>
            </a:r>
            <a:endParaRPr lang="en-US" dirty="0">
              <a:solidFill>
                <a:schemeClr val="bg1"/>
              </a:solidFill>
            </a:endParaRPr>
          </a:p>
        </p:txBody>
      </p:sp>
      <p:sp>
        <p:nvSpPr>
          <p:cNvPr id="5" name="pole tekstowe 4">
            <a:extLst>
              <a:ext uri="{FF2B5EF4-FFF2-40B4-BE49-F238E27FC236}">
                <a16:creationId xmlns:a16="http://schemas.microsoft.com/office/drawing/2014/main" id="{26AA77E4-AC33-064C-B7C6-5FBC8C82F7A9}"/>
              </a:ext>
            </a:extLst>
          </p:cNvPr>
          <p:cNvSpPr txBox="1"/>
          <p:nvPr/>
        </p:nvSpPr>
        <p:spPr>
          <a:xfrm>
            <a:off x="8451604" y="1412489"/>
            <a:ext cx="2926080" cy="436384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352216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F4B3B0-677C-7D42-BF10-B588C07A53FE}"/>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dirty="0"/>
              <a:t>My </a:t>
            </a:r>
            <a:r>
              <a:rPr lang="en-US" sz="6000" dirty="0" err="1"/>
              <a:t>favourite</a:t>
            </a:r>
            <a:r>
              <a:rPr lang="en-US" sz="6000" dirty="0"/>
              <a:t> </a:t>
            </a:r>
            <a:r>
              <a:rPr lang="en-US" sz="6000" dirty="0" err="1"/>
              <a:t>colour</a:t>
            </a:r>
            <a:r>
              <a:rPr lang="en-US" sz="6000" dirty="0"/>
              <a:t> is baby blue. </a:t>
            </a:r>
          </a:p>
        </p:txBody>
      </p:sp>
      <p:pic>
        <p:nvPicPr>
          <p:cNvPr id="6146" name="Picture 2" descr="Farba wewnętrzna EASYCARE 2.5 l Baby blue DULUX - Farby ścienne kolorowe -  w atrakcyjnej cenie w sklepach Leroy Merlin.">
            <a:extLst>
              <a:ext uri="{FF2B5EF4-FFF2-40B4-BE49-F238E27FC236}">
                <a16:creationId xmlns:a16="http://schemas.microsoft.com/office/drawing/2014/main" id="{C5A5255F-9505-1F48-A2C8-D08F98BC97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1946" y="599476"/>
            <a:ext cx="3529109" cy="35291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luza Adidas Originals adidas Originals Bluza dziecięca 128 170 cm DV2364">
            <a:extLst>
              <a:ext uri="{FF2B5EF4-FFF2-40B4-BE49-F238E27FC236}">
                <a16:creationId xmlns:a16="http://schemas.microsoft.com/office/drawing/2014/main" id="{5B0565CA-4FD4-494E-A8F5-C9875E1218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4691" y="476573"/>
            <a:ext cx="3142617" cy="37749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PODNIE DRESOWE BABY BLUE – WAKE UP AND SQUAT">
            <a:extLst>
              <a:ext uri="{FF2B5EF4-FFF2-40B4-BE49-F238E27FC236}">
                <a16:creationId xmlns:a16="http://schemas.microsoft.com/office/drawing/2014/main" id="{7B25A3F0-B676-2E4B-8B5F-40D4A9502E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53400" y="587047"/>
            <a:ext cx="3553968" cy="3553968"/>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Straight Connector 191">
            <a:extLst>
              <a:ext uri="{FF2B5EF4-FFF2-40B4-BE49-F238E27FC236}">
                <a16:creationId xmlns:a16="http://schemas.microsoft.com/office/drawing/2014/main" id="{8F880EF2-DF79-4D9D-8F11-E91D48C797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05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7905BA41-EE6E-4F80-8636-447F22DD72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6C2F2A1D-8F6B-5145-95F9-3E990CC8CBBB}"/>
              </a:ext>
            </a:extLst>
          </p:cNvPr>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sz="6000" kern="1200">
                <a:solidFill>
                  <a:srgbClr val="FFFFFF"/>
                </a:solidFill>
                <a:latin typeface="+mj-lt"/>
                <a:ea typeface="+mj-ea"/>
                <a:cs typeface="+mj-cs"/>
              </a:rPr>
              <a:t>Thank you</a:t>
            </a:r>
          </a:p>
        </p:txBody>
      </p:sp>
      <p:sp>
        <p:nvSpPr>
          <p:cNvPr id="11" name="Oval 10">
            <a:extLst>
              <a:ext uri="{FF2B5EF4-FFF2-40B4-BE49-F238E27FC236}">
                <a16:creationId xmlns:a16="http://schemas.microsoft.com/office/drawing/2014/main" id="{CD7549B2-EE05-4558-8C64-AC46755F2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Zaakceptuj">
            <a:extLst>
              <a:ext uri="{FF2B5EF4-FFF2-40B4-BE49-F238E27FC236}">
                <a16:creationId xmlns:a16="http://schemas.microsoft.com/office/drawing/2014/main" id="{6E12D1DB-C4C8-4217-B983-4101CAB9F4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8264" y="1371601"/>
            <a:ext cx="1175474" cy="1175474"/>
          </a:xfrm>
          <a:prstGeom prst="rect">
            <a:avLst/>
          </a:prstGeom>
        </p:spPr>
      </p:pic>
      <p:pic>
        <p:nvPicPr>
          <p:cNvPr id="7170" name="Picture 2" descr="Thank You for a Memorable 2018 at the Littleover Lodge - Littleover Lodge">
            <a:extLst>
              <a:ext uri="{FF2B5EF4-FFF2-40B4-BE49-F238E27FC236}">
                <a16:creationId xmlns:a16="http://schemas.microsoft.com/office/drawing/2014/main" id="{435E8305-28E9-D546-B6BF-0A4F7A8FB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3" y="0"/>
            <a:ext cx="12462933"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53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BFA866-53B7-8946-B381-774E28322479}"/>
              </a:ext>
            </a:extLst>
          </p:cNvPr>
          <p:cNvSpPr>
            <a:spLocks noGrp="1"/>
          </p:cNvSpPr>
          <p:nvPr>
            <p:ph type="title"/>
          </p:nvPr>
        </p:nvSpPr>
        <p:spPr>
          <a:xfrm>
            <a:off x="801099" y="1396289"/>
            <a:ext cx="4249006" cy="1325563"/>
          </a:xfrm>
        </p:spPr>
        <p:txBody>
          <a:bodyPr vert="horz" lIns="91440" tIns="45720" rIns="91440" bIns="45720" rtlCol="0" anchor="ctr">
            <a:normAutofit/>
          </a:bodyPr>
          <a:lstStyle/>
          <a:p>
            <a:r>
              <a:rPr lang="en-US" kern="1200" dirty="0">
                <a:solidFill>
                  <a:schemeClr val="tx1"/>
                </a:solidFill>
                <a:latin typeface="+mj-lt"/>
                <a:ea typeface="+mj-ea"/>
                <a:cs typeface="+mj-cs"/>
              </a:rPr>
              <a:t> </a:t>
            </a:r>
          </a:p>
        </p:txBody>
      </p:sp>
      <p:sp>
        <p:nvSpPr>
          <p:cNvPr id="5" name="pole tekstowe 4">
            <a:extLst>
              <a:ext uri="{FF2B5EF4-FFF2-40B4-BE49-F238E27FC236}">
                <a16:creationId xmlns:a16="http://schemas.microsoft.com/office/drawing/2014/main" id="{DEBD415E-321D-FE46-B5AE-A97020653805}"/>
              </a:ext>
            </a:extLst>
          </p:cNvPr>
          <p:cNvSpPr txBox="1"/>
          <p:nvPr/>
        </p:nvSpPr>
        <p:spPr>
          <a:xfrm>
            <a:off x="805544" y="2871982"/>
            <a:ext cx="4245428" cy="3181684"/>
          </a:xfrm>
          <a:prstGeom prst="rect">
            <a:avLst/>
          </a:prstGeom>
        </p:spPr>
        <p:txBody>
          <a:bodyPr vert="horz" lIns="91440" tIns="45720" rIns="91440" bIns="45720" rtlCol="0" anchor="t">
            <a:normAutofit/>
          </a:bodyPr>
          <a:lstStyle/>
          <a:p>
            <a:pPr>
              <a:lnSpc>
                <a:spcPct val="90000"/>
              </a:lnSpc>
              <a:spcAft>
                <a:spcPts val="600"/>
              </a:spcAft>
            </a:pPr>
            <a:r>
              <a:rPr lang="en-US" sz="2000" dirty="0"/>
              <a:t>Hi my name is </a:t>
            </a:r>
            <a:r>
              <a:rPr lang="en-US" sz="2000" dirty="0" smtClean="0"/>
              <a:t>Ola</a:t>
            </a:r>
            <a:r>
              <a:rPr lang="pl-PL" sz="2000" dirty="0" smtClean="0"/>
              <a:t> and</a:t>
            </a:r>
            <a:r>
              <a:rPr lang="en-US" sz="2000" dirty="0" smtClean="0"/>
              <a:t> </a:t>
            </a:r>
            <a:r>
              <a:rPr lang="en-US" sz="2000" dirty="0"/>
              <a:t>I’m 12.</a:t>
            </a:r>
          </a:p>
          <a:p>
            <a:pPr>
              <a:lnSpc>
                <a:spcPct val="90000"/>
              </a:lnSpc>
              <a:spcAft>
                <a:spcPts val="600"/>
              </a:spcAft>
            </a:pPr>
            <a:r>
              <a:rPr lang="en-US" sz="2000" dirty="0"/>
              <a:t>I have got three brothers: </a:t>
            </a:r>
            <a:r>
              <a:rPr lang="en-US" sz="2000" dirty="0" err="1"/>
              <a:t>Janek</a:t>
            </a:r>
            <a:r>
              <a:rPr lang="en-US" sz="2000" dirty="0"/>
              <a:t>, </a:t>
            </a:r>
            <a:r>
              <a:rPr lang="en-US" sz="2000" dirty="0" err="1"/>
              <a:t>Kuba</a:t>
            </a:r>
            <a:r>
              <a:rPr lang="en-US" sz="2000" dirty="0"/>
              <a:t> and  Tomek. I play football with them.</a:t>
            </a:r>
          </a:p>
          <a:p>
            <a:pPr>
              <a:lnSpc>
                <a:spcPct val="90000"/>
              </a:lnSpc>
              <a:spcAft>
                <a:spcPts val="600"/>
              </a:spcAft>
            </a:pPr>
            <a:r>
              <a:rPr lang="en-US" sz="2000" dirty="0"/>
              <a:t>We </a:t>
            </a:r>
            <a:r>
              <a:rPr lang="en-US" sz="2000" dirty="0" smtClean="0"/>
              <a:t>love play</a:t>
            </a:r>
            <a:r>
              <a:rPr lang="pl-PL" sz="2000" dirty="0" err="1" smtClean="0"/>
              <a:t>ing</a:t>
            </a:r>
            <a:r>
              <a:rPr lang="en-US" sz="2000" dirty="0" smtClean="0"/>
              <a:t> </a:t>
            </a:r>
            <a:r>
              <a:rPr lang="en-US" sz="2000" dirty="0"/>
              <a:t>football in our garden.</a:t>
            </a:r>
          </a:p>
          <a:p>
            <a:pPr>
              <a:lnSpc>
                <a:spcPct val="90000"/>
              </a:lnSpc>
              <a:spcAft>
                <a:spcPts val="600"/>
              </a:spcAft>
            </a:pPr>
            <a:r>
              <a:rPr lang="en-US" sz="2000" dirty="0"/>
              <a:t>We watch football matches  together.</a:t>
            </a:r>
          </a:p>
          <a:p>
            <a:pPr>
              <a:lnSpc>
                <a:spcPct val="90000"/>
              </a:lnSpc>
              <a:spcAft>
                <a:spcPts val="600"/>
              </a:spcAft>
            </a:pPr>
            <a:r>
              <a:rPr lang="en-US" sz="2000" dirty="0"/>
              <a:t>Our favorite team is Manchester United.</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endParaRPr lang="en-US" dirty="0"/>
          </a:p>
        </p:txBody>
      </p:sp>
      <p:sp>
        <p:nvSpPr>
          <p:cNvPr id="1030" name="Freeform: Shape 72">
            <a:extLst>
              <a:ext uri="{FF2B5EF4-FFF2-40B4-BE49-F238E27FC236}">
                <a16:creationId xmlns:a16="http://schemas.microsoft.com/office/drawing/2014/main" id="{A86541C6-61B1-4DAA-B57A-EAF3F24F0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n-principle agreement announced to bring Worcester City Football Club home  - Worcester City Council Blog - Worcester City Council">
            <a:extLst>
              <a:ext uri="{FF2B5EF4-FFF2-40B4-BE49-F238E27FC236}">
                <a16:creationId xmlns:a16="http://schemas.microsoft.com/office/drawing/2014/main" id="{62E9F3BE-B570-E442-B2D2-7702D174EC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25" b="194"/>
          <a:stretch/>
        </p:blipFill>
        <p:spPr bwMode="auto">
          <a:xfrm>
            <a:off x="5142944" y="-66991"/>
            <a:ext cx="6069184" cy="2906778"/>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031" name="Freeform: Shape 74">
            <a:extLst>
              <a:ext uri="{FF2B5EF4-FFF2-40B4-BE49-F238E27FC236}">
                <a16:creationId xmlns:a16="http://schemas.microsoft.com/office/drawing/2014/main" id="{71750011-2006-46BB-AFDE-C6E4617523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4" descr="Manchester United logo Photograph by Songquan Deng">
            <a:extLst>
              <a:ext uri="{FF2B5EF4-FFF2-40B4-BE49-F238E27FC236}">
                <a16:creationId xmlns:a16="http://schemas.microsoft.com/office/drawing/2014/main" id="{85C0CFB0-266D-8345-B403-2E2471865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3" r="5981" b="-1"/>
          <a:stretch/>
        </p:blipFill>
        <p:spPr bwMode="auto">
          <a:xfrm>
            <a:off x="7190587" y="3036712"/>
            <a:ext cx="5001415" cy="3821286"/>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085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89DB28-E0F5-C24A-89AA-629233DBA9EC}"/>
              </a:ext>
            </a:extLst>
          </p:cNvPr>
          <p:cNvSpPr>
            <a:spLocks noGrp="1"/>
          </p:cNvSpPr>
          <p:nvPr>
            <p:ph type="title"/>
          </p:nvPr>
        </p:nvSpPr>
        <p:spPr>
          <a:xfrm>
            <a:off x="804672" y="4007334"/>
            <a:ext cx="6455833" cy="2164866"/>
          </a:xfrm>
        </p:spPr>
        <p:txBody>
          <a:bodyPr vert="horz" lIns="91440" tIns="45720" rIns="91440" bIns="45720" rtlCol="0" anchor="t">
            <a:normAutofit/>
          </a:bodyPr>
          <a:lstStyle/>
          <a:p>
            <a:r>
              <a:rPr lang="en-US" sz="2400" dirty="0"/>
              <a:t>I love </a:t>
            </a:r>
            <a:r>
              <a:rPr lang="pl-PL" sz="2400" dirty="0" err="1" smtClean="0"/>
              <a:t>horse</a:t>
            </a:r>
            <a:r>
              <a:rPr lang="pl-PL" sz="2400" dirty="0" smtClean="0"/>
              <a:t> </a:t>
            </a:r>
            <a:r>
              <a:rPr lang="en-US" sz="2400" dirty="0" smtClean="0"/>
              <a:t>riding. </a:t>
            </a:r>
            <a:r>
              <a:rPr lang="en-US" sz="2400" dirty="0"/>
              <a:t>These photos were taken in </a:t>
            </a:r>
            <a:r>
              <a:rPr lang="en-US" sz="2400" dirty="0" err="1"/>
              <a:t>Marocco</a:t>
            </a:r>
            <a:r>
              <a:rPr lang="en-US" sz="2400" dirty="0"/>
              <a:t> where we spent last New Year’s Eve with my family and friends. My </a:t>
            </a:r>
            <a:r>
              <a:rPr lang="en-US" sz="2400" dirty="0" err="1"/>
              <a:t>favourite</a:t>
            </a:r>
            <a:r>
              <a:rPr lang="en-US" sz="2400" dirty="0"/>
              <a:t> place with horses is Stable </a:t>
            </a:r>
            <a:r>
              <a:rPr lang="en-US" sz="2400" dirty="0" err="1"/>
              <a:t>Stanisławów</a:t>
            </a:r>
            <a:r>
              <a:rPr lang="en-US" sz="2400" dirty="0"/>
              <a:t>, near  Warsaw where my lovely horse </a:t>
            </a:r>
            <a:r>
              <a:rPr lang="en-US" sz="2400" dirty="0" err="1"/>
              <a:t>Migdał</a:t>
            </a:r>
            <a:r>
              <a:rPr lang="en-US" sz="2400" dirty="0"/>
              <a:t> is.</a:t>
            </a:r>
            <a:endParaRPr lang="en-US" sz="2400" kern="1200" dirty="0">
              <a:solidFill>
                <a:schemeClr val="tx1"/>
              </a:solidFill>
              <a:latin typeface="+mj-lt"/>
              <a:ea typeface="+mj-ea"/>
              <a:cs typeface="+mj-cs"/>
            </a:endParaRPr>
          </a:p>
        </p:txBody>
      </p:sp>
      <p:sp>
        <p:nvSpPr>
          <p:cNvPr id="68" name="Freeform: Shape 50">
            <a:extLst>
              <a:ext uri="{FF2B5EF4-FFF2-40B4-BE49-F238E27FC236}">
                <a16:creationId xmlns:a16="http://schemas.microsoft.com/office/drawing/2014/main" id="{E26B9EF5-5D92-4AC7-BC55-FC5C4C98ED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Shape 52">
            <a:extLst>
              <a:ext uri="{FF2B5EF4-FFF2-40B4-BE49-F238E27FC236}">
                <a16:creationId xmlns:a16="http://schemas.microsoft.com/office/drawing/2014/main" id="{F05C5575-0F07-43D0-AE78-81EAA8E67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Obraz 6" descr="Obraz zawierający koń, zewnętrzne, plaża, woda&#10;&#10;Opis wygenerowany automatycznie">
            <a:extLst>
              <a:ext uri="{FF2B5EF4-FFF2-40B4-BE49-F238E27FC236}">
                <a16:creationId xmlns:a16="http://schemas.microsoft.com/office/drawing/2014/main" id="{20279D9A-EF45-874E-9BD9-367C8191A5E0}"/>
              </a:ext>
            </a:extLst>
          </p:cNvPr>
          <p:cNvPicPr>
            <a:picLocks noChangeAspect="1"/>
          </p:cNvPicPr>
          <p:nvPr/>
        </p:nvPicPr>
        <p:blipFill rotWithShape="1">
          <a:blip r:embed="rId2"/>
          <a:srcRect t="1013" r="-4" b="219"/>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11" name="Obraz 10" descr="Obraz zawierający zewnętrzne, plaża, woda, piasek&#10;&#10;Opis wygenerowany automatycznie">
            <a:extLst>
              <a:ext uri="{FF2B5EF4-FFF2-40B4-BE49-F238E27FC236}">
                <a16:creationId xmlns:a16="http://schemas.microsoft.com/office/drawing/2014/main" id="{AAAD5831-A3CC-BE40-B018-72022A47E2B9}"/>
              </a:ext>
            </a:extLst>
          </p:cNvPr>
          <p:cNvPicPr>
            <a:picLocks noChangeAspect="1"/>
          </p:cNvPicPr>
          <p:nvPr/>
        </p:nvPicPr>
        <p:blipFill rotWithShape="1">
          <a:blip r:embed="rId3"/>
          <a:srcRect l="11695" r="26705"/>
          <a:stretch/>
        </p:blipFill>
        <p:spPr>
          <a:xfrm>
            <a:off x="7816897" y="1584494"/>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14524989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3">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ytuł 4">
            <a:extLst>
              <a:ext uri="{FF2B5EF4-FFF2-40B4-BE49-F238E27FC236}">
                <a16:creationId xmlns:a16="http://schemas.microsoft.com/office/drawing/2014/main" id="{6BDEE7BD-6850-D045-93D1-476918EBA24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1900" kern="1200" dirty="0">
                <a:solidFill>
                  <a:srgbClr val="FFFFFF"/>
                </a:solidFill>
                <a:latin typeface="+mj-lt"/>
                <a:ea typeface="+mj-ea"/>
                <a:cs typeface="+mj-cs"/>
              </a:rPr>
              <a:t>I love animals! My favorite ones are dogs. I have two Labradors: the black one is </a:t>
            </a:r>
            <a:r>
              <a:rPr lang="en-US" sz="1900" kern="1200" dirty="0" err="1">
                <a:solidFill>
                  <a:srgbClr val="FFFFFF"/>
                </a:solidFill>
                <a:latin typeface="+mj-lt"/>
                <a:ea typeface="+mj-ea"/>
                <a:cs typeface="+mj-cs"/>
              </a:rPr>
              <a:t>Lexy</a:t>
            </a:r>
            <a:r>
              <a:rPr lang="en-US" sz="1900" kern="1200" dirty="0">
                <a:solidFill>
                  <a:srgbClr val="FFFFFF"/>
                </a:solidFill>
                <a:latin typeface="+mj-lt"/>
                <a:ea typeface="+mj-ea"/>
                <a:cs typeface="+mj-cs"/>
              </a:rPr>
              <a:t>, she’s one year old and the brown one is </a:t>
            </a:r>
            <a:r>
              <a:rPr lang="en-US" sz="1900" kern="1200" dirty="0" smtClean="0">
                <a:solidFill>
                  <a:srgbClr val="FFFFFF"/>
                </a:solidFill>
                <a:latin typeface="+mj-lt"/>
                <a:ea typeface="+mj-ea"/>
                <a:cs typeface="+mj-cs"/>
              </a:rPr>
              <a:t>Monti</a:t>
            </a:r>
            <a:r>
              <a:rPr lang="pl-PL" sz="1900" kern="1200" dirty="0" smtClean="0">
                <a:solidFill>
                  <a:srgbClr val="FFFFFF"/>
                </a:solidFill>
                <a:latin typeface="+mj-lt"/>
                <a:ea typeface="+mj-ea"/>
                <a:cs typeface="+mj-cs"/>
              </a:rPr>
              <a:t>. S</a:t>
            </a:r>
            <a:r>
              <a:rPr lang="en-US" sz="1900" kern="1200" dirty="0" smtClean="0">
                <a:solidFill>
                  <a:srgbClr val="FFFFFF"/>
                </a:solidFill>
                <a:latin typeface="+mj-lt"/>
                <a:ea typeface="+mj-ea"/>
                <a:cs typeface="+mj-cs"/>
              </a:rPr>
              <a:t>he’s </a:t>
            </a:r>
            <a:r>
              <a:rPr lang="en-US" sz="1900" kern="1200" dirty="0">
                <a:solidFill>
                  <a:srgbClr val="FFFFFF"/>
                </a:solidFill>
                <a:latin typeface="+mj-lt"/>
                <a:ea typeface="+mj-ea"/>
                <a:cs typeface="+mj-cs"/>
              </a:rPr>
              <a:t>eight years old. I love spending time with them, walking in the woods but  our favorite place to walk is the beach in </a:t>
            </a:r>
            <a:r>
              <a:rPr lang="en-US" sz="1900" kern="1200" dirty="0" err="1">
                <a:solidFill>
                  <a:srgbClr val="FFFFFF"/>
                </a:solidFill>
                <a:latin typeface="+mj-lt"/>
                <a:ea typeface="+mj-ea"/>
                <a:cs typeface="+mj-cs"/>
              </a:rPr>
              <a:t>Karwia</a:t>
            </a:r>
            <a:r>
              <a:rPr lang="en-US" sz="1900" kern="1200" dirty="0">
                <a:solidFill>
                  <a:srgbClr val="FFFFFF"/>
                </a:solidFill>
                <a:latin typeface="+mj-lt"/>
                <a:ea typeface="+mj-ea"/>
                <a:cs typeface="+mj-cs"/>
              </a:rPr>
              <a:t>.</a:t>
            </a:r>
          </a:p>
        </p:txBody>
      </p:sp>
      <p:pic>
        <p:nvPicPr>
          <p:cNvPr id="7" name="Obraz 6" descr="Obraz zawierający trawa, pies, zewnętrzne, pole&#10;&#10;Opis wygenerowany automatycznie">
            <a:extLst>
              <a:ext uri="{FF2B5EF4-FFF2-40B4-BE49-F238E27FC236}">
                <a16:creationId xmlns:a16="http://schemas.microsoft.com/office/drawing/2014/main" id="{B7107E84-3976-164A-B026-7B143308AFD5}"/>
              </a:ext>
            </a:extLst>
          </p:cNvPr>
          <p:cNvPicPr>
            <a:picLocks noChangeAspect="1"/>
          </p:cNvPicPr>
          <p:nvPr/>
        </p:nvPicPr>
        <p:blipFill rotWithShape="1">
          <a:blip r:embed="rId2"/>
          <a:srcRect t="4285" r="-2" b="19572"/>
          <a:stretch/>
        </p:blipFill>
        <p:spPr>
          <a:xfrm>
            <a:off x="317635" y="321733"/>
            <a:ext cx="4151681" cy="3026834"/>
          </a:xfrm>
          <a:prstGeom prst="rect">
            <a:avLst/>
          </a:prstGeom>
        </p:spPr>
      </p:pic>
      <p:pic>
        <p:nvPicPr>
          <p:cNvPr id="13" name="Obraz 12" descr="Obraz zawierający pies, podłoże, wewnątrz, siedzi&#10;&#10;Opis wygenerowany automatycznie">
            <a:extLst>
              <a:ext uri="{FF2B5EF4-FFF2-40B4-BE49-F238E27FC236}">
                <a16:creationId xmlns:a16="http://schemas.microsoft.com/office/drawing/2014/main" id="{6E57355C-3D26-EC46-8022-CAC29B5AA164}"/>
              </a:ext>
            </a:extLst>
          </p:cNvPr>
          <p:cNvPicPr>
            <a:picLocks noChangeAspect="1"/>
          </p:cNvPicPr>
          <p:nvPr/>
        </p:nvPicPr>
        <p:blipFill rotWithShape="1">
          <a:blip r:embed="rId3"/>
          <a:srcRect t="16920" r="2" b="19401"/>
          <a:stretch/>
        </p:blipFill>
        <p:spPr>
          <a:xfrm>
            <a:off x="4638955" y="321733"/>
            <a:ext cx="3539976" cy="2985818"/>
          </a:xfrm>
          <a:prstGeom prst="rect">
            <a:avLst/>
          </a:prstGeom>
        </p:spPr>
      </p:pic>
      <p:pic>
        <p:nvPicPr>
          <p:cNvPr id="15" name="Obraz 14" descr="Obraz zawierający podłoże, pies, wewnątrz, stojące&#10;&#10;Opis wygenerowany automatycznie">
            <a:extLst>
              <a:ext uri="{FF2B5EF4-FFF2-40B4-BE49-F238E27FC236}">
                <a16:creationId xmlns:a16="http://schemas.microsoft.com/office/drawing/2014/main" id="{C1976AA6-641B-5D40-923F-2CF443869674}"/>
              </a:ext>
            </a:extLst>
          </p:cNvPr>
          <p:cNvPicPr>
            <a:picLocks noChangeAspect="1"/>
          </p:cNvPicPr>
          <p:nvPr/>
        </p:nvPicPr>
        <p:blipFill rotWithShape="1">
          <a:blip r:embed="rId4"/>
          <a:srcRect t="20272" r="2" b="28426"/>
          <a:stretch/>
        </p:blipFill>
        <p:spPr>
          <a:xfrm>
            <a:off x="8348570" y="321734"/>
            <a:ext cx="3535590" cy="2985818"/>
          </a:xfrm>
          <a:prstGeom prst="rect">
            <a:avLst/>
          </a:prstGeom>
        </p:spPr>
      </p:pic>
      <p:cxnSp>
        <p:nvCxnSpPr>
          <p:cNvPr id="43" name="Straight Connector 35">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Obraz 10" descr="Obraz zawierający trawa, zewnętrzne, pies, pole&#10;&#10;Opis wygenerowany automatycznie">
            <a:extLst>
              <a:ext uri="{FF2B5EF4-FFF2-40B4-BE49-F238E27FC236}">
                <a16:creationId xmlns:a16="http://schemas.microsoft.com/office/drawing/2014/main" id="{7B62D522-090F-B14A-B28D-0EC25719A1B0}"/>
              </a:ext>
            </a:extLst>
          </p:cNvPr>
          <p:cNvPicPr>
            <a:picLocks noChangeAspect="1"/>
          </p:cNvPicPr>
          <p:nvPr/>
        </p:nvPicPr>
        <p:blipFill rotWithShape="1">
          <a:blip r:embed="rId5"/>
          <a:srcRect t="22872" r="-1" b="33476"/>
          <a:stretch/>
        </p:blipFill>
        <p:spPr>
          <a:xfrm>
            <a:off x="317635" y="3509433"/>
            <a:ext cx="4160452" cy="3026833"/>
          </a:xfrm>
          <a:prstGeom prst="rect">
            <a:avLst/>
          </a:prstGeom>
        </p:spPr>
      </p:pic>
    </p:spTree>
    <p:extLst>
      <p:ext uri="{BB962C8B-B14F-4D97-AF65-F5344CB8AC3E}">
        <p14:creationId xmlns:p14="http://schemas.microsoft.com/office/powerpoint/2010/main" val="218386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1">
            <a:extLst>
              <a:ext uri="{FF2B5EF4-FFF2-40B4-BE49-F238E27FC236}">
                <a16:creationId xmlns:a16="http://schemas.microsoft.com/office/drawing/2014/main" id="{1D50F262-343C-4101-AB3C-9DA1072F73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kot, wewnątrz, siedzi, patrzenie&#10;&#10;Opis wygenerowany automatycznie">
            <a:extLst>
              <a:ext uri="{FF2B5EF4-FFF2-40B4-BE49-F238E27FC236}">
                <a16:creationId xmlns:a16="http://schemas.microsoft.com/office/drawing/2014/main" id="{CFE38A07-FC8D-6941-9240-F9D892407544}"/>
              </a:ext>
            </a:extLst>
          </p:cNvPr>
          <p:cNvPicPr>
            <a:picLocks noChangeAspect="1"/>
          </p:cNvPicPr>
          <p:nvPr/>
        </p:nvPicPr>
        <p:blipFill rotWithShape="1">
          <a:blip r:embed="rId2"/>
          <a:srcRect r="1" b="2441"/>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Obraz 6" descr="Obraz zawierający wewnątrz, szafka, kot, siedzi&#10;&#10;Opis wygenerowany automatycznie">
            <a:extLst>
              <a:ext uri="{FF2B5EF4-FFF2-40B4-BE49-F238E27FC236}">
                <a16:creationId xmlns:a16="http://schemas.microsoft.com/office/drawing/2014/main" id="{138DC161-B382-6B4D-95CF-CB644F07F63B}"/>
              </a:ext>
            </a:extLst>
          </p:cNvPr>
          <p:cNvPicPr>
            <a:picLocks noChangeAspect="1"/>
          </p:cNvPicPr>
          <p:nvPr/>
        </p:nvPicPr>
        <p:blipFill rotWithShape="1">
          <a:blip r:embed="rId3"/>
          <a:srcRect t="4713" r="-2" b="8212"/>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41" name="Freeform: Shape 13">
            <a:extLst>
              <a:ext uri="{FF2B5EF4-FFF2-40B4-BE49-F238E27FC236}">
                <a16:creationId xmlns:a16="http://schemas.microsoft.com/office/drawing/2014/main" id="{6A0924B3-0260-445E-AFD7-9533C0D1B3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Freeform: Shape 15">
            <a:extLst>
              <a:ext uri="{FF2B5EF4-FFF2-40B4-BE49-F238E27FC236}">
                <a16:creationId xmlns:a16="http://schemas.microsoft.com/office/drawing/2014/main" id="{7C34E8CB-B972-4A94-8469-315C10C2A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E8B33FFF-6299-A046-98F5-96583FCAE5FA}"/>
              </a:ext>
            </a:extLst>
          </p:cNvPr>
          <p:cNvSpPr>
            <a:spLocks noGrp="1"/>
          </p:cNvSpPr>
          <p:nvPr>
            <p:ph type="title"/>
          </p:nvPr>
        </p:nvSpPr>
        <p:spPr>
          <a:xfrm>
            <a:off x="331470" y="512064"/>
            <a:ext cx="3538401" cy="4940046"/>
          </a:xfrm>
        </p:spPr>
        <p:txBody>
          <a:bodyPr vert="horz" lIns="91440" tIns="45720" rIns="91440" bIns="45720" rtlCol="0" anchor="b">
            <a:normAutofit/>
          </a:bodyPr>
          <a:lstStyle/>
          <a:p>
            <a:r>
              <a:rPr lang="en-US" sz="2800" kern="1200" dirty="0">
                <a:solidFill>
                  <a:schemeClr val="tx1"/>
                </a:solidFill>
                <a:latin typeface="+mj-lt"/>
                <a:ea typeface="+mj-ea"/>
                <a:cs typeface="+mj-cs"/>
              </a:rPr>
              <a:t>I have a black rabbit </a:t>
            </a:r>
            <a:r>
              <a:rPr lang="en-US" sz="2800" kern="1200" dirty="0" err="1">
                <a:solidFill>
                  <a:schemeClr val="tx1"/>
                </a:solidFill>
                <a:latin typeface="+mj-lt"/>
                <a:ea typeface="+mj-ea"/>
                <a:cs typeface="+mj-cs"/>
              </a:rPr>
              <a:t>Tosia</a:t>
            </a:r>
            <a:r>
              <a:rPr lang="en-US" sz="2800" kern="1200" dirty="0">
                <a:solidFill>
                  <a:schemeClr val="tx1"/>
                </a:solidFill>
                <a:latin typeface="+mj-lt"/>
                <a:ea typeface="+mj-ea"/>
                <a:cs typeface="+mj-cs"/>
              </a:rPr>
              <a:t>. She is a Mini Lop. She’s sweet and funny. She’s  5 months. She gets along with our dogs very </a:t>
            </a:r>
            <a:r>
              <a:rPr lang="en-US" sz="2800" kern="1200" dirty="0" smtClean="0">
                <a:solidFill>
                  <a:schemeClr val="tx1"/>
                </a:solidFill>
                <a:latin typeface="+mj-lt"/>
                <a:ea typeface="+mj-ea"/>
                <a:cs typeface="+mj-cs"/>
              </a:rPr>
              <a:t>well</a:t>
            </a:r>
            <a:r>
              <a:rPr lang="pl-PL" sz="2800" kern="1200" dirty="0" smtClean="0">
                <a:solidFill>
                  <a:schemeClr val="tx1"/>
                </a:solidFill>
                <a:latin typeface="+mj-lt"/>
                <a:ea typeface="+mj-ea"/>
                <a:cs typeface="+mj-cs"/>
              </a:rPr>
              <a:t>. S</a:t>
            </a:r>
            <a:r>
              <a:rPr lang="en-US" sz="2800" kern="1200" dirty="0" smtClean="0">
                <a:solidFill>
                  <a:schemeClr val="tx1"/>
                </a:solidFill>
                <a:latin typeface="+mj-lt"/>
                <a:ea typeface="+mj-ea"/>
                <a:cs typeface="+mj-cs"/>
              </a:rPr>
              <a:t>he </a:t>
            </a:r>
            <a:r>
              <a:rPr lang="en-US" sz="2800" kern="1200" dirty="0">
                <a:solidFill>
                  <a:schemeClr val="tx1"/>
                </a:solidFill>
                <a:latin typeface="+mj-lt"/>
                <a:ea typeface="+mj-ea"/>
                <a:cs typeface="+mj-cs"/>
              </a:rPr>
              <a:t>runs away when she sees them:) She eats hay and special rabbit food and drinks water.</a:t>
            </a:r>
          </a:p>
        </p:txBody>
      </p:sp>
      <p:sp>
        <p:nvSpPr>
          <p:cNvPr id="43" name="Rectangle 17">
            <a:extLst>
              <a:ext uri="{FF2B5EF4-FFF2-40B4-BE49-F238E27FC236}">
                <a16:creationId xmlns:a16="http://schemas.microsoft.com/office/drawing/2014/main" id="{114A821F-8663-46BA-8CC0-D4C44F639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4" name="Rectangle 19">
            <a:extLst>
              <a:ext uri="{FF2B5EF4-FFF2-40B4-BE49-F238E27FC236}">
                <a16:creationId xmlns:a16="http://schemas.microsoft.com/office/drawing/2014/main" id="{67EF550F-47CE-4FB2-9DAC-12AD835C8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2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7DD5BA8-3860-D147-B643-2C1BFF0CCC88}"/>
              </a:ext>
            </a:extLst>
          </p:cNvPr>
          <p:cNvSpPr>
            <a:spLocks noGrp="1"/>
          </p:cNvSpPr>
          <p:nvPr>
            <p:ph type="title"/>
          </p:nvPr>
        </p:nvSpPr>
        <p:spPr>
          <a:xfrm>
            <a:off x="742950" y="742951"/>
            <a:ext cx="3476625" cy="4962524"/>
          </a:xfrm>
        </p:spPr>
        <p:txBody>
          <a:bodyPr vert="horz" lIns="91440" tIns="45720" rIns="91440" bIns="45720" rtlCol="0" anchor="ctr">
            <a:normAutofit/>
          </a:bodyPr>
          <a:lstStyle/>
          <a:p>
            <a:r>
              <a:rPr lang="en-US" sz="2800" dirty="0">
                <a:solidFill>
                  <a:srgbClr val="FFFFFF"/>
                </a:solidFill>
              </a:rPr>
              <a:t>I play the piano well. </a:t>
            </a:r>
            <a:br>
              <a:rPr lang="en-US" sz="2800" dirty="0">
                <a:solidFill>
                  <a:srgbClr val="FFFFFF"/>
                </a:solidFill>
              </a:rPr>
            </a:br>
            <a:r>
              <a:rPr lang="en-US" sz="2800" dirty="0">
                <a:solidFill>
                  <a:srgbClr val="FFFFFF"/>
                </a:solidFill>
              </a:rPr>
              <a:t>I’m a student of </a:t>
            </a:r>
            <a:r>
              <a:rPr lang="pl-PL" sz="2800" dirty="0" smtClean="0">
                <a:solidFill>
                  <a:srgbClr val="FFFFFF"/>
                </a:solidFill>
              </a:rPr>
              <a:t>a </a:t>
            </a:r>
            <a:r>
              <a:rPr lang="en-US" sz="2800" dirty="0" smtClean="0">
                <a:solidFill>
                  <a:srgbClr val="FFFFFF"/>
                </a:solidFill>
              </a:rPr>
              <a:t>music </a:t>
            </a:r>
            <a:r>
              <a:rPr lang="en-US" sz="2800" dirty="0">
                <a:solidFill>
                  <a:srgbClr val="FFFFFF"/>
                </a:solidFill>
              </a:rPr>
              <a:t/>
            </a:r>
            <a:br>
              <a:rPr lang="en-US" sz="2800" dirty="0">
                <a:solidFill>
                  <a:srgbClr val="FFFFFF"/>
                </a:solidFill>
              </a:rPr>
            </a:br>
            <a:r>
              <a:rPr lang="en-US" sz="2800" dirty="0">
                <a:solidFill>
                  <a:srgbClr val="FFFFFF"/>
                </a:solidFill>
              </a:rPr>
              <a:t>school. This year I’m</a:t>
            </a:r>
            <a:br>
              <a:rPr lang="en-US" sz="2800" dirty="0">
                <a:solidFill>
                  <a:srgbClr val="FFFFFF"/>
                </a:solidFill>
              </a:rPr>
            </a:br>
            <a:r>
              <a:rPr lang="en-US" sz="2800" dirty="0">
                <a:solidFill>
                  <a:srgbClr val="FFFFFF"/>
                </a:solidFill>
              </a:rPr>
              <a:t>graduating from music school and I will </a:t>
            </a:r>
            <a:r>
              <a:rPr lang="pl-PL" sz="2800" dirty="0" err="1" smtClean="0">
                <a:solidFill>
                  <a:srgbClr val="FFFFFF"/>
                </a:solidFill>
              </a:rPr>
              <a:t>take</a:t>
            </a:r>
            <a:r>
              <a:rPr lang="pl-PL" sz="2800" dirty="0" smtClean="0">
                <a:solidFill>
                  <a:srgbClr val="FFFFFF"/>
                </a:solidFill>
              </a:rPr>
              <a:t> </a:t>
            </a:r>
            <a:r>
              <a:rPr lang="pl-PL" sz="2800" dirty="0" err="1" smtClean="0">
                <a:solidFill>
                  <a:srgbClr val="FFFFFF"/>
                </a:solidFill>
              </a:rPr>
              <a:t>an</a:t>
            </a:r>
            <a:r>
              <a:rPr lang="pl-PL" sz="2800" dirty="0" smtClean="0">
                <a:solidFill>
                  <a:srgbClr val="FFFFFF"/>
                </a:solidFill>
              </a:rPr>
              <a:t> </a:t>
            </a:r>
            <a:r>
              <a:rPr lang="pl-PL" sz="2800" dirty="0" err="1" smtClean="0">
                <a:solidFill>
                  <a:srgbClr val="FFFFFF"/>
                </a:solidFill>
              </a:rPr>
              <a:t>exam</a:t>
            </a:r>
            <a:r>
              <a:rPr lang="en-US" sz="2800" dirty="0" smtClean="0">
                <a:solidFill>
                  <a:srgbClr val="FFFFFF"/>
                </a:solidFill>
              </a:rPr>
              <a:t>. </a:t>
            </a:r>
            <a:r>
              <a:rPr lang="en-US" sz="2800" dirty="0">
                <a:solidFill>
                  <a:srgbClr val="FFFFFF"/>
                </a:solidFill>
              </a:rPr>
              <a:t>I play pieces </a:t>
            </a:r>
            <a:r>
              <a:rPr lang="pl-PL" sz="2800" dirty="0" smtClean="0">
                <a:solidFill>
                  <a:srgbClr val="FFFFFF"/>
                </a:solidFill>
              </a:rPr>
              <a:t>of</a:t>
            </a:r>
            <a:r>
              <a:rPr lang="en-US" sz="2800" dirty="0" smtClean="0">
                <a:solidFill>
                  <a:srgbClr val="FFFFFF"/>
                </a:solidFill>
              </a:rPr>
              <a:t> </a:t>
            </a:r>
            <a:r>
              <a:rPr lang="en-US" sz="2800" dirty="0">
                <a:solidFill>
                  <a:srgbClr val="FFFFFF"/>
                </a:solidFill>
              </a:rPr>
              <a:t>famous composers such as Ludwig van Beethoven or Johann Sebastian Bach.                  </a:t>
            </a:r>
            <a:endParaRPr lang="en-US" sz="2800" kern="1200" dirty="0">
              <a:solidFill>
                <a:srgbClr val="FFFFFF"/>
              </a:solidFill>
              <a:latin typeface="+mj-lt"/>
              <a:ea typeface="+mj-ea"/>
              <a:cs typeface="+mj-cs"/>
            </a:endParaRPr>
          </a:p>
        </p:txBody>
      </p:sp>
      <p:pic>
        <p:nvPicPr>
          <p:cNvPr id="2050" name="Picture 2" descr="Yamaha U3 SQ PE - pianino akustyczne">
            <a:extLst>
              <a:ext uri="{FF2B5EF4-FFF2-40B4-BE49-F238E27FC236}">
                <a16:creationId xmlns:a16="http://schemas.microsoft.com/office/drawing/2014/main" id="{E7885873-A9E9-1C45-861B-6674DAB048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85784" y="492573"/>
            <a:ext cx="6289621"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27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DC7D90-0CCC-A449-A41C-B454565AC47D}"/>
              </a:ext>
            </a:extLst>
          </p:cNvPr>
          <p:cNvSpPr>
            <a:spLocks noGrp="1"/>
          </p:cNvSpPr>
          <p:nvPr>
            <p:ph type="title"/>
          </p:nvPr>
        </p:nvSpPr>
        <p:spPr>
          <a:xfrm>
            <a:off x="609601" y="4385066"/>
            <a:ext cx="10923638" cy="1317643"/>
          </a:xfrm>
        </p:spPr>
        <p:txBody>
          <a:bodyPr vert="horz" lIns="91440" tIns="45720" rIns="91440" bIns="45720" rtlCol="0" anchor="b">
            <a:normAutofit fontScale="90000"/>
          </a:bodyPr>
          <a:lstStyle/>
          <a:p>
            <a:r>
              <a:rPr lang="en-US" sz="4200" kern="1200" dirty="0">
                <a:solidFill>
                  <a:schemeClr val="tx1"/>
                </a:solidFill>
                <a:latin typeface="+mj-lt"/>
                <a:ea typeface="+mj-ea"/>
                <a:cs typeface="+mj-cs"/>
              </a:rPr>
              <a:t>I play the guitar too. I like </a:t>
            </a:r>
            <a:r>
              <a:rPr lang="pl-PL" sz="4200" kern="1200" dirty="0" err="1" smtClean="0">
                <a:solidFill>
                  <a:schemeClr val="tx1"/>
                </a:solidFill>
                <a:latin typeface="+mj-lt"/>
                <a:ea typeface="+mj-ea"/>
                <a:cs typeface="+mj-cs"/>
              </a:rPr>
              <a:t>it</a:t>
            </a:r>
            <a:r>
              <a:rPr lang="pl-PL" sz="4200" kern="1200" dirty="0" smtClean="0">
                <a:solidFill>
                  <a:schemeClr val="tx1"/>
                </a:solidFill>
                <a:latin typeface="+mj-lt"/>
                <a:ea typeface="+mj-ea"/>
                <a:cs typeface="+mj-cs"/>
              </a:rPr>
              <a:t> </a:t>
            </a:r>
            <a:r>
              <a:rPr lang="pl-PL" sz="4200" kern="1200" dirty="0" err="1" smtClean="0">
                <a:solidFill>
                  <a:schemeClr val="tx1"/>
                </a:solidFill>
                <a:latin typeface="+mj-lt"/>
                <a:ea typeface="+mj-ea"/>
                <a:cs typeface="+mj-cs"/>
              </a:rPr>
              <a:t>very</a:t>
            </a:r>
            <a:r>
              <a:rPr lang="pl-PL" sz="4200" kern="1200" dirty="0" smtClean="0">
                <a:solidFill>
                  <a:schemeClr val="tx1"/>
                </a:solidFill>
                <a:latin typeface="+mj-lt"/>
                <a:ea typeface="+mj-ea"/>
                <a:cs typeface="+mj-cs"/>
              </a:rPr>
              <a:t> much</a:t>
            </a:r>
            <a:r>
              <a:rPr lang="en-US" sz="4200" kern="1200" dirty="0" smtClean="0">
                <a:solidFill>
                  <a:schemeClr val="tx1"/>
                </a:solidFill>
                <a:latin typeface="+mj-lt"/>
                <a:ea typeface="+mj-ea"/>
                <a:cs typeface="+mj-cs"/>
              </a:rPr>
              <a:t>. </a:t>
            </a:r>
            <a:r>
              <a:rPr lang="en-US" sz="4200" kern="1200" dirty="0">
                <a:solidFill>
                  <a:schemeClr val="tx1"/>
                </a:solidFill>
                <a:latin typeface="+mj-lt"/>
                <a:ea typeface="+mj-ea"/>
                <a:cs typeface="+mj-cs"/>
              </a:rPr>
              <a:t>I have my </a:t>
            </a:r>
            <a:r>
              <a:rPr lang="pl-PL" sz="4200" kern="1200" dirty="0" err="1" smtClean="0">
                <a:solidFill>
                  <a:schemeClr val="tx1"/>
                </a:solidFill>
                <a:latin typeface="+mj-lt"/>
                <a:ea typeface="+mj-ea"/>
                <a:cs typeface="+mj-cs"/>
              </a:rPr>
              <a:t>own</a:t>
            </a:r>
            <a:r>
              <a:rPr lang="pl-PL" sz="4200" kern="1200" dirty="0" smtClean="0">
                <a:solidFill>
                  <a:schemeClr val="tx1"/>
                </a:solidFill>
                <a:latin typeface="+mj-lt"/>
                <a:ea typeface="+mj-ea"/>
                <a:cs typeface="+mj-cs"/>
              </a:rPr>
              <a:t> </a:t>
            </a:r>
            <a:r>
              <a:rPr lang="en-US" sz="4200" kern="1200" dirty="0" smtClean="0">
                <a:solidFill>
                  <a:schemeClr val="tx1"/>
                </a:solidFill>
                <a:latin typeface="+mj-lt"/>
                <a:ea typeface="+mj-ea"/>
                <a:cs typeface="+mj-cs"/>
              </a:rPr>
              <a:t>black </a:t>
            </a:r>
            <a:r>
              <a:rPr lang="en-US" sz="4200" kern="1200" dirty="0">
                <a:solidFill>
                  <a:schemeClr val="tx1"/>
                </a:solidFill>
                <a:latin typeface="+mj-lt"/>
                <a:ea typeface="+mj-ea"/>
                <a:cs typeface="+mj-cs"/>
              </a:rPr>
              <a:t>guitar. I play famous songs. I </a:t>
            </a:r>
            <a:r>
              <a:rPr lang="pl-PL" sz="4200" kern="1200" dirty="0" err="1" smtClean="0">
                <a:solidFill>
                  <a:schemeClr val="tx1"/>
                </a:solidFill>
                <a:latin typeface="+mj-lt"/>
                <a:ea typeface="+mj-ea"/>
                <a:cs typeface="+mj-cs"/>
              </a:rPr>
              <a:t>also</a:t>
            </a:r>
            <a:r>
              <a:rPr lang="pl-PL" sz="4200" kern="1200" dirty="0" smtClean="0">
                <a:solidFill>
                  <a:schemeClr val="tx1"/>
                </a:solidFill>
                <a:latin typeface="+mj-lt"/>
                <a:ea typeface="+mj-ea"/>
                <a:cs typeface="+mj-cs"/>
              </a:rPr>
              <a:t> </a:t>
            </a:r>
            <a:r>
              <a:rPr lang="en-US" sz="4200" kern="1200" dirty="0" smtClean="0">
                <a:solidFill>
                  <a:schemeClr val="tx1"/>
                </a:solidFill>
                <a:latin typeface="+mj-lt"/>
                <a:ea typeface="+mj-ea"/>
                <a:cs typeface="+mj-cs"/>
              </a:rPr>
              <a:t>sing </a:t>
            </a:r>
            <a:r>
              <a:rPr lang="en-US" sz="4200" kern="1200" dirty="0">
                <a:solidFill>
                  <a:schemeClr val="tx1"/>
                </a:solidFill>
                <a:latin typeface="+mj-lt"/>
                <a:ea typeface="+mj-ea"/>
                <a:cs typeface="+mj-cs"/>
              </a:rPr>
              <a:t>while playing. </a:t>
            </a:r>
          </a:p>
        </p:txBody>
      </p:sp>
      <p:pic>
        <p:nvPicPr>
          <p:cNvPr id="5" name="Obraz 4">
            <a:extLst>
              <a:ext uri="{FF2B5EF4-FFF2-40B4-BE49-F238E27FC236}">
                <a16:creationId xmlns:a16="http://schemas.microsoft.com/office/drawing/2014/main" id="{41E6D378-93A5-C148-8E99-6F37A316CA85}"/>
              </a:ext>
            </a:extLst>
          </p:cNvPr>
          <p:cNvPicPr>
            <a:picLocks noChangeAspect="1"/>
          </p:cNvPicPr>
          <p:nvPr/>
        </p:nvPicPr>
        <p:blipFill rotWithShape="1">
          <a:blip r:embed="rId2"/>
          <a:srcRect l="10879" r="36802"/>
          <a:stretch/>
        </p:blipFill>
        <p:spPr>
          <a:xfrm rot="5400000">
            <a:off x="921731" y="-921731"/>
            <a:ext cx="4252532" cy="6095994"/>
          </a:xfrm>
          <a:prstGeom prst="rect">
            <a:avLst/>
          </a:prstGeom>
        </p:spPr>
      </p:pic>
      <p:pic>
        <p:nvPicPr>
          <p:cNvPr id="3076" name="Picture 4" descr="Naklejki – Nuty – 11982 – Uwalls.pl">
            <a:extLst>
              <a:ext uri="{FF2B5EF4-FFF2-40B4-BE49-F238E27FC236}">
                <a16:creationId xmlns:a16="http://schemas.microsoft.com/office/drawing/2014/main" id="{2753AB28-313A-5841-87E1-4F1E694A5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0"/>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3078" name="Straight Connector 136">
            <a:extLst>
              <a:ext uri="{FF2B5EF4-FFF2-40B4-BE49-F238E27FC236}">
                <a16:creationId xmlns:a16="http://schemas.microsoft.com/office/drawing/2014/main"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9" name="Straight Connector 138">
            <a:extLst>
              <a:ext uri="{FF2B5EF4-FFF2-40B4-BE49-F238E27FC236}">
                <a16:creationId xmlns:a16="http://schemas.microsoft.com/office/drawing/2014/main"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046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94B8-CC09-6643-B515-E952F4F95ACE}"/>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n-US" sz="2800" dirty="0"/>
              <a:t>I train acrobatics. I love doing air acrobatics. I study at a sports club. Some acrobatic </a:t>
            </a:r>
            <a:r>
              <a:rPr lang="en-US" sz="2800" dirty="0" err="1"/>
              <a:t>excercises</a:t>
            </a:r>
            <a:r>
              <a:rPr lang="en-US" sz="2800" dirty="0"/>
              <a:t> are dangerous so I have to be careful. I practice new acrobatics only with my coach. </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az 4" descr="Obraz zawierający wewnątrz, osoba, mężczyzna, kuchnia&#10;&#10;Opis wygenerowany automatycznie">
            <a:extLst>
              <a:ext uri="{FF2B5EF4-FFF2-40B4-BE49-F238E27FC236}">
                <a16:creationId xmlns:a16="http://schemas.microsoft.com/office/drawing/2014/main" id="{09D3E92A-5E50-8F4B-A024-67AA98090438}"/>
              </a:ext>
            </a:extLst>
          </p:cNvPr>
          <p:cNvPicPr>
            <a:picLocks noChangeAspect="1"/>
          </p:cNvPicPr>
          <p:nvPr/>
        </p:nvPicPr>
        <p:blipFill rotWithShape="1">
          <a:blip r:embed="rId2"/>
          <a:srcRect t="11452"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701490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8088324-195C-2745-B667-7FB61D7E8716}"/>
              </a:ext>
            </a:extLst>
          </p:cNvPr>
          <p:cNvSpPr>
            <a:spLocks noGrp="1"/>
          </p:cNvSpPr>
          <p:nvPr>
            <p:ph type="title"/>
          </p:nvPr>
        </p:nvSpPr>
        <p:spPr>
          <a:xfrm>
            <a:off x="527538" y="4756638"/>
            <a:ext cx="11139854" cy="1415562"/>
          </a:xfrm>
        </p:spPr>
        <p:txBody>
          <a:bodyPr vert="horz" lIns="91440" tIns="45720" rIns="91440" bIns="45720" rtlCol="0" anchor="b">
            <a:normAutofit/>
          </a:bodyPr>
          <a:lstStyle/>
          <a:p>
            <a:r>
              <a:rPr lang="en-US" sz="2800" dirty="0">
                <a:solidFill>
                  <a:srgbClr val="FFFFFF"/>
                </a:solidFill>
              </a:rPr>
              <a:t>My favorite childhood cartoons are: My </a:t>
            </a:r>
            <a:r>
              <a:rPr lang="pl-PL" sz="2800" dirty="0" smtClean="0">
                <a:solidFill>
                  <a:srgbClr val="FFFFFF"/>
                </a:solidFill>
              </a:rPr>
              <a:t>L</a:t>
            </a:r>
            <a:r>
              <a:rPr lang="en-US" sz="2800" dirty="0" err="1" smtClean="0">
                <a:solidFill>
                  <a:srgbClr val="FFFFFF"/>
                </a:solidFill>
              </a:rPr>
              <a:t>ittle</a:t>
            </a:r>
            <a:r>
              <a:rPr lang="en-US" sz="2800" dirty="0" smtClean="0">
                <a:solidFill>
                  <a:srgbClr val="FFFFFF"/>
                </a:solidFill>
              </a:rPr>
              <a:t> </a:t>
            </a:r>
            <a:r>
              <a:rPr lang="pl-PL" sz="2800" dirty="0">
                <a:solidFill>
                  <a:srgbClr val="FFFFFF"/>
                </a:solidFill>
              </a:rPr>
              <a:t>P</a:t>
            </a:r>
            <a:r>
              <a:rPr lang="en-US" sz="2800" dirty="0" err="1" smtClean="0">
                <a:solidFill>
                  <a:srgbClr val="FFFFFF"/>
                </a:solidFill>
              </a:rPr>
              <a:t>ony</a:t>
            </a:r>
            <a:r>
              <a:rPr lang="en-US" sz="2800" dirty="0">
                <a:solidFill>
                  <a:srgbClr val="FFFFFF"/>
                </a:solidFill>
              </a:rPr>
              <a:t>, </a:t>
            </a:r>
            <a:r>
              <a:rPr lang="en-US" sz="2800" dirty="0" smtClean="0">
                <a:solidFill>
                  <a:srgbClr val="FFFFFF"/>
                </a:solidFill>
              </a:rPr>
              <a:t>M</a:t>
            </a:r>
            <a:r>
              <a:rPr lang="pl-PL" sz="2800" dirty="0" err="1" smtClean="0">
                <a:solidFill>
                  <a:srgbClr val="FFFFFF"/>
                </a:solidFill>
              </a:rPr>
              <a:t>artha</a:t>
            </a:r>
            <a:r>
              <a:rPr lang="pl-PL" sz="2800" dirty="0" smtClean="0">
                <a:solidFill>
                  <a:srgbClr val="FFFFFF"/>
                </a:solidFill>
              </a:rPr>
              <a:t> </a:t>
            </a:r>
            <a:r>
              <a:rPr lang="pl-PL" sz="2800" dirty="0" err="1" smtClean="0">
                <a:solidFill>
                  <a:srgbClr val="FFFFFF"/>
                </a:solidFill>
              </a:rPr>
              <a:t>Speaks</a:t>
            </a:r>
            <a:r>
              <a:rPr lang="pl-PL" sz="2800" dirty="0" smtClean="0">
                <a:solidFill>
                  <a:srgbClr val="FFFFFF"/>
                </a:solidFill>
              </a:rPr>
              <a:t> </a:t>
            </a:r>
            <a:r>
              <a:rPr lang="en-US" sz="2800" dirty="0" smtClean="0">
                <a:solidFill>
                  <a:srgbClr val="FFFFFF"/>
                </a:solidFill>
              </a:rPr>
              <a:t>and C</a:t>
            </a:r>
            <a:r>
              <a:rPr lang="pl-PL" sz="2800" dirty="0" err="1" smtClean="0">
                <a:solidFill>
                  <a:srgbClr val="FFFFFF"/>
                </a:solidFill>
              </a:rPr>
              <a:t>urious</a:t>
            </a:r>
            <a:r>
              <a:rPr lang="pl-PL" sz="2800" dirty="0" smtClean="0">
                <a:solidFill>
                  <a:srgbClr val="FFFFFF"/>
                </a:solidFill>
              </a:rPr>
              <a:t> </a:t>
            </a:r>
            <a:r>
              <a:rPr lang="en-US" sz="2800" dirty="0" smtClean="0">
                <a:solidFill>
                  <a:srgbClr val="FFFFFF"/>
                </a:solidFill>
              </a:rPr>
              <a:t>George</a:t>
            </a:r>
            <a:r>
              <a:rPr lang="en-US" sz="2800" dirty="0">
                <a:solidFill>
                  <a:srgbClr val="FFFFFF"/>
                </a:solidFill>
              </a:rPr>
              <a:t>. I really like them and I like </a:t>
            </a:r>
            <a:r>
              <a:rPr lang="en-US" sz="2800" dirty="0" smtClean="0">
                <a:solidFill>
                  <a:srgbClr val="FFFFFF"/>
                </a:solidFill>
              </a:rPr>
              <a:t>watch</a:t>
            </a:r>
            <a:r>
              <a:rPr lang="pl-PL" sz="2800" dirty="0" err="1" smtClean="0">
                <a:solidFill>
                  <a:srgbClr val="FFFFFF"/>
                </a:solidFill>
              </a:rPr>
              <a:t>ing</a:t>
            </a:r>
            <a:r>
              <a:rPr lang="en-US" sz="2800" dirty="0" smtClean="0">
                <a:solidFill>
                  <a:srgbClr val="FFFFFF"/>
                </a:solidFill>
              </a:rPr>
              <a:t> </a:t>
            </a:r>
            <a:r>
              <a:rPr lang="en-US" sz="2800" dirty="0">
                <a:solidFill>
                  <a:srgbClr val="FFFFFF"/>
                </a:solidFill>
              </a:rPr>
              <a:t>them even now. They are very interesting and cool.</a:t>
            </a:r>
          </a:p>
        </p:txBody>
      </p:sp>
      <p:pic>
        <p:nvPicPr>
          <p:cNvPr id="5126" name="Picture 6" descr="TREFL Puzzle 60 el. Tęczowa przyjaźń, My Little Pony (17323) | plecaki -  Tornistry.com.pl">
            <a:extLst>
              <a:ext uri="{FF2B5EF4-FFF2-40B4-BE49-F238E27FC236}">
                <a16:creationId xmlns:a16="http://schemas.microsoft.com/office/drawing/2014/main" id="{7DA0D622-0284-1148-A020-25C5AAA09B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 y="1163252"/>
            <a:ext cx="3425609" cy="22865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rta mówi! - MiniMini+">
            <a:extLst>
              <a:ext uri="{FF2B5EF4-FFF2-40B4-BE49-F238E27FC236}">
                <a16:creationId xmlns:a16="http://schemas.microsoft.com/office/drawing/2014/main" id="{65B84C9B-C5EC-4345-B893-4517867B6F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5729" y="1340927"/>
            <a:ext cx="3433324" cy="1931244"/>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122" name="Picture 2" descr="CIEKAWSKI GEORGE - Układanki Online na Puzzle Factory">
            <a:extLst>
              <a:ext uri="{FF2B5EF4-FFF2-40B4-BE49-F238E27FC236}">
                <a16:creationId xmlns:a16="http://schemas.microsoft.com/office/drawing/2014/main" id="{D712431A-2E93-3043-B9CA-6E3639914C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49725" y="1044895"/>
            <a:ext cx="3423916" cy="256793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pole tekstowe 3">
            <a:extLst>
              <a:ext uri="{FF2B5EF4-FFF2-40B4-BE49-F238E27FC236}">
                <a16:creationId xmlns:a16="http://schemas.microsoft.com/office/drawing/2014/main" id="{262748E5-7B8D-114D-B195-B92E83804842}"/>
              </a:ext>
            </a:extLst>
          </p:cNvPr>
          <p:cNvSpPr txBox="1"/>
          <p:nvPr/>
        </p:nvSpPr>
        <p:spPr>
          <a:xfrm>
            <a:off x="468630" y="3771900"/>
            <a:ext cx="1603772" cy="369332"/>
          </a:xfrm>
          <a:prstGeom prst="rect">
            <a:avLst/>
          </a:prstGeom>
          <a:noFill/>
        </p:spPr>
        <p:txBody>
          <a:bodyPr wrap="none" rtlCol="0">
            <a:spAutoFit/>
          </a:bodyPr>
          <a:lstStyle/>
          <a:p>
            <a:r>
              <a:rPr lang="pl-PL" dirty="0"/>
              <a:t>My </a:t>
            </a:r>
            <a:r>
              <a:rPr lang="pl-PL" dirty="0" err="1"/>
              <a:t>little</a:t>
            </a:r>
            <a:r>
              <a:rPr lang="pl-PL" dirty="0"/>
              <a:t> </a:t>
            </a:r>
            <a:r>
              <a:rPr lang="pl-PL" dirty="0" err="1"/>
              <a:t>ponny</a:t>
            </a:r>
            <a:endParaRPr lang="pl-PL" dirty="0"/>
          </a:p>
        </p:txBody>
      </p:sp>
      <p:sp>
        <p:nvSpPr>
          <p:cNvPr id="5" name="pole tekstowe 4">
            <a:extLst>
              <a:ext uri="{FF2B5EF4-FFF2-40B4-BE49-F238E27FC236}">
                <a16:creationId xmlns:a16="http://schemas.microsoft.com/office/drawing/2014/main" id="{8227B9D0-7273-5648-BDA3-B25D3071C8B0}"/>
              </a:ext>
            </a:extLst>
          </p:cNvPr>
          <p:cNvSpPr txBox="1"/>
          <p:nvPr/>
        </p:nvSpPr>
        <p:spPr>
          <a:xfrm>
            <a:off x="4629150" y="3863340"/>
            <a:ext cx="1333507" cy="369332"/>
          </a:xfrm>
          <a:prstGeom prst="rect">
            <a:avLst/>
          </a:prstGeom>
          <a:noFill/>
        </p:spPr>
        <p:txBody>
          <a:bodyPr wrap="none" rtlCol="0">
            <a:spAutoFit/>
          </a:bodyPr>
          <a:lstStyle/>
          <a:p>
            <a:r>
              <a:rPr lang="pl-PL" dirty="0"/>
              <a:t>Marta mówi</a:t>
            </a:r>
          </a:p>
        </p:txBody>
      </p:sp>
      <p:sp>
        <p:nvSpPr>
          <p:cNvPr id="6" name="pole tekstowe 5">
            <a:extLst>
              <a:ext uri="{FF2B5EF4-FFF2-40B4-BE49-F238E27FC236}">
                <a16:creationId xmlns:a16="http://schemas.microsoft.com/office/drawing/2014/main" id="{98CE57DE-2B66-EF45-B0DD-88B8E6EE7741}"/>
              </a:ext>
            </a:extLst>
          </p:cNvPr>
          <p:cNvSpPr txBox="1"/>
          <p:nvPr/>
        </p:nvSpPr>
        <p:spPr>
          <a:xfrm>
            <a:off x="8538210" y="3863340"/>
            <a:ext cx="1831079" cy="369332"/>
          </a:xfrm>
          <a:prstGeom prst="rect">
            <a:avLst/>
          </a:prstGeom>
          <a:noFill/>
        </p:spPr>
        <p:txBody>
          <a:bodyPr wrap="none" rtlCol="0">
            <a:spAutoFit/>
          </a:bodyPr>
          <a:lstStyle/>
          <a:p>
            <a:r>
              <a:rPr lang="pl-PL" dirty="0"/>
              <a:t>Ciekawski George</a:t>
            </a:r>
          </a:p>
        </p:txBody>
      </p:sp>
    </p:spTree>
    <p:extLst>
      <p:ext uri="{BB962C8B-B14F-4D97-AF65-F5344CB8AC3E}">
        <p14:creationId xmlns:p14="http://schemas.microsoft.com/office/powerpoint/2010/main" val="23520981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343</Words>
  <Application>Microsoft Office PowerPoint</Application>
  <PresentationFormat>Panoramiczny</PresentationFormat>
  <Paragraphs>22</Paragraphs>
  <Slides>11</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11</vt:i4>
      </vt:variant>
    </vt:vector>
  </HeadingPairs>
  <TitlesOfParts>
    <vt:vector size="16" baseType="lpstr">
      <vt:lpstr>Arial</vt:lpstr>
      <vt:lpstr>Avenir Next LT Pro</vt:lpstr>
      <vt:lpstr>Calibri</vt:lpstr>
      <vt:lpstr>Calibri Light</vt:lpstr>
      <vt:lpstr>Motyw pakietu Office</vt:lpstr>
      <vt:lpstr>ERAZMUS+ </vt:lpstr>
      <vt:lpstr> </vt:lpstr>
      <vt:lpstr>I love horse riding. These photos were taken in Marocco where we spent last New Year’s Eve with my family and friends. My favourite place with horses is Stable Stanisławów, near  Warsaw where my lovely horse Migdał is.</vt:lpstr>
      <vt:lpstr>I love animals! My favorite ones are dogs. I have two Labradors: the black one is Lexy, she’s one year old and the brown one is Monti. She’s eight years old. I love spending time with them, walking in the woods but  our favorite place to walk is the beach in Karwia.</vt:lpstr>
      <vt:lpstr>I have a black rabbit Tosia. She is a Mini Lop. She’s sweet and funny. She’s  5 months. She gets along with our dogs very well. She runs away when she sees them:) She eats hay and special rabbit food and drinks water.</vt:lpstr>
      <vt:lpstr>I play the piano well.  I’m a student of a music  school. This year I’m graduating from music school and I will take an exam. I play pieces of famous composers such as Ludwig van Beethoven or Johann Sebastian Bach.                  </vt:lpstr>
      <vt:lpstr>I play the guitar too. I like it very much. I have my own black guitar. I play famous songs. I also sing while playing. </vt:lpstr>
      <vt:lpstr>I train acrobatics. I love doing air acrobatics. I study at a sports club. Some acrobatic excercises are dangerous so I have to be careful. I practice new acrobatics only with my coach. </vt:lpstr>
      <vt:lpstr>My favorite childhood cartoons are: My Little Pony, Martha Speaks and Curious George. I really like them and I like watching them even now. They are very interesting and cool.</vt:lpstr>
      <vt:lpstr>My favourite colour is baby blue.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ERAZMUS+ </dc:title>
  <dc:creator>Microsoft Office User</dc:creator>
  <cp:lastModifiedBy>48608425784</cp:lastModifiedBy>
  <cp:revision>4</cp:revision>
  <dcterms:created xsi:type="dcterms:W3CDTF">2020-10-12T17:34:33Z</dcterms:created>
  <dcterms:modified xsi:type="dcterms:W3CDTF">2020-10-15T21:35:09Z</dcterms:modified>
</cp:coreProperties>
</file>