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75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pPr/>
              <a:t>6/4/2021</a:t>
            </a:fld>
            <a:endParaRPr lang="en-US" dirty="0"/>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40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7000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671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pPr/>
              <a:t>6/4/2021</a:t>
            </a:fld>
            <a:endParaRPr lang="en-US" dirty="0"/>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1367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3377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1479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886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7034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40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824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pPr/>
              <a:t>6/4/2021</a:t>
            </a:fld>
            <a:endParaRPr lang="en-US"/>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3251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6/4/2021</a:t>
            </a:fld>
            <a:endParaRPr lang="en-US" dirty="0"/>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xmlns="" val="12034004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 xmlns:a16="http://schemas.microsoft.com/office/drawing/2014/main" id="{D4906370-1564-49FA-A802-58546B3922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3">
            <a:extLst>
              <a:ext uri="{FF2B5EF4-FFF2-40B4-BE49-F238E27FC236}">
                <a16:creationId xmlns="" xmlns:a16="http://schemas.microsoft.com/office/drawing/2014/main" id="{9C99F92B-09CC-449B-B5E8-54F2F4F3E177}"/>
              </a:ext>
            </a:extLst>
          </p:cNvPr>
          <p:cNvPicPr>
            <a:picLocks noChangeAspect="1"/>
          </p:cNvPicPr>
          <p:nvPr/>
        </p:nvPicPr>
        <p:blipFill rotWithShape="1">
          <a:blip r:embed="rId3" cstate="print">
            <a:alphaModFix amt="55000"/>
          </a:blip>
          <a:srcRect t="24941" b="18809"/>
          <a:stretch/>
        </p:blipFill>
        <p:spPr>
          <a:xfrm>
            <a:off x="0" y="0"/>
            <a:ext cx="12191980" cy="6857990"/>
          </a:xfrm>
          <a:prstGeom prst="rect">
            <a:avLst/>
          </a:prstGeom>
        </p:spPr>
      </p:pic>
      <p:sp>
        <p:nvSpPr>
          <p:cNvPr id="18" name="Oval 10">
            <a:extLst>
              <a:ext uri="{FF2B5EF4-FFF2-40B4-BE49-F238E27FC236}">
                <a16:creationId xmlns="" xmlns:a16="http://schemas.microsoft.com/office/drawing/2014/main" id="{EF640709-BDFD-453B-B75D-6212E7A870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39595C30-7E8D-44E1-81E9-F86182796D16}"/>
              </a:ext>
            </a:extLst>
          </p:cNvPr>
          <p:cNvSpPr>
            <a:spLocks noGrp="1"/>
          </p:cNvSpPr>
          <p:nvPr>
            <p:ph type="ctrTitle"/>
          </p:nvPr>
        </p:nvSpPr>
        <p:spPr>
          <a:xfrm>
            <a:off x="3577192" y="1032483"/>
            <a:ext cx="5037616" cy="2982360"/>
          </a:xfrm>
        </p:spPr>
        <p:txBody>
          <a:bodyPr>
            <a:normAutofit/>
          </a:bodyPr>
          <a:lstStyle/>
          <a:p>
            <a:r>
              <a:rPr lang="en-US" b="1" dirty="0"/>
              <a:t>How to Deal with </a:t>
            </a:r>
            <a:r>
              <a:rPr lang="en-US" b="1" dirty="0" err="1"/>
              <a:t>Stres</a:t>
            </a:r>
            <a:r>
              <a:rPr lang="pl-PL" b="1" dirty="0"/>
              <a:t>s?</a:t>
            </a:r>
          </a:p>
        </p:txBody>
      </p:sp>
      <p:sp>
        <p:nvSpPr>
          <p:cNvPr id="3" name="Podtytuł 2">
            <a:extLst>
              <a:ext uri="{FF2B5EF4-FFF2-40B4-BE49-F238E27FC236}">
                <a16:creationId xmlns="" xmlns:a16="http://schemas.microsoft.com/office/drawing/2014/main" id="{EC1ECDDF-286B-4ECD-B163-B7B36795B2A0}"/>
              </a:ext>
            </a:extLst>
          </p:cNvPr>
          <p:cNvSpPr>
            <a:spLocks noGrp="1"/>
          </p:cNvSpPr>
          <p:nvPr>
            <p:ph type="subTitle" idx="1"/>
          </p:nvPr>
        </p:nvSpPr>
        <p:spPr>
          <a:xfrm>
            <a:off x="3577192" y="4106918"/>
            <a:ext cx="5037616" cy="1655762"/>
          </a:xfrm>
        </p:spPr>
        <p:txBody>
          <a:bodyPr>
            <a:normAutofit/>
          </a:bodyPr>
          <a:lstStyle/>
          <a:p>
            <a:r>
              <a:rPr lang="pl-PL" b="1" i="1" dirty="0" err="1"/>
              <a:t>Stress</a:t>
            </a:r>
            <a:r>
              <a:rPr lang="pl-PL" b="1" i="1" dirty="0"/>
              <a:t> Management </a:t>
            </a:r>
            <a:r>
              <a:rPr lang="pl-PL" b="1" i="1" dirty="0" err="1"/>
              <a:t>Techniques</a:t>
            </a:r>
            <a:endParaRPr lang="pl-PL" b="1" i="1" dirty="0"/>
          </a:p>
        </p:txBody>
      </p:sp>
      <p:sp>
        <p:nvSpPr>
          <p:cNvPr id="19" name="Arc 12">
            <a:extLst>
              <a:ext uri="{FF2B5EF4-FFF2-40B4-BE49-F238E27FC236}">
                <a16:creationId xmlns="" xmlns:a16="http://schemas.microsoft.com/office/drawing/2014/main" id="{B4019478-3FDC-438C-8848-1D7DA864AF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 xmlns:a16="http://schemas.microsoft.com/office/drawing/2014/main" id="{FE406479-1D57-4209-B128-3C81746247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30662696"/>
      </p:ext>
    </p:extLst>
  </p:cSld>
  <p:clrMapOvr>
    <a:masterClrMapping/>
  </p:clrMapOvr>
  <mc:AlternateContent xmlns:mc="http://schemas.openxmlformats.org/markup-compatibility/2006">
    <mc:Choice xmlns:p14="http://schemas.microsoft.com/office/powerpoint/2010/main" xmlns="" Requires="p14">
      <p:transition spd="slow" p14:dur="4400">
        <p14:honeycomb/>
        <p:sndAc>
          <p:stSnd>
            <p:snd r:embed="rId4" name="explode.wav"/>
          </p:stSnd>
        </p:sndAc>
      </p:transition>
    </mc:Choice>
    <mc:Fallback>
      <p:transition spd="slow">
        <p:fade/>
        <p:sndAc>
          <p:stSnd>
            <p:snd r:embed="rId2" name="explod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5" name="Rectangle 14">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a:extLst>
              <a:ext uri="{FF2B5EF4-FFF2-40B4-BE49-F238E27FC236}">
                <a16:creationId xmlns="" xmlns:a16="http://schemas.microsoft.com/office/drawing/2014/main" id="{ED7D6FC0-2A4A-4A10-99FA-C12628726FA2}"/>
              </a:ext>
            </a:extLst>
          </p:cNvPr>
          <p:cNvPicPr>
            <a:picLocks noGrp="1" noChangeAspect="1"/>
          </p:cNvPicPr>
          <p:nvPr>
            <p:ph idx="1"/>
          </p:nvPr>
        </p:nvPicPr>
        <p:blipFill rotWithShape="1">
          <a:blip r:embed="rId2" cstate="print"/>
          <a:srcRect t="29369" b="12939"/>
          <a:stretch/>
        </p:blipFill>
        <p:spPr>
          <a:xfrm>
            <a:off x="20" y="10"/>
            <a:ext cx="12191980" cy="6857990"/>
          </a:xfrm>
          <a:prstGeom prst="rect">
            <a:avLst/>
          </a:prstGeom>
        </p:spPr>
      </p:pic>
      <p:sp>
        <p:nvSpPr>
          <p:cNvPr id="17" name="Rectangle 16">
            <a:extLst>
              <a:ext uri="{FF2B5EF4-FFF2-40B4-BE49-F238E27FC236}">
                <a16:creationId xmlns="" xmlns:a16="http://schemas.microsoft.com/office/drawing/2014/main" id="{A44CD100-6267-4E62-AA64-2182A3A6A1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 xmlns:a16="http://schemas.microsoft.com/office/drawing/2014/main" id="{671EECC3-75CE-4039-8D35-706CEF9B12CF}"/>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5400" kern="1200">
                <a:solidFill>
                  <a:schemeClr val="tx1"/>
                </a:solidFill>
                <a:latin typeface="+mj-lt"/>
                <a:ea typeface="+mj-ea"/>
                <a:cs typeface="+mj-cs"/>
              </a:rPr>
              <a:t>Stress Balls</a:t>
            </a:r>
          </a:p>
        </p:txBody>
      </p:sp>
      <p:sp>
        <p:nvSpPr>
          <p:cNvPr id="4" name="Symbol zastępczy tekstu 3">
            <a:extLst>
              <a:ext uri="{FF2B5EF4-FFF2-40B4-BE49-F238E27FC236}">
                <a16:creationId xmlns="" xmlns:a16="http://schemas.microsoft.com/office/drawing/2014/main" id="{42909D74-1653-43D5-848F-A976DB33EAAB}"/>
              </a:ext>
            </a:extLst>
          </p:cNvPr>
          <p:cNvSpPr>
            <a:spLocks noGrp="1"/>
          </p:cNvSpPr>
          <p:nvPr>
            <p:ph type="body" sz="half" idx="2"/>
          </p:nvPr>
        </p:nvSpPr>
        <p:spPr>
          <a:xfrm>
            <a:off x="477980" y="3969352"/>
            <a:ext cx="4023359" cy="1208141"/>
          </a:xfrm>
        </p:spPr>
        <p:txBody>
          <a:bodyPr vert="horz" lIns="91440" tIns="45720" rIns="91440" bIns="45720" rtlCol="0">
            <a:noAutofit/>
          </a:bodyPr>
          <a:lstStyle/>
          <a:p>
            <a:r>
              <a:rPr lang="en-US" sz="2400" b="1" kern="1200" dirty="0">
                <a:solidFill>
                  <a:schemeClr val="tx1"/>
                </a:solidFill>
                <a:latin typeface="+mn-lt"/>
                <a:ea typeface="+mn-ea"/>
                <a:cs typeface="+mn-cs"/>
              </a:rPr>
              <a:t>Fidget toys, such as fidget spinners or stress balls, are thought to aid in reducing stress levels.</a:t>
            </a:r>
          </a:p>
        </p:txBody>
      </p:sp>
    </p:spTree>
    <p:extLst>
      <p:ext uri="{BB962C8B-B14F-4D97-AF65-F5344CB8AC3E}">
        <p14:creationId xmlns:p14="http://schemas.microsoft.com/office/powerpoint/2010/main" xmlns="" val="914237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2690E526-04D9-475E-870A-335FA1D8161F}"/>
              </a:ext>
            </a:extLst>
          </p:cNvPr>
          <p:cNvPicPr>
            <a:picLocks noGrp="1" noChangeAspect="1"/>
          </p:cNvPicPr>
          <p:nvPr>
            <p:ph idx="1"/>
          </p:nvPr>
        </p:nvPicPr>
        <p:blipFill rotWithShape="1">
          <a:blip r:embed="rId2" cstate="print">
            <a:alphaModFix amt="35000"/>
          </a:blip>
          <a:srcRect t="3314"/>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70EB8CC7-F8F3-43D3-A33A-AB5B9249C856}"/>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kern="1200" dirty="0">
                <a:solidFill>
                  <a:srgbClr val="FFFFFF"/>
                </a:solidFill>
                <a:latin typeface="+mj-lt"/>
                <a:ea typeface="+mj-ea"/>
                <a:cs typeface="+mj-cs"/>
              </a:rPr>
              <a:t>Common Causes of Student Stress</a:t>
            </a:r>
          </a:p>
        </p:txBody>
      </p:sp>
      <p:sp>
        <p:nvSpPr>
          <p:cNvPr id="4" name="Symbol zastępczy tekstu 3">
            <a:extLst>
              <a:ext uri="{FF2B5EF4-FFF2-40B4-BE49-F238E27FC236}">
                <a16:creationId xmlns="" xmlns:a16="http://schemas.microsoft.com/office/drawing/2014/main" id="{0829B692-98FC-4F6B-BE95-917F97F72FFC}"/>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b="1" i="1" dirty="0">
                <a:solidFill>
                  <a:srgbClr val="FFFFFF"/>
                </a:solidFill>
              </a:rPr>
              <a:t>- School</a:t>
            </a:r>
          </a:p>
          <a:p>
            <a:pPr indent="-228600">
              <a:buFont typeface="Arial" panose="020B0604020202020204" pitchFamily="34" charset="0"/>
              <a:buChar char="•"/>
            </a:pPr>
            <a:r>
              <a:rPr lang="en-US" b="1" i="1" dirty="0">
                <a:solidFill>
                  <a:srgbClr val="FFFFFF"/>
                </a:solidFill>
              </a:rPr>
              <a:t>- Homework</a:t>
            </a:r>
          </a:p>
          <a:p>
            <a:pPr indent="-228600">
              <a:buFont typeface="Arial" panose="020B0604020202020204" pitchFamily="34" charset="0"/>
              <a:buChar char="•"/>
            </a:pPr>
            <a:r>
              <a:rPr lang="en-US" b="1" i="1" dirty="0">
                <a:solidFill>
                  <a:srgbClr val="FFFFFF"/>
                </a:solidFill>
              </a:rPr>
              <a:t>- Extracurricular activities</a:t>
            </a:r>
          </a:p>
          <a:p>
            <a:pPr indent="-228600">
              <a:buFont typeface="Arial" panose="020B0604020202020204" pitchFamily="34" charset="0"/>
              <a:buChar char="•"/>
            </a:pPr>
            <a:r>
              <a:rPr lang="en-US" b="1" i="1" dirty="0">
                <a:solidFill>
                  <a:srgbClr val="FFFFFF"/>
                </a:solidFill>
              </a:rPr>
              <a:t>- Social challenges</a:t>
            </a:r>
          </a:p>
          <a:p>
            <a:pPr indent="-228600">
              <a:buFont typeface="Arial" panose="020B0604020202020204" pitchFamily="34" charset="0"/>
              <a:buChar char="•"/>
            </a:pPr>
            <a:r>
              <a:rPr lang="en-US" b="1" i="1" dirty="0">
                <a:solidFill>
                  <a:srgbClr val="FFFFFF"/>
                </a:solidFill>
              </a:rPr>
              <a:t>- Transitions (e.g., graduating, moving out, living independently)</a:t>
            </a:r>
          </a:p>
          <a:p>
            <a:pPr indent="-228600">
              <a:buFont typeface="Arial" panose="020B0604020202020204" pitchFamily="34" charset="0"/>
              <a:buChar char="•"/>
            </a:pPr>
            <a:r>
              <a:rPr lang="en-US" b="1" i="1" dirty="0">
                <a:solidFill>
                  <a:srgbClr val="FFFFFF"/>
                </a:solidFill>
              </a:rPr>
              <a:t>- Relationships</a:t>
            </a:r>
          </a:p>
          <a:p>
            <a:pPr indent="-228600">
              <a:buFont typeface="Arial" panose="020B0604020202020204" pitchFamily="34" charset="0"/>
              <a:buChar char="•"/>
            </a:pPr>
            <a:r>
              <a:rPr lang="en-US" b="1" i="1" dirty="0">
                <a:solidFill>
                  <a:srgbClr val="FFFFFF"/>
                </a:solidFill>
              </a:rPr>
              <a:t>- Work</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38501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83434FD6-B44A-46FE-97BC-08EC118D6784}"/>
              </a:ext>
            </a:extLst>
          </p:cNvPr>
          <p:cNvPicPr>
            <a:picLocks noGrp="1" noChangeAspect="1"/>
          </p:cNvPicPr>
          <p:nvPr>
            <p:ph idx="1"/>
          </p:nvPr>
        </p:nvPicPr>
        <p:blipFill rotWithShape="1">
          <a:blip r:embed="rId2" cstate="print">
            <a:alphaModFix amt="35000"/>
          </a:blip>
          <a:srcRect b="4137"/>
          <a:stretch/>
        </p:blipFill>
        <p:spPr>
          <a:xfrm>
            <a:off x="0" y="-78043"/>
            <a:ext cx="12191980" cy="6936043"/>
          </a:xfrm>
          <a:prstGeom prst="rect">
            <a:avLst/>
          </a:prstGeom>
        </p:spPr>
      </p:pic>
      <p:sp>
        <p:nvSpPr>
          <p:cNvPr id="2" name="Tytuł 1">
            <a:extLst>
              <a:ext uri="{FF2B5EF4-FFF2-40B4-BE49-F238E27FC236}">
                <a16:creationId xmlns="" xmlns:a16="http://schemas.microsoft.com/office/drawing/2014/main" id="{0668754A-457D-46D3-9D40-0078A61F2430}"/>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800" b="1" dirty="0">
                <a:solidFill>
                  <a:srgbClr val="FFFFFF"/>
                </a:solidFill>
              </a:rPr>
              <a:t>Get </a:t>
            </a:r>
            <a:r>
              <a:rPr lang="en-US" sz="4800" b="1" dirty="0" err="1">
                <a:solidFill>
                  <a:srgbClr val="FFFFFF"/>
                </a:solidFill>
              </a:rPr>
              <a:t>Enoug</a:t>
            </a:r>
            <a:r>
              <a:rPr lang="pl-PL" sz="4800" b="1" dirty="0">
                <a:solidFill>
                  <a:srgbClr val="FFFFFF"/>
                </a:solidFill>
              </a:rPr>
              <a:t>h</a:t>
            </a:r>
            <a:r>
              <a:rPr lang="en-US" sz="4800" b="1" dirty="0">
                <a:solidFill>
                  <a:srgbClr val="FFFFFF"/>
                </a:solidFill>
              </a:rPr>
              <a:t> </a:t>
            </a:r>
            <a:r>
              <a:rPr lang="en-US" sz="4800" b="1" kern="1200" dirty="0">
                <a:solidFill>
                  <a:srgbClr val="FFFFFF"/>
                </a:solidFill>
                <a:latin typeface="+mj-lt"/>
                <a:ea typeface="+mj-ea"/>
                <a:cs typeface="+mj-cs"/>
              </a:rPr>
              <a:t>Sleep</a:t>
            </a:r>
          </a:p>
        </p:txBody>
      </p:sp>
      <p:sp>
        <p:nvSpPr>
          <p:cNvPr id="4" name="Symbol zastępczy tekstu 3">
            <a:extLst>
              <a:ext uri="{FF2B5EF4-FFF2-40B4-BE49-F238E27FC236}">
                <a16:creationId xmlns="" xmlns:a16="http://schemas.microsoft.com/office/drawing/2014/main" id="{F4AAEE43-D35F-43B3-9C9B-D44AAD652B36}"/>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400" b="1" i="1" dirty="0">
                <a:solidFill>
                  <a:srgbClr val="FFFFFF"/>
                </a:solidFill>
              </a:rPr>
              <a:t>People, with their packed schedules, are notorious for missing sleep. Unfortunately, not getting enough sleep puts you at a distinct disadvantage. You’re less productive and you may find it more difficult to learn.</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0220158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EFF07A95-E2DA-412C-9339-BEFEE5E3B9B9}"/>
              </a:ext>
            </a:extLst>
          </p:cNvPr>
          <p:cNvPicPr>
            <a:picLocks noGrp="1" noChangeAspect="1"/>
          </p:cNvPicPr>
          <p:nvPr>
            <p:ph idx="1"/>
          </p:nvPr>
        </p:nvPicPr>
        <p:blipFill rotWithShape="1">
          <a:blip r:embed="rId2" cstate="print">
            <a:alphaModFix amt="35000"/>
          </a:blip>
          <a:srcRect t="8794"/>
          <a:stretch/>
        </p:blipFill>
        <p:spPr>
          <a:xfrm>
            <a:off x="-332552" y="-8466"/>
            <a:ext cx="12524552" cy="7053770"/>
          </a:xfrm>
          <a:prstGeom prst="rect">
            <a:avLst/>
          </a:prstGeom>
        </p:spPr>
      </p:pic>
      <p:sp>
        <p:nvSpPr>
          <p:cNvPr id="2" name="Tytuł 1">
            <a:extLst>
              <a:ext uri="{FF2B5EF4-FFF2-40B4-BE49-F238E27FC236}">
                <a16:creationId xmlns="" xmlns:a16="http://schemas.microsoft.com/office/drawing/2014/main" id="{91876C6C-CCF5-45D1-803C-4799E8C0B15C}"/>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kern="1200" dirty="0">
                <a:solidFill>
                  <a:srgbClr val="FFFFFF"/>
                </a:solidFill>
                <a:latin typeface="+mj-lt"/>
                <a:ea typeface="+mj-ea"/>
                <a:cs typeface="+mj-cs"/>
              </a:rPr>
              <a:t>Exercise Regularly</a:t>
            </a:r>
          </a:p>
        </p:txBody>
      </p:sp>
      <p:sp>
        <p:nvSpPr>
          <p:cNvPr id="4" name="Symbol zastępczy tekstu 3">
            <a:extLst>
              <a:ext uri="{FF2B5EF4-FFF2-40B4-BE49-F238E27FC236}">
                <a16:creationId xmlns="" xmlns:a16="http://schemas.microsoft.com/office/drawing/2014/main" id="{1776847A-91C4-4AF8-966B-2D8348EB0D59}"/>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lgn="r">
              <a:buFont typeface="Arial" panose="020B0604020202020204" pitchFamily="34" charset="0"/>
              <a:buChar char="•"/>
            </a:pPr>
            <a:r>
              <a:rPr lang="en-US" sz="2000" b="1" dirty="0">
                <a:solidFill>
                  <a:srgbClr val="FFFFFF"/>
                </a:solidFill>
              </a:rPr>
              <a:t>One of the healthiest ways to reduce stress is to get regular exercise. Students can do yoga in the morning, walk or cycle to school, or review for tests with a friend while walking on a treadmill at the gym. Starting now and keeping a regular exercise practice throughout your lifetime can help you live longer and enjoy your life more</a:t>
            </a:r>
            <a:r>
              <a:rPr lang="en-US" b="1" dirty="0">
                <a:solidFill>
                  <a:srgbClr val="FFFFFF"/>
                </a:solidFill>
              </a:rPr>
              <a:t>.</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122286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2CADCAB0-B5EC-45B4-A376-77F820E086C6}"/>
              </a:ext>
            </a:extLst>
          </p:cNvPr>
          <p:cNvPicPr>
            <a:picLocks noGrp="1" noChangeAspect="1"/>
          </p:cNvPicPr>
          <p:nvPr>
            <p:ph idx="1"/>
          </p:nvPr>
        </p:nvPicPr>
        <p:blipFill rotWithShape="1">
          <a:blip r:embed="rId2" cstate="print">
            <a:alphaModFix amt="35000"/>
          </a:blip>
          <a:srcRect b="9162"/>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19DF5463-44A6-419B-ACFB-E0D7A3001BA6}"/>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kern="1200" dirty="0">
                <a:solidFill>
                  <a:srgbClr val="FFFFFF"/>
                </a:solidFill>
                <a:latin typeface="+mj-lt"/>
                <a:ea typeface="+mj-ea"/>
                <a:cs typeface="+mj-cs"/>
              </a:rPr>
              <a:t>Listen to Music</a:t>
            </a:r>
          </a:p>
        </p:txBody>
      </p:sp>
      <p:sp>
        <p:nvSpPr>
          <p:cNvPr id="4" name="Symbol zastępczy tekstu 3">
            <a:extLst>
              <a:ext uri="{FF2B5EF4-FFF2-40B4-BE49-F238E27FC236}">
                <a16:creationId xmlns="" xmlns:a16="http://schemas.microsoft.com/office/drawing/2014/main" id="{5701737E-174A-48EF-B112-2FC2027C5993}"/>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400" b="1" dirty="0">
                <a:solidFill>
                  <a:srgbClr val="FFFFFF"/>
                </a:solidFill>
              </a:rPr>
              <a:t>Music can help you to relieve stress and either calm you down or stimulate your mind. You can play classical music while studying, play upbeat music to "wake up" mentally, or relax with the help of your favorite slow melodies. </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1239963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58D52824-417B-4FFC-9F13-BE2D9E82720B}"/>
              </a:ext>
            </a:extLst>
          </p:cNvPr>
          <p:cNvPicPr>
            <a:picLocks noGrp="1" noChangeAspect="1"/>
          </p:cNvPicPr>
          <p:nvPr>
            <p:ph idx="1"/>
          </p:nvPr>
        </p:nvPicPr>
        <p:blipFill rotWithShape="1">
          <a:blip r:embed="rId2" cstate="print">
            <a:alphaModFix amt="35000"/>
          </a:blip>
          <a:srcRect t="84" b="15857"/>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744D5CA9-D09F-492F-AFE6-D49E4FF2E3C6}"/>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b="1" kern="1200" dirty="0">
                <a:solidFill>
                  <a:srgbClr val="FFFFFF"/>
                </a:solidFill>
                <a:latin typeface="+mj-lt"/>
                <a:ea typeface="+mj-ea"/>
                <a:cs typeface="+mj-cs"/>
              </a:rPr>
              <a:t>Get Organized</a:t>
            </a:r>
          </a:p>
        </p:txBody>
      </p:sp>
      <p:sp>
        <p:nvSpPr>
          <p:cNvPr id="4" name="Symbol zastępczy tekstu 3">
            <a:extLst>
              <a:ext uri="{FF2B5EF4-FFF2-40B4-BE49-F238E27FC236}">
                <a16:creationId xmlns="" xmlns:a16="http://schemas.microsoft.com/office/drawing/2014/main" id="{37CC8354-52C9-497A-98D8-1B8D26DAB620}"/>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000" b="1" dirty="0">
                <a:solidFill>
                  <a:srgbClr val="FFFFFF"/>
                </a:solidFill>
              </a:rPr>
              <a:t>Clutter can cause stress, decrease productivity, and even cost you money. Many people live in a cluttered place, and this can have negative effects on their lives. One way to reduce the amount of stress that you experience is to keep a minimalist, soothing study area that’s free of distractions and clutter.</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1941376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3243CC99-D5BA-4A57-B13E-35747C7BE33C}"/>
              </a:ext>
            </a:extLst>
          </p:cNvPr>
          <p:cNvPicPr>
            <a:picLocks noGrp="1" noChangeAspect="1"/>
          </p:cNvPicPr>
          <p:nvPr>
            <p:ph idx="1"/>
          </p:nvPr>
        </p:nvPicPr>
        <p:blipFill rotWithShape="1">
          <a:blip r:embed="rId2" cstate="print">
            <a:alphaModFix amt="35000"/>
          </a:blip>
          <a:srcRect b="5742"/>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430A3D6C-39EF-428C-97E8-A79A39D4CF72}"/>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4400" kern="1200" dirty="0">
                <a:solidFill>
                  <a:srgbClr val="FFFFFF"/>
                </a:solidFill>
                <a:latin typeface="+mj-lt"/>
                <a:ea typeface="+mj-ea"/>
                <a:cs typeface="+mj-cs"/>
              </a:rPr>
              <a:t>Eat a Healthy Diet</a:t>
            </a:r>
          </a:p>
        </p:txBody>
      </p:sp>
      <p:sp>
        <p:nvSpPr>
          <p:cNvPr id="4" name="Symbol zastępczy tekstu 3">
            <a:extLst>
              <a:ext uri="{FF2B5EF4-FFF2-40B4-BE49-F238E27FC236}">
                <a16:creationId xmlns="" xmlns:a16="http://schemas.microsoft.com/office/drawing/2014/main" id="{DECE8631-D42B-4141-B119-97A3B63BC1BF}"/>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400" b="1" dirty="0">
                <a:solidFill>
                  <a:srgbClr val="FFFFFF"/>
                </a:solidFill>
              </a:rPr>
              <a:t>You may not realize it, but your diet can either boost your brainpower or sap you of mental energy. A healthy diet can function as both a stress management technique and a study aid.</a:t>
            </a:r>
          </a:p>
        </p:txBody>
      </p:sp>
      <p:sp>
        <p:nvSpPr>
          <p:cNvPr id="22"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658942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1">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3">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F64EEA35-D6A9-44B7-A29F-B0B49557962E}"/>
              </a:ext>
            </a:extLst>
          </p:cNvPr>
          <p:cNvPicPr>
            <a:picLocks noGrp="1" noChangeAspect="1"/>
          </p:cNvPicPr>
          <p:nvPr>
            <p:ph idx="1"/>
          </p:nvPr>
        </p:nvPicPr>
        <p:blipFill rotWithShape="1">
          <a:blip r:embed="rId2" cstate="print">
            <a:alphaModFix amt="35000"/>
          </a:blip>
          <a:srcRect t="15309"/>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BB391F5A-9E99-44A7-90A5-D2FB294CB923}"/>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700" b="1" kern="1200" dirty="0">
                <a:solidFill>
                  <a:srgbClr val="FFFFFF"/>
                </a:solidFill>
                <a:latin typeface="+mj-lt"/>
                <a:ea typeface="+mj-ea"/>
                <a:cs typeface="+mj-cs"/>
              </a:rPr>
              <a:t>Practice Visualization</a:t>
            </a:r>
          </a:p>
        </p:txBody>
      </p:sp>
      <p:sp>
        <p:nvSpPr>
          <p:cNvPr id="4" name="Symbol zastępczy tekstu 3">
            <a:extLst>
              <a:ext uri="{FF2B5EF4-FFF2-40B4-BE49-F238E27FC236}">
                <a16:creationId xmlns="" xmlns:a16="http://schemas.microsoft.com/office/drawing/2014/main" id="{2982BC97-23AD-4760-98F0-089C637BCA4E}"/>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400" b="1" dirty="0">
                <a:solidFill>
                  <a:srgbClr val="FFFFFF"/>
                </a:solidFill>
              </a:rPr>
              <a:t>Visualizations can help you calm down, detach from what’s stressing you, and turn off your body’s stress response. You can also use visualizations to prepare for presentations and score higher on tests by vividly seeing yourself performing just as you’d like to.</a:t>
            </a:r>
          </a:p>
        </p:txBody>
      </p:sp>
      <p:sp>
        <p:nvSpPr>
          <p:cNvPr id="33" name="Arc 27">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802938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23DA7759-3209-4FE2-96D1-4EEDD81E9E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41460DAD-8769-4C9F-9C8C-BB0443909D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a:extLst>
              <a:ext uri="{FF2B5EF4-FFF2-40B4-BE49-F238E27FC236}">
                <a16:creationId xmlns="" xmlns:a16="http://schemas.microsoft.com/office/drawing/2014/main" id="{442D2C40-7ED8-45E4-9E7D-C3407F9CA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 xmlns:a16="http://schemas.microsoft.com/office/drawing/2014/main" id="{8E465566-5B11-4953-B2BD-B3339D4C70CC}"/>
              </a:ext>
            </a:extLst>
          </p:cNvPr>
          <p:cNvPicPr>
            <a:picLocks noGrp="1" noChangeAspect="1"/>
          </p:cNvPicPr>
          <p:nvPr>
            <p:ph idx="1"/>
          </p:nvPr>
        </p:nvPicPr>
        <p:blipFill rotWithShape="1">
          <a:blip r:embed="rId2" cstate="print">
            <a:alphaModFix amt="35000"/>
          </a:blip>
          <a:srcRect t="759"/>
          <a:stretch/>
        </p:blipFill>
        <p:spPr>
          <a:xfrm>
            <a:off x="20" y="-8467"/>
            <a:ext cx="12191980" cy="6866467"/>
          </a:xfrm>
          <a:prstGeom prst="rect">
            <a:avLst/>
          </a:prstGeom>
        </p:spPr>
      </p:pic>
      <p:sp>
        <p:nvSpPr>
          <p:cNvPr id="2" name="Tytuł 1">
            <a:extLst>
              <a:ext uri="{FF2B5EF4-FFF2-40B4-BE49-F238E27FC236}">
                <a16:creationId xmlns="" xmlns:a16="http://schemas.microsoft.com/office/drawing/2014/main" id="{499FC902-1A56-4687-A75E-3299E22B266F}"/>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700" kern="1200">
                <a:solidFill>
                  <a:srgbClr val="FFFFFF"/>
                </a:solidFill>
                <a:latin typeface="+mj-lt"/>
                <a:ea typeface="+mj-ea"/>
                <a:cs typeface="+mj-cs"/>
              </a:rPr>
              <a:t>Use Positive Thinking and Affirmations</a:t>
            </a:r>
          </a:p>
        </p:txBody>
      </p:sp>
      <p:sp>
        <p:nvSpPr>
          <p:cNvPr id="4" name="Symbol zastępczy tekstu 3">
            <a:extLst>
              <a:ext uri="{FF2B5EF4-FFF2-40B4-BE49-F238E27FC236}">
                <a16:creationId xmlns="" xmlns:a16="http://schemas.microsoft.com/office/drawing/2014/main" id="{38ECA692-BEE5-462E-A7D3-BB82D6F35423}"/>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indent="-228600">
              <a:buFont typeface="Arial" panose="020B0604020202020204" pitchFamily="34" charset="0"/>
              <a:buChar char="•"/>
            </a:pPr>
            <a:r>
              <a:rPr lang="en-US" sz="2400" b="1" dirty="0">
                <a:solidFill>
                  <a:srgbClr val="FFFFFF"/>
                </a:solidFill>
              </a:rPr>
              <a:t>The habit of optimism and positive thinking can bring better health, better relationships, and, yes, better grades.</a:t>
            </a:r>
          </a:p>
        </p:txBody>
      </p:sp>
      <p:sp>
        <p:nvSpPr>
          <p:cNvPr id="17" name="Arc 1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770462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ShapesVTI">
  <a:themeElements>
    <a:clrScheme name="Pakiet 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100</TotalTime>
  <Words>401</Words>
  <Application>Microsoft Office PowerPoint</Application>
  <PresentationFormat>Niestandardowy</PresentationFormat>
  <Paragraphs>26</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ShapesVTI</vt:lpstr>
      <vt:lpstr>How to Deal with Stress?</vt:lpstr>
      <vt:lpstr>Common Causes of Student Stress</vt:lpstr>
      <vt:lpstr>Get Enough Sleep</vt:lpstr>
      <vt:lpstr>Exercise Regularly</vt:lpstr>
      <vt:lpstr>Listen to Music</vt:lpstr>
      <vt:lpstr>Get Organized</vt:lpstr>
      <vt:lpstr>Eat a Healthy Diet</vt:lpstr>
      <vt:lpstr>Practice Visualization</vt:lpstr>
      <vt:lpstr>Use Positive Thinking and Affirmations</vt:lpstr>
      <vt:lpstr>Stress Balls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Deal with Stress?</dc:title>
  <dc:creator>6026</dc:creator>
  <cp:lastModifiedBy>Justyna</cp:lastModifiedBy>
  <cp:revision>10</cp:revision>
  <dcterms:created xsi:type="dcterms:W3CDTF">2021-05-10T05:53:01Z</dcterms:created>
  <dcterms:modified xsi:type="dcterms:W3CDTF">2021-06-04T09:34:43Z</dcterms:modified>
</cp:coreProperties>
</file>