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Average"/>
      <p:regular r:id="rId15"/>
    </p:embeddedFont>
    <p:embeddedFont>
      <p:font typeface="Oswald"/>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Average-regular.fntdata"/><Relationship Id="rId14" Type="http://schemas.openxmlformats.org/officeDocument/2006/relationships/slide" Target="slides/slide9.xml"/><Relationship Id="rId17" Type="http://schemas.openxmlformats.org/officeDocument/2006/relationships/font" Target="fonts/Oswald-bold.fntdata"/><Relationship Id="rId16" Type="http://schemas.openxmlformats.org/officeDocument/2006/relationships/font" Target="fonts/Oswa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f23ecceb0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f23ecceb0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f23ecceb07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f23ecceb07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f23ecceb07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f23ecceb07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f23ecceb07_0_2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f23ecceb07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f23ecceb07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f23ecceb07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f23ecceb07_0_2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f23ecceb07_0_2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f23ecceb07_0_3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f23ecceb07_0_3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f6e5252fcd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f6e5252fcd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47996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4137525" y="2915950"/>
              <a:ext cx="207000" cy="207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671258" y="990800"/>
            <a:ext cx="7801500" cy="17301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2"/>
          <p:cNvSpPr txBox="1"/>
          <p:nvPr>
            <p:ph idx="1" type="subTitle"/>
          </p:nvPr>
        </p:nvSpPr>
        <p:spPr>
          <a:xfrm>
            <a:off x="671250" y="3174876"/>
            <a:ext cx="7801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9" name="Shape 49"/>
        <p:cNvGrpSpPr/>
        <p:nvPr/>
      </p:nvGrpSpPr>
      <p:grpSpPr>
        <a:xfrm>
          <a:off x="0" y="0"/>
          <a:ext cx="0" cy="0"/>
          <a:chOff x="0" y="0"/>
          <a:chExt cx="0" cy="0"/>
        </a:xfrm>
      </p:grpSpPr>
      <p:sp>
        <p:nvSpPr>
          <p:cNvPr id="50" name="Google Shape;50;p11"/>
          <p:cNvSpPr txBox="1"/>
          <p:nvPr>
            <p:ph hasCustomPrompt="1" type="title"/>
          </p:nvPr>
        </p:nvSpPr>
        <p:spPr>
          <a:xfrm>
            <a:off x="311700" y="1255275"/>
            <a:ext cx="8520600" cy="189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p:nvPr>
            <p:ph idx="1" type="body"/>
          </p:nvPr>
        </p:nvSpPr>
        <p:spPr>
          <a:xfrm>
            <a:off x="311700" y="32284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671250" y="2141250"/>
            <a:ext cx="7852200" cy="861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3" name="Google Shape;23;p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5" name="Google Shape;35;p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62271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081400"/>
            <a:ext cx="4045200" cy="1710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3" name="Google Shape;43;p9"/>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6" name="Shape 46"/>
        <p:cNvGrpSpPr/>
        <p:nvPr/>
      </p:nvGrpSpPr>
      <p:grpSpPr>
        <a:xfrm>
          <a:off x="0" y="0"/>
          <a:ext cx="0" cy="0"/>
          <a:chOff x="0" y="0"/>
          <a:chExt cx="0" cy="0"/>
        </a:xfrm>
      </p:grpSpPr>
      <p:sp>
        <p:nvSpPr>
          <p:cNvPr id="47" name="Google Shape;47;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p:txBody>
      </p:sp>
      <p:sp>
        <p:nvSpPr>
          <p:cNvPr id="48" name="Google Shape;48;p1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lat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indent="-317500" lvl="1" marL="914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indent="-317500" lvl="2" marL="1371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indent="-317500" lvl="3" marL="1828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indent="-317500" lvl="4" marL="22860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indent="-317500" lvl="5" marL="27432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indent="-317500" lvl="6" marL="32004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indent="-317500" lvl="7" marL="36576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indent="-317500" lvl="8" marL="41148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p:txBody>
      </p:sp>
      <p:sp>
        <p:nvSpPr>
          <p:cNvPr id="8" name="Google Shape;8;p1"/>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indent="0" lvl="0" marL="0" rtl="0" algn="r">
              <a:spcBef>
                <a:spcPts val="0"/>
              </a:spcBef>
              <a:spcAft>
                <a:spcPts val="0"/>
              </a:spcAft>
              <a:buNone/>
            </a:pPr>
            <a:fld id="{00000000-1234-1234-1234-123412341234}" type="slidenum">
              <a:rPr lang="p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3"/>
          <p:cNvSpPr txBox="1"/>
          <p:nvPr>
            <p:ph type="ctrTitle"/>
          </p:nvPr>
        </p:nvSpPr>
        <p:spPr>
          <a:xfrm>
            <a:off x="382258" y="-6383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pl"/>
              <a:t>Erasmus+ CLIL</a:t>
            </a:r>
            <a:endParaRPr/>
          </a:p>
        </p:txBody>
      </p:sp>
      <p:sp>
        <p:nvSpPr>
          <p:cNvPr id="60" name="Google Shape;60;p13"/>
          <p:cNvSpPr txBox="1"/>
          <p:nvPr>
            <p:ph idx="1" type="subTitle"/>
          </p:nvPr>
        </p:nvSpPr>
        <p:spPr>
          <a:xfrm>
            <a:off x="311700" y="1897950"/>
            <a:ext cx="8832300" cy="172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pl">
                <a:solidFill>
                  <a:schemeClr val="dk1"/>
                </a:solidFill>
              </a:rPr>
              <a:t>PL/</a:t>
            </a:r>
            <a:r>
              <a:rPr b="1" lang="pl">
                <a:solidFill>
                  <a:schemeClr val="dk1"/>
                </a:solidFill>
              </a:rPr>
              <a:t>Warsztaty muzyczne</a:t>
            </a:r>
            <a:endParaRPr b="1">
              <a:solidFill>
                <a:schemeClr val="dk1"/>
              </a:solidFill>
            </a:endParaRPr>
          </a:p>
          <a:p>
            <a:pPr indent="0" lvl="0" marL="0" marR="38100" rtl="0" algn="ctr">
              <a:lnSpc>
                <a:spcPct val="128571"/>
              </a:lnSpc>
              <a:spcBef>
                <a:spcPts val="0"/>
              </a:spcBef>
              <a:spcAft>
                <a:spcPts val="0"/>
              </a:spcAft>
              <a:buClr>
                <a:schemeClr val="dk1"/>
              </a:buClr>
              <a:buSzPts val="1100"/>
              <a:buFont typeface="Arial"/>
              <a:buNone/>
            </a:pPr>
            <a:r>
              <a:rPr b="1" lang="pl" sz="3277">
                <a:solidFill>
                  <a:srgbClr val="FFFFFF"/>
                </a:solidFill>
                <a:highlight>
                  <a:schemeClr val="lt1"/>
                </a:highlight>
              </a:rPr>
              <a:t>Eng/Music workshops</a:t>
            </a:r>
            <a:endParaRPr b="1" sz="3277">
              <a:solidFill>
                <a:srgbClr val="FFFFFF"/>
              </a:solidFill>
              <a:highlight>
                <a:schemeClr val="lt1"/>
              </a:highlight>
            </a:endParaRPr>
          </a:p>
          <a:p>
            <a:pPr indent="0" lvl="0" marL="0" rtl="0" algn="ctr">
              <a:spcBef>
                <a:spcPts val="0"/>
              </a:spcBef>
              <a:spcAft>
                <a:spcPts val="0"/>
              </a:spcAft>
              <a:buNone/>
            </a:pPr>
            <a:r>
              <a:t/>
            </a:r>
            <a:endParaRPr/>
          </a:p>
        </p:txBody>
      </p:sp>
      <p:pic>
        <p:nvPicPr>
          <p:cNvPr id="61" name="Google Shape;61;p13"/>
          <p:cNvPicPr preferRelativeResize="0"/>
          <p:nvPr/>
        </p:nvPicPr>
        <p:blipFill>
          <a:blip r:embed="rId3">
            <a:alphaModFix/>
          </a:blip>
          <a:stretch>
            <a:fillRect/>
          </a:stretch>
        </p:blipFill>
        <p:spPr>
          <a:xfrm>
            <a:off x="5966376" y="2961775"/>
            <a:ext cx="3079151" cy="1998901"/>
          </a:xfrm>
          <a:prstGeom prst="rect">
            <a:avLst/>
          </a:prstGeom>
          <a:noFill/>
          <a:ln>
            <a:noFill/>
          </a:ln>
        </p:spPr>
      </p:pic>
      <p:pic>
        <p:nvPicPr>
          <p:cNvPr id="62" name="Google Shape;62;p13"/>
          <p:cNvPicPr preferRelativeResize="0"/>
          <p:nvPr/>
        </p:nvPicPr>
        <p:blipFill>
          <a:blip r:embed="rId4">
            <a:alphaModFix/>
          </a:blip>
          <a:stretch>
            <a:fillRect/>
          </a:stretch>
        </p:blipFill>
        <p:spPr>
          <a:xfrm>
            <a:off x="164575" y="3855775"/>
            <a:ext cx="4876800" cy="110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 </a:t>
            </a:r>
            <a:endParaRPr/>
          </a:p>
        </p:txBody>
      </p:sp>
      <p:sp>
        <p:nvSpPr>
          <p:cNvPr id="68" name="Google Shape;68;p14"/>
          <p:cNvSpPr txBox="1"/>
          <p:nvPr>
            <p:ph idx="1" type="body"/>
          </p:nvPr>
        </p:nvSpPr>
        <p:spPr>
          <a:xfrm>
            <a:off x="0" y="-28225"/>
            <a:ext cx="8520600" cy="34164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None/>
            </a:pPr>
            <a:r>
              <a:rPr b="1" lang="pl">
                <a:solidFill>
                  <a:schemeClr val="dk1"/>
                </a:solidFill>
              </a:rPr>
              <a:t>PL/ </a:t>
            </a:r>
            <a:r>
              <a:rPr b="1" lang="pl">
                <a:solidFill>
                  <a:schemeClr val="dk1"/>
                </a:solidFill>
              </a:rPr>
              <a:t>W dniu 8 września 2021 do naszej szkoły przyjechała profesjonalna grupa muzyczna, aby poopowiadać nam o różnych instrumentach i wspólnie zaśpiewać wybrane przez nas pieśni ludowe. </a:t>
            </a:r>
            <a:endParaRPr b="1">
              <a:solidFill>
                <a:schemeClr val="dk1"/>
              </a:solidFill>
            </a:endParaRPr>
          </a:p>
          <a:p>
            <a:pPr indent="0" lvl="0" marL="0" marR="38100" rtl="0" algn="l">
              <a:lnSpc>
                <a:spcPct val="128571"/>
              </a:lnSpc>
              <a:spcBef>
                <a:spcPts val="1200"/>
              </a:spcBef>
              <a:spcAft>
                <a:spcPts val="0"/>
              </a:spcAft>
              <a:buNone/>
            </a:pPr>
            <a:r>
              <a:rPr lang="pl" sz="2100">
                <a:solidFill>
                  <a:srgbClr val="F8F9FA"/>
                </a:solidFill>
                <a:highlight>
                  <a:schemeClr val="lt1"/>
                </a:highlight>
              </a:rPr>
              <a:t>ENG/ On September 8, 2021, a professional music group came to our school to show us how to play instruments and we sang folk songs together.</a:t>
            </a:r>
            <a:endParaRPr sz="2100">
              <a:solidFill>
                <a:srgbClr val="F8F9FA"/>
              </a:solidFill>
              <a:highlight>
                <a:schemeClr val="lt1"/>
              </a:highlight>
            </a:endParaRPr>
          </a:p>
          <a:p>
            <a:pPr indent="0" lvl="0" marL="0" marR="38100" rtl="0" algn="l">
              <a:lnSpc>
                <a:spcPct val="128571"/>
              </a:lnSpc>
              <a:spcBef>
                <a:spcPts val="0"/>
              </a:spcBef>
              <a:spcAft>
                <a:spcPts val="0"/>
              </a:spcAft>
              <a:buNone/>
            </a:pPr>
            <a:r>
              <a:t/>
            </a:r>
            <a:endParaRPr sz="2100">
              <a:solidFill>
                <a:schemeClr val="dk1"/>
              </a:solidFill>
              <a:highlight>
                <a:srgbClr val="38761D"/>
              </a:highlight>
            </a:endParaRPr>
          </a:p>
          <a:p>
            <a:pPr indent="0" lvl="0" marL="0" marR="38100" rtl="0" algn="l">
              <a:lnSpc>
                <a:spcPct val="128571"/>
              </a:lnSpc>
              <a:spcBef>
                <a:spcPts val="0"/>
              </a:spcBef>
              <a:spcAft>
                <a:spcPts val="0"/>
              </a:spcAft>
              <a:buNone/>
            </a:pPr>
            <a:r>
              <a:t/>
            </a:r>
            <a:endParaRPr b="1" sz="2100">
              <a:solidFill>
                <a:srgbClr val="202124"/>
              </a:solidFill>
              <a:highlight>
                <a:srgbClr val="F8F9FA"/>
              </a:highlight>
            </a:endParaRPr>
          </a:p>
          <a:p>
            <a:pPr indent="0" lvl="0" marL="0" rtl="0" algn="l">
              <a:spcBef>
                <a:spcPts val="0"/>
              </a:spcBef>
              <a:spcAft>
                <a:spcPts val="1200"/>
              </a:spcAft>
              <a:buNone/>
            </a:pPr>
            <a:r>
              <a:t/>
            </a:r>
            <a:endParaRPr b="1">
              <a:solidFill>
                <a:schemeClr val="dk1"/>
              </a:solidFill>
            </a:endParaRPr>
          </a:p>
        </p:txBody>
      </p:sp>
      <p:pic>
        <p:nvPicPr>
          <p:cNvPr id="69" name="Google Shape;69;p14"/>
          <p:cNvPicPr preferRelativeResize="0"/>
          <p:nvPr/>
        </p:nvPicPr>
        <p:blipFill>
          <a:blip r:embed="rId3">
            <a:alphaModFix/>
          </a:blip>
          <a:stretch>
            <a:fillRect/>
          </a:stretch>
        </p:blipFill>
        <p:spPr>
          <a:xfrm>
            <a:off x="3141450" y="1947450"/>
            <a:ext cx="5379150" cy="3031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255250" y="922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sz="2538">
                <a:latin typeface="Average"/>
                <a:ea typeface="Average"/>
                <a:cs typeface="Average"/>
                <a:sym typeface="Average"/>
              </a:rPr>
              <a:t>PL/ Na początku pokazano nam instrumenty dęte.</a:t>
            </a:r>
            <a:endParaRPr b="1" sz="2538">
              <a:latin typeface="Average"/>
              <a:ea typeface="Average"/>
              <a:cs typeface="Average"/>
              <a:sym typeface="Average"/>
            </a:endParaRPr>
          </a:p>
          <a:p>
            <a:pPr indent="0" lvl="0" marL="0" rtl="0" algn="l">
              <a:spcBef>
                <a:spcPts val="0"/>
              </a:spcBef>
              <a:spcAft>
                <a:spcPts val="0"/>
              </a:spcAft>
              <a:buNone/>
            </a:pPr>
            <a:r>
              <a:rPr b="1" lang="pl" sz="2538">
                <a:latin typeface="Average"/>
                <a:ea typeface="Average"/>
                <a:cs typeface="Average"/>
                <a:sym typeface="Average"/>
              </a:rPr>
              <a:t>ENG/ At the beginning, we were shown the wind instruments.</a:t>
            </a:r>
            <a:endParaRPr b="1" sz="2538">
              <a:latin typeface="Average"/>
              <a:ea typeface="Average"/>
              <a:cs typeface="Average"/>
              <a:sym typeface="Average"/>
            </a:endParaRPr>
          </a:p>
          <a:p>
            <a:pPr indent="0" lvl="0" marL="0" rtl="0" algn="l">
              <a:spcBef>
                <a:spcPts val="0"/>
              </a:spcBef>
              <a:spcAft>
                <a:spcPts val="0"/>
              </a:spcAft>
              <a:buNone/>
            </a:pPr>
            <a:r>
              <a:t/>
            </a:r>
            <a:endParaRPr b="1" sz="2538">
              <a:solidFill>
                <a:srgbClr val="202124"/>
              </a:solidFill>
              <a:highlight>
                <a:srgbClr val="F8F9FA"/>
              </a:highlight>
              <a:latin typeface="Average"/>
              <a:ea typeface="Average"/>
              <a:cs typeface="Average"/>
              <a:sym typeface="Average"/>
            </a:endParaRPr>
          </a:p>
          <a:p>
            <a:pPr indent="0" lvl="0" marL="0" rtl="0" algn="l">
              <a:spcBef>
                <a:spcPts val="0"/>
              </a:spcBef>
              <a:spcAft>
                <a:spcPts val="0"/>
              </a:spcAft>
              <a:buNone/>
            </a:pPr>
            <a:r>
              <a:rPr b="1" lang="pl">
                <a:latin typeface="Average"/>
                <a:ea typeface="Average"/>
                <a:cs typeface="Average"/>
                <a:sym typeface="Average"/>
              </a:rPr>
              <a:t> </a:t>
            </a:r>
            <a:endParaRPr b="1">
              <a:latin typeface="Average"/>
              <a:ea typeface="Average"/>
              <a:cs typeface="Average"/>
              <a:sym typeface="Average"/>
            </a:endParaRPr>
          </a:p>
          <a:p>
            <a:pPr indent="0" lvl="0" marL="0" rtl="0" algn="l">
              <a:spcBef>
                <a:spcPts val="0"/>
              </a:spcBef>
              <a:spcAft>
                <a:spcPts val="0"/>
              </a:spcAft>
              <a:buNone/>
            </a:pPr>
            <a:r>
              <a:t/>
            </a:r>
            <a:endParaRPr b="1">
              <a:latin typeface="Average"/>
              <a:ea typeface="Average"/>
              <a:cs typeface="Average"/>
              <a:sym typeface="Average"/>
            </a:endParaRPr>
          </a:p>
          <a:p>
            <a:pPr indent="0" lvl="0" marL="0" rtl="0" algn="l">
              <a:spcBef>
                <a:spcPts val="0"/>
              </a:spcBef>
              <a:spcAft>
                <a:spcPts val="0"/>
              </a:spcAft>
              <a:buNone/>
            </a:pPr>
            <a:r>
              <a:t/>
            </a:r>
            <a:endParaRPr b="1">
              <a:latin typeface="Average"/>
              <a:ea typeface="Average"/>
              <a:cs typeface="Average"/>
              <a:sym typeface="Average"/>
            </a:endParaRPr>
          </a:p>
        </p:txBody>
      </p:sp>
      <p:sp>
        <p:nvSpPr>
          <p:cNvPr id="75" name="Google Shape;75;p15"/>
          <p:cNvSpPr txBox="1"/>
          <p:nvPr>
            <p:ph idx="1" type="body"/>
          </p:nvPr>
        </p:nvSpPr>
        <p:spPr>
          <a:xfrm>
            <a:off x="339925" y="11525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sz="1600">
                <a:solidFill>
                  <a:srgbClr val="F8F9FA"/>
                </a:solidFill>
              </a:rPr>
              <a:t>PL/ </a:t>
            </a:r>
            <a:r>
              <a:rPr b="1" lang="pl" sz="1600">
                <a:solidFill>
                  <a:srgbClr val="F8F9FA"/>
                </a:solidFill>
              </a:rPr>
              <a:t>Pan pokazał nam, jak działają, z czego są zrobione i jak brzmią.</a:t>
            </a:r>
            <a:endParaRPr b="1" sz="1600"/>
          </a:p>
          <a:p>
            <a:pPr indent="0" lvl="0" marL="0" rtl="0" algn="l">
              <a:spcBef>
                <a:spcPts val="1200"/>
              </a:spcBef>
              <a:spcAft>
                <a:spcPts val="0"/>
              </a:spcAft>
              <a:buNone/>
            </a:pPr>
            <a:r>
              <a:rPr b="1" lang="pl" sz="1600">
                <a:solidFill>
                  <a:srgbClr val="F8F9FA"/>
                </a:solidFill>
              </a:rPr>
              <a:t>ENG/ The man has shown us how they work, what they are made of, and what they sound like.</a:t>
            </a:r>
            <a:endParaRPr b="1" sz="1600">
              <a:solidFill>
                <a:srgbClr val="F8F9FA"/>
              </a:solidFill>
            </a:endParaRPr>
          </a:p>
          <a:p>
            <a:pPr indent="0" lvl="0" marL="0" rtl="0" algn="l">
              <a:spcBef>
                <a:spcPts val="1200"/>
              </a:spcBef>
              <a:spcAft>
                <a:spcPts val="1200"/>
              </a:spcAft>
              <a:buNone/>
            </a:pPr>
            <a:r>
              <a:t/>
            </a:r>
            <a:endParaRPr>
              <a:solidFill>
                <a:srgbClr val="F8F9FA"/>
              </a:solidFill>
            </a:endParaRPr>
          </a:p>
        </p:txBody>
      </p:sp>
      <p:pic>
        <p:nvPicPr>
          <p:cNvPr id="76" name="Google Shape;76;p15"/>
          <p:cNvPicPr preferRelativeResize="0"/>
          <p:nvPr/>
        </p:nvPicPr>
        <p:blipFill>
          <a:blip r:embed="rId3">
            <a:alphaModFix/>
          </a:blip>
          <a:stretch>
            <a:fillRect/>
          </a:stretch>
        </p:blipFill>
        <p:spPr>
          <a:xfrm>
            <a:off x="339925" y="2163650"/>
            <a:ext cx="4266982" cy="2400149"/>
          </a:xfrm>
          <a:prstGeom prst="rect">
            <a:avLst/>
          </a:prstGeom>
          <a:noFill/>
          <a:ln>
            <a:noFill/>
          </a:ln>
        </p:spPr>
      </p:pic>
      <p:pic>
        <p:nvPicPr>
          <p:cNvPr id="77" name="Google Shape;77;p15"/>
          <p:cNvPicPr preferRelativeResize="0"/>
          <p:nvPr/>
        </p:nvPicPr>
        <p:blipFill>
          <a:blip r:embed="rId4">
            <a:alphaModFix/>
          </a:blip>
          <a:stretch>
            <a:fillRect/>
          </a:stretch>
        </p:blipFill>
        <p:spPr>
          <a:xfrm>
            <a:off x="4739325" y="2168725"/>
            <a:ext cx="4266977" cy="24001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pl" sz="1900">
                <a:latin typeface="Average"/>
                <a:ea typeface="Average"/>
                <a:cs typeface="Average"/>
                <a:sym typeface="Average"/>
              </a:rPr>
              <a:t>PL/ Potem kolejny pan pokazał nam znaczenie suzafonu w orkiestrze.</a:t>
            </a:r>
            <a:endParaRPr b="1" sz="1900">
              <a:latin typeface="Average"/>
              <a:ea typeface="Average"/>
              <a:cs typeface="Average"/>
              <a:sym typeface="Average"/>
            </a:endParaRPr>
          </a:p>
          <a:p>
            <a:pPr indent="0" lvl="0" marL="0" rtl="0" algn="l">
              <a:spcBef>
                <a:spcPts val="0"/>
              </a:spcBef>
              <a:spcAft>
                <a:spcPts val="0"/>
              </a:spcAft>
              <a:buSzPts val="990"/>
              <a:buNone/>
            </a:pPr>
            <a:r>
              <a:rPr b="1" lang="pl" sz="1900">
                <a:latin typeface="Average"/>
                <a:ea typeface="Average"/>
                <a:cs typeface="Average"/>
                <a:sym typeface="Average"/>
              </a:rPr>
              <a:t>ENG/ Then another gentleman showed us the meaning of the sousaphone in the orchestra.</a:t>
            </a:r>
            <a:endParaRPr b="1" sz="1900">
              <a:latin typeface="Average"/>
              <a:ea typeface="Average"/>
              <a:cs typeface="Average"/>
              <a:sym typeface="Average"/>
            </a:endParaRPr>
          </a:p>
        </p:txBody>
      </p:sp>
      <p:sp>
        <p:nvSpPr>
          <p:cNvPr id="83" name="Google Shape;83;p16"/>
          <p:cNvSpPr txBox="1"/>
          <p:nvPr>
            <p:ph idx="1" type="body"/>
          </p:nvPr>
        </p:nvSpPr>
        <p:spPr>
          <a:xfrm>
            <a:off x="92975" y="16353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pl"/>
              <a:t> </a:t>
            </a:r>
            <a:endParaRPr/>
          </a:p>
        </p:txBody>
      </p:sp>
      <p:pic>
        <p:nvPicPr>
          <p:cNvPr id="84" name="Google Shape;84;p16"/>
          <p:cNvPicPr preferRelativeResize="0"/>
          <p:nvPr/>
        </p:nvPicPr>
        <p:blipFill rotWithShape="1">
          <a:blip r:embed="rId3">
            <a:alphaModFix/>
          </a:blip>
          <a:srcRect b="-2025" l="-19099" r="21252" t="4178"/>
          <a:stretch/>
        </p:blipFill>
        <p:spPr>
          <a:xfrm>
            <a:off x="960850" y="1188050"/>
            <a:ext cx="4803548" cy="3602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sz="2555">
                <a:latin typeface="Average"/>
                <a:ea typeface="Average"/>
                <a:cs typeface="Average"/>
                <a:sym typeface="Average"/>
              </a:rPr>
              <a:t>PL/ Trzeci był akordeon z niesamowitym </a:t>
            </a:r>
            <a:r>
              <a:rPr b="1" lang="pl" sz="2555">
                <a:latin typeface="Average"/>
                <a:ea typeface="Average"/>
                <a:cs typeface="Average"/>
                <a:sym typeface="Average"/>
              </a:rPr>
              <a:t>dźwiękiem.</a:t>
            </a:r>
            <a:endParaRPr b="1" sz="2555">
              <a:latin typeface="Average"/>
              <a:ea typeface="Average"/>
              <a:cs typeface="Average"/>
              <a:sym typeface="Average"/>
            </a:endParaRPr>
          </a:p>
          <a:p>
            <a:pPr indent="0" lvl="0" marL="0" rtl="0" algn="l">
              <a:spcBef>
                <a:spcPts val="0"/>
              </a:spcBef>
              <a:spcAft>
                <a:spcPts val="0"/>
              </a:spcAft>
              <a:buNone/>
            </a:pPr>
            <a:r>
              <a:rPr b="1" lang="pl" sz="2555">
                <a:latin typeface="Average"/>
                <a:ea typeface="Average"/>
                <a:cs typeface="Average"/>
                <a:sym typeface="Average"/>
              </a:rPr>
              <a:t>ENG/ The third instrument was the accordion with an amazing sound.</a:t>
            </a:r>
            <a:endParaRPr b="1" sz="2555">
              <a:latin typeface="Average"/>
              <a:ea typeface="Average"/>
              <a:cs typeface="Average"/>
              <a:sym typeface="Average"/>
            </a:endParaRPr>
          </a:p>
          <a:p>
            <a:pPr indent="0" lvl="0" marL="0" rtl="0" algn="l">
              <a:spcBef>
                <a:spcPts val="0"/>
              </a:spcBef>
              <a:spcAft>
                <a:spcPts val="0"/>
              </a:spcAft>
              <a:buNone/>
            </a:pPr>
            <a:r>
              <a:t/>
            </a:r>
            <a:endParaRPr b="1">
              <a:latin typeface="Average"/>
              <a:ea typeface="Average"/>
              <a:cs typeface="Average"/>
              <a:sym typeface="Average"/>
            </a:endParaRPr>
          </a:p>
          <a:p>
            <a:pPr indent="0" lvl="0" marL="0" rtl="0" algn="l">
              <a:spcBef>
                <a:spcPts val="0"/>
              </a:spcBef>
              <a:spcAft>
                <a:spcPts val="0"/>
              </a:spcAft>
              <a:buNone/>
            </a:pPr>
            <a:r>
              <a:t/>
            </a:r>
            <a:endParaRPr b="1">
              <a:latin typeface="Average"/>
              <a:ea typeface="Average"/>
              <a:cs typeface="Average"/>
              <a:sym typeface="Average"/>
            </a:endParaRPr>
          </a:p>
        </p:txBody>
      </p:sp>
      <p:sp>
        <p:nvSpPr>
          <p:cNvPr id="90" name="Google Shape;90;p1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1747925" y="1335050"/>
            <a:ext cx="5749023" cy="3233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311700" y="64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pl">
                <a:latin typeface="Average"/>
                <a:ea typeface="Average"/>
                <a:cs typeface="Average"/>
                <a:sym typeface="Average"/>
              </a:rPr>
              <a:t>PL/ Ostatnia była perkusja. </a:t>
            </a:r>
            <a:endParaRPr b="1">
              <a:latin typeface="Average"/>
              <a:ea typeface="Average"/>
              <a:cs typeface="Average"/>
              <a:sym typeface="Average"/>
            </a:endParaRPr>
          </a:p>
          <a:p>
            <a:pPr indent="0" lvl="0" marL="0" rtl="0" algn="l">
              <a:spcBef>
                <a:spcPts val="0"/>
              </a:spcBef>
              <a:spcAft>
                <a:spcPts val="0"/>
              </a:spcAft>
              <a:buNone/>
            </a:pPr>
            <a:r>
              <a:rPr b="1" lang="pl">
                <a:latin typeface="Average"/>
                <a:ea typeface="Average"/>
                <a:cs typeface="Average"/>
                <a:sym typeface="Average"/>
              </a:rPr>
              <a:t>ENG/ The drums were the last presented instrument.</a:t>
            </a:r>
            <a:endParaRPr b="1">
              <a:latin typeface="Average"/>
              <a:ea typeface="Average"/>
              <a:cs typeface="Average"/>
              <a:sym typeface="Average"/>
            </a:endParaRPr>
          </a:p>
          <a:p>
            <a:pPr indent="0" lvl="0" marL="0" rtl="0" algn="l">
              <a:spcBef>
                <a:spcPts val="0"/>
              </a:spcBef>
              <a:spcAft>
                <a:spcPts val="0"/>
              </a:spcAft>
              <a:buNone/>
            </a:pPr>
            <a:r>
              <a:t/>
            </a:r>
            <a:endParaRPr b="1">
              <a:latin typeface="Average"/>
              <a:ea typeface="Average"/>
              <a:cs typeface="Average"/>
              <a:sym typeface="Average"/>
            </a:endParaRPr>
          </a:p>
        </p:txBody>
      </p:sp>
      <p:sp>
        <p:nvSpPr>
          <p:cNvPr id="97" name="Google Shape;97;p18"/>
          <p:cNvSpPr txBox="1"/>
          <p:nvPr>
            <p:ph idx="1" type="body"/>
          </p:nvPr>
        </p:nvSpPr>
        <p:spPr>
          <a:xfrm>
            <a:off x="311700" y="1117200"/>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pl">
                <a:solidFill>
                  <a:schemeClr val="dk1"/>
                </a:solidFill>
              </a:rPr>
              <a:t>PL/ Perkusista opowiedział o tym jak zbudowana jest perkusja.</a:t>
            </a:r>
            <a:endParaRPr b="1">
              <a:solidFill>
                <a:schemeClr val="dk1"/>
              </a:solidFill>
            </a:endParaRPr>
          </a:p>
          <a:p>
            <a:pPr indent="0" lvl="0" marL="0" rtl="0" algn="l">
              <a:spcBef>
                <a:spcPts val="1200"/>
              </a:spcBef>
              <a:spcAft>
                <a:spcPts val="1200"/>
              </a:spcAft>
              <a:buNone/>
            </a:pPr>
            <a:r>
              <a:rPr b="1" lang="pl">
                <a:solidFill>
                  <a:schemeClr val="dk1"/>
                </a:solidFill>
              </a:rPr>
              <a:t>ENG/ The drummer told us about parts of the drums.</a:t>
            </a:r>
            <a:endParaRPr b="1">
              <a:solidFill>
                <a:schemeClr val="dk1"/>
              </a:solidFill>
            </a:endParaRPr>
          </a:p>
        </p:txBody>
      </p:sp>
      <p:pic>
        <p:nvPicPr>
          <p:cNvPr id="98" name="Google Shape;98;p18"/>
          <p:cNvPicPr preferRelativeResize="0"/>
          <p:nvPr/>
        </p:nvPicPr>
        <p:blipFill>
          <a:blip r:embed="rId3">
            <a:alphaModFix/>
          </a:blip>
          <a:stretch>
            <a:fillRect/>
          </a:stretch>
        </p:blipFill>
        <p:spPr>
          <a:xfrm>
            <a:off x="311700" y="2172200"/>
            <a:ext cx="4198052" cy="2361401"/>
          </a:xfrm>
          <a:prstGeom prst="rect">
            <a:avLst/>
          </a:prstGeom>
          <a:noFill/>
          <a:ln>
            <a:noFill/>
          </a:ln>
        </p:spPr>
      </p:pic>
      <p:pic>
        <p:nvPicPr>
          <p:cNvPr id="99" name="Google Shape;99;p18"/>
          <p:cNvPicPr preferRelativeResize="0"/>
          <p:nvPr/>
        </p:nvPicPr>
        <p:blipFill>
          <a:blip r:embed="rId4">
            <a:alphaModFix/>
          </a:blip>
          <a:stretch>
            <a:fillRect/>
          </a:stretch>
        </p:blipFill>
        <p:spPr>
          <a:xfrm>
            <a:off x="4686000" y="2201325"/>
            <a:ext cx="4146299" cy="23322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pl" sz="2100">
                <a:latin typeface="Average"/>
                <a:ea typeface="Average"/>
                <a:cs typeface="Average"/>
                <a:sym typeface="Average"/>
              </a:rPr>
              <a:t>PL/ </a:t>
            </a:r>
            <a:r>
              <a:rPr b="1" lang="pl" sz="2100">
                <a:latin typeface="Average"/>
                <a:ea typeface="Average"/>
                <a:cs typeface="Average"/>
                <a:sym typeface="Average"/>
              </a:rPr>
              <a:t>Na koniec śpiewamy wspólnie ludowe piosenki i robimy grupowe zdjęcie.</a:t>
            </a:r>
            <a:endParaRPr b="1" sz="2100">
              <a:latin typeface="Average"/>
              <a:ea typeface="Average"/>
              <a:cs typeface="Average"/>
              <a:sym typeface="Average"/>
            </a:endParaRPr>
          </a:p>
          <a:p>
            <a:pPr indent="0" lvl="0" marL="0" rtl="0" algn="l">
              <a:spcBef>
                <a:spcPts val="0"/>
              </a:spcBef>
              <a:spcAft>
                <a:spcPts val="0"/>
              </a:spcAft>
              <a:buSzPts val="990"/>
              <a:buNone/>
            </a:pPr>
            <a:r>
              <a:rPr b="1" lang="pl" sz="2100">
                <a:latin typeface="Average"/>
                <a:ea typeface="Average"/>
                <a:cs typeface="Average"/>
                <a:sym typeface="Average"/>
              </a:rPr>
              <a:t>ENG/ Finally, we sing folk songs together and take a group photo.</a:t>
            </a:r>
            <a:endParaRPr b="1" sz="2100">
              <a:latin typeface="Average"/>
              <a:ea typeface="Average"/>
              <a:cs typeface="Average"/>
              <a:sym typeface="Average"/>
            </a:endParaRPr>
          </a:p>
        </p:txBody>
      </p:sp>
      <p:sp>
        <p:nvSpPr>
          <p:cNvPr id="105" name="Google Shape;10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06" name="Google Shape;106;p19"/>
          <p:cNvPicPr preferRelativeResize="0"/>
          <p:nvPr/>
        </p:nvPicPr>
        <p:blipFill>
          <a:blip r:embed="rId3">
            <a:alphaModFix/>
          </a:blip>
          <a:stretch>
            <a:fillRect/>
          </a:stretch>
        </p:blipFill>
        <p:spPr>
          <a:xfrm>
            <a:off x="361225" y="1753825"/>
            <a:ext cx="3583048" cy="2015476"/>
          </a:xfrm>
          <a:prstGeom prst="rect">
            <a:avLst/>
          </a:prstGeom>
          <a:noFill/>
          <a:ln>
            <a:noFill/>
          </a:ln>
        </p:spPr>
      </p:pic>
      <p:pic>
        <p:nvPicPr>
          <p:cNvPr id="107" name="Google Shape;107;p19"/>
          <p:cNvPicPr preferRelativeResize="0"/>
          <p:nvPr/>
        </p:nvPicPr>
        <p:blipFill>
          <a:blip r:embed="rId4">
            <a:alphaModFix/>
          </a:blip>
          <a:stretch>
            <a:fillRect/>
          </a:stretch>
        </p:blipFill>
        <p:spPr>
          <a:xfrm>
            <a:off x="4084025" y="1897950"/>
            <a:ext cx="4748273" cy="26709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pl"/>
              <a:t>Wykonał</a:t>
            </a:r>
            <a:r>
              <a:rPr lang="pl"/>
              <a:t>/Made by</a:t>
            </a:r>
            <a:endParaRPr/>
          </a:p>
        </p:txBody>
      </p:sp>
      <p:sp>
        <p:nvSpPr>
          <p:cNvPr id="113" name="Google Shape;113;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pl"/>
              <a:t>Maciej Jałoszyński</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pl">
                <a:solidFill>
                  <a:schemeClr val="dk1"/>
                </a:solidFill>
              </a:rPr>
              <a:t>Pod kierunkiem/ Under the supervision of:</a:t>
            </a:r>
            <a:endParaRPr>
              <a:solidFill>
                <a:schemeClr val="dk1"/>
              </a:solidFill>
            </a:endParaRPr>
          </a:p>
          <a:p>
            <a:pPr indent="0" lvl="0" marL="0" rtl="0" algn="l">
              <a:spcBef>
                <a:spcPts val="1200"/>
              </a:spcBef>
              <a:spcAft>
                <a:spcPts val="1200"/>
              </a:spcAft>
              <a:buNone/>
            </a:pPr>
            <a:r>
              <a:rPr lang="pl"/>
              <a:t>Elwira Wasiewicz</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19" name="Google Shape;119;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pl">
                <a:solidFill>
                  <a:schemeClr val="dk1"/>
                </a:solidFill>
                <a:latin typeface="Arial"/>
                <a:ea typeface="Arial"/>
                <a:cs typeface="Arial"/>
                <a:sym typeface="Arial"/>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endParaRPr>
              <a:solidFill>
                <a:schemeClr val="dk1"/>
              </a:solidFill>
              <a:latin typeface="Arial"/>
              <a:ea typeface="Arial"/>
              <a:cs typeface="Arial"/>
              <a:sym typeface="Arial"/>
            </a:endParaRPr>
          </a:p>
          <a:p>
            <a:pPr indent="0" lvl="0" marL="0" rtl="0" algn="just">
              <a:spcBef>
                <a:spcPts val="0"/>
              </a:spcBef>
              <a:spcAft>
                <a:spcPts val="0"/>
              </a:spcAft>
              <a:buNone/>
            </a:pPr>
            <a:r>
              <a:t/>
            </a:r>
            <a:endParaRPr>
              <a:solidFill>
                <a:schemeClr val="dk1"/>
              </a:solidFill>
              <a:latin typeface="Arial"/>
              <a:ea typeface="Arial"/>
              <a:cs typeface="Arial"/>
              <a:sym typeface="Arial"/>
            </a:endParaRPr>
          </a:p>
          <a:p>
            <a:pPr indent="0" lvl="0" marL="0" rtl="0" algn="just">
              <a:spcBef>
                <a:spcPts val="0"/>
              </a:spcBef>
              <a:spcAft>
                <a:spcPts val="0"/>
              </a:spcAft>
              <a:buNone/>
            </a:pPr>
            <a:r>
              <a:t/>
            </a:r>
            <a:endParaRPr>
              <a:solidFill>
                <a:schemeClr val="dk1"/>
              </a:solidFill>
              <a:latin typeface="Arial"/>
              <a:ea typeface="Arial"/>
              <a:cs typeface="Arial"/>
              <a:sym typeface="Arial"/>
            </a:endParaRPr>
          </a:p>
          <a:p>
            <a:pPr indent="0" lvl="0" marL="0" rtl="0" algn="just">
              <a:spcBef>
                <a:spcPts val="0"/>
              </a:spcBef>
              <a:spcAft>
                <a:spcPts val="0"/>
              </a:spcAft>
              <a:buNone/>
            </a:pPr>
            <a:r>
              <a:rPr lang="pl">
                <a:solidFill>
                  <a:schemeClr val="dk1"/>
                </a:solidFill>
                <a:latin typeface="Arial"/>
                <a:ea typeface="Arial"/>
                <a:cs typeface="Arial"/>
                <a:sym typeface="Arial"/>
              </a:rPr>
              <a:t>Wsparcie Komisji Europejskiej dla produkcji tej publikacji nie stanowi poparcia dla treści, które odzwierciedlają jedynie poglądy autorów, a Komisja nie może zostać pociągnięta do odpowiedzialności za jakiekolwiek wykorzystanie informacji w niej zawartych.</a:t>
            </a:r>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