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3757117-5434-4761-B868-84F4D26CF1EE}">
  <a:tblStyle styleId="{13757117-5434-4761-B868-84F4D26CF1E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fac5be7c62_0_8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fac5be7c62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fac5be7c62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fac5be7c62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c7ec8c4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c7ec8c4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ac5be7c6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ac5be7c6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933eb883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f933eb883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3828486e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3828486e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3828486e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f3828486e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f3828486e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f3828486e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fac5be7c62_0_3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fac5be7c62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610389" y="0"/>
            <a:ext cx="7923222"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idx="1" type="body"/>
          </p:nvPr>
        </p:nvSpPr>
        <p:spPr>
          <a:xfrm>
            <a:off x="311700" y="2817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pl" sz="1900">
                <a:solidFill>
                  <a:srgbClr val="222222"/>
                </a:solidFill>
              </a:rPr>
              <a:t>PROGRAM ERASMUS + EDUKACJA SZKOLNA - AKCJA KA2 - PARTNERSTWO STRATEGICZNE</a:t>
            </a:r>
            <a:endParaRPr b="1" sz="1900">
              <a:solidFill>
                <a:srgbClr val="222222"/>
              </a:solidFill>
            </a:endParaRPr>
          </a:p>
          <a:p>
            <a:pPr indent="0" lvl="0" marL="0" rtl="0" algn="l">
              <a:spcBef>
                <a:spcPts val="0"/>
              </a:spcBef>
              <a:spcAft>
                <a:spcPts val="0"/>
              </a:spcAft>
              <a:buClr>
                <a:schemeClr val="dk1"/>
              </a:buClr>
              <a:buSzPts val="1100"/>
              <a:buFont typeface="Arial"/>
              <a:buNone/>
            </a:pPr>
            <a:r>
              <a:t/>
            </a:r>
            <a:endParaRPr b="1" sz="1900">
              <a:solidFill>
                <a:srgbClr val="222222"/>
              </a:solidFill>
            </a:endParaRPr>
          </a:p>
          <a:p>
            <a:pPr indent="0" lvl="0" marL="0" rtl="0" algn="l">
              <a:spcBef>
                <a:spcPts val="0"/>
              </a:spcBef>
              <a:spcAft>
                <a:spcPts val="0"/>
              </a:spcAft>
              <a:buClr>
                <a:schemeClr val="dk1"/>
              </a:buClr>
              <a:buSzPts val="1100"/>
              <a:buFont typeface="Arial"/>
              <a:buNone/>
            </a:pPr>
            <a:r>
              <a:rPr lang="pl" sz="1900">
                <a:solidFill>
                  <a:srgbClr val="222222"/>
                </a:solidFill>
              </a:rPr>
              <a:t>Numer projektu:</a:t>
            </a:r>
            <a:r>
              <a:rPr b="1" lang="pl" sz="1900">
                <a:solidFill>
                  <a:srgbClr val="222222"/>
                </a:solidFill>
              </a:rPr>
              <a:t> </a:t>
            </a:r>
            <a:r>
              <a:rPr b="1" lang="pl" sz="1900">
                <a:solidFill>
                  <a:schemeClr val="dk1"/>
                </a:solidFill>
              </a:rPr>
              <a:t>2019-1-CZ01-KA229-061391</a:t>
            </a:r>
            <a:endParaRPr b="1" sz="1900">
              <a:solidFill>
                <a:schemeClr val="dk1"/>
              </a:solidFill>
            </a:endParaRPr>
          </a:p>
          <a:p>
            <a:pPr indent="0" lvl="0" marL="0" rtl="0" algn="l">
              <a:spcBef>
                <a:spcPts val="0"/>
              </a:spcBef>
              <a:spcAft>
                <a:spcPts val="0"/>
              </a:spcAft>
              <a:buClr>
                <a:schemeClr val="dk1"/>
              </a:buClr>
              <a:buSzPts val="1100"/>
              <a:buFont typeface="Arial"/>
              <a:buNone/>
            </a:pPr>
            <a:r>
              <a:t/>
            </a:r>
            <a:endParaRPr b="1" sz="1900">
              <a:solidFill>
                <a:schemeClr val="dk1"/>
              </a:solidFill>
            </a:endParaRPr>
          </a:p>
          <a:p>
            <a:pPr indent="0" lvl="0" marL="0" rtl="0" algn="l">
              <a:spcBef>
                <a:spcPts val="0"/>
              </a:spcBef>
              <a:spcAft>
                <a:spcPts val="0"/>
              </a:spcAft>
              <a:buClr>
                <a:schemeClr val="dk1"/>
              </a:buClr>
              <a:buSzPts val="1100"/>
              <a:buFont typeface="Arial"/>
              <a:buNone/>
            </a:pPr>
            <a:r>
              <a:rPr lang="pl" sz="1900">
                <a:solidFill>
                  <a:srgbClr val="222222"/>
                </a:solidFill>
              </a:rPr>
              <a:t>Tytuł projektu: </a:t>
            </a:r>
            <a:r>
              <a:rPr b="1" lang="pl" sz="1900">
                <a:solidFill>
                  <a:srgbClr val="222222"/>
                </a:solidFill>
              </a:rPr>
              <a:t>"CLIL ponad granicami - baw się i ucz"</a:t>
            </a:r>
            <a:endParaRPr/>
          </a:p>
        </p:txBody>
      </p:sp>
      <p:pic>
        <p:nvPicPr>
          <p:cNvPr id="60" name="Google Shape;60;p14"/>
          <p:cNvPicPr preferRelativeResize="0"/>
          <p:nvPr/>
        </p:nvPicPr>
        <p:blipFill>
          <a:blip r:embed="rId3">
            <a:alphaModFix/>
          </a:blip>
          <a:stretch>
            <a:fillRect/>
          </a:stretch>
        </p:blipFill>
        <p:spPr>
          <a:xfrm>
            <a:off x="382575" y="2749625"/>
            <a:ext cx="4876800" cy="1104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0" y="636150"/>
            <a:ext cx="9144000" cy="993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sz="4400"/>
              <a:t>LOT BALONEM </a:t>
            </a:r>
            <a:endParaRPr b="1" sz="4400"/>
          </a:p>
          <a:p>
            <a:pPr indent="0" lvl="0" marL="0" rtl="0" algn="ctr">
              <a:spcBef>
                <a:spcPts val="0"/>
              </a:spcBef>
              <a:spcAft>
                <a:spcPts val="0"/>
              </a:spcAft>
              <a:buNone/>
            </a:pPr>
            <a:r>
              <a:rPr b="1" lang="pl" sz="4400"/>
              <a:t> </a:t>
            </a:r>
            <a:r>
              <a:rPr b="1" lang="pl" sz="4400">
                <a:solidFill>
                  <a:srgbClr val="0000FF"/>
                </a:solidFill>
              </a:rPr>
              <a:t>HOT AIR BALLOON</a:t>
            </a:r>
            <a:r>
              <a:rPr b="1" lang="pl" sz="4400">
                <a:solidFill>
                  <a:srgbClr val="0000FF"/>
                </a:solidFill>
              </a:rPr>
              <a:t> </a:t>
            </a:r>
            <a:endParaRPr b="1" sz="4400">
              <a:solidFill>
                <a:srgbClr val="0000FF"/>
              </a:solidFill>
            </a:endParaRPr>
          </a:p>
        </p:txBody>
      </p:sp>
      <p:pic>
        <p:nvPicPr>
          <p:cNvPr id="66" name="Google Shape;66;p15"/>
          <p:cNvPicPr preferRelativeResize="0"/>
          <p:nvPr/>
        </p:nvPicPr>
        <p:blipFill>
          <a:blip r:embed="rId3">
            <a:alphaModFix/>
          </a:blip>
          <a:stretch>
            <a:fillRect/>
          </a:stretch>
        </p:blipFill>
        <p:spPr>
          <a:xfrm>
            <a:off x="298075" y="2854425"/>
            <a:ext cx="3082174" cy="2000850"/>
          </a:xfrm>
          <a:prstGeom prst="rect">
            <a:avLst/>
          </a:prstGeom>
          <a:noFill/>
          <a:ln>
            <a:noFill/>
          </a:ln>
        </p:spPr>
      </p:pic>
      <p:pic>
        <p:nvPicPr>
          <p:cNvPr id="67" name="Google Shape;67;p15"/>
          <p:cNvPicPr preferRelativeResize="0"/>
          <p:nvPr/>
        </p:nvPicPr>
        <p:blipFill>
          <a:blip r:embed="rId4">
            <a:alphaModFix/>
          </a:blip>
          <a:stretch>
            <a:fillRect/>
          </a:stretch>
        </p:blipFill>
        <p:spPr>
          <a:xfrm>
            <a:off x="4164525" y="3618750"/>
            <a:ext cx="4876800" cy="1104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283350"/>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Clr>
                <a:schemeClr val="dk1"/>
              </a:buClr>
              <a:buSzPts val="1100"/>
              <a:buFont typeface="Arial"/>
              <a:buNone/>
            </a:pPr>
            <a:r>
              <a:rPr b="1" lang="pl" sz="2500"/>
              <a:t>Potrzebne materiały: / </a:t>
            </a:r>
            <a:r>
              <a:rPr b="1" lang="pl" sz="2500">
                <a:solidFill>
                  <a:srgbClr val="0000FF"/>
                </a:solidFill>
              </a:rPr>
              <a:t>Required materials:</a:t>
            </a:r>
            <a:endParaRPr b="1" sz="2500">
              <a:solidFill>
                <a:srgbClr val="0000FF"/>
              </a:solidFill>
            </a:endParaRPr>
          </a:p>
        </p:txBody>
      </p:sp>
      <p:graphicFrame>
        <p:nvGraphicFramePr>
          <p:cNvPr id="73" name="Google Shape;73;p16"/>
          <p:cNvGraphicFramePr/>
          <p:nvPr/>
        </p:nvGraphicFramePr>
        <p:xfrm>
          <a:off x="417775" y="1130675"/>
          <a:ext cx="3000000" cy="3000000"/>
        </p:xfrm>
        <a:graphic>
          <a:graphicData uri="http://schemas.openxmlformats.org/drawingml/2006/table">
            <a:tbl>
              <a:tblPr>
                <a:noFill/>
                <a:tableStyleId>{13757117-5434-4761-B868-84F4D26CF1EE}</a:tableStyleId>
              </a:tblPr>
              <a:tblGrid>
                <a:gridCol w="4774875"/>
                <a:gridCol w="3533575"/>
              </a:tblGrid>
              <a:tr h="3591900">
                <a:tc>
                  <a:txBody>
                    <a:bodyPr/>
                    <a:lstStyle/>
                    <a:p>
                      <a:pPr indent="0" lvl="0" marL="0" rtl="0" algn="l">
                        <a:lnSpc>
                          <a:spcPct val="115000"/>
                        </a:lnSpc>
                        <a:spcBef>
                          <a:spcPts val="0"/>
                        </a:spcBef>
                        <a:spcAft>
                          <a:spcPts val="0"/>
                        </a:spcAft>
                        <a:buNone/>
                      </a:pPr>
                      <a:r>
                        <a:rPr lang="pl" sz="2000">
                          <a:solidFill>
                            <a:schemeClr val="dk1"/>
                          </a:solidFill>
                        </a:rPr>
                        <a:t>- suszarka do włosów</a:t>
                      </a:r>
                      <a:endParaRPr sz="2000">
                        <a:solidFill>
                          <a:schemeClr val="dk1"/>
                        </a:solidFill>
                      </a:endParaRPr>
                    </a:p>
                    <a:p>
                      <a:pPr indent="0" lvl="0" marL="0" rtl="0" algn="l">
                        <a:lnSpc>
                          <a:spcPct val="115000"/>
                        </a:lnSpc>
                        <a:spcBef>
                          <a:spcPts val="1200"/>
                        </a:spcBef>
                        <a:spcAft>
                          <a:spcPts val="0"/>
                        </a:spcAft>
                        <a:buNone/>
                      </a:pPr>
                      <a:r>
                        <a:rPr lang="pl" sz="2000">
                          <a:solidFill>
                            <a:schemeClr val="dk1"/>
                          </a:solidFill>
                        </a:rPr>
                        <a:t>- worek na śmieci z cienkiej folii</a:t>
                      </a:r>
                      <a:endParaRPr sz="2000">
                        <a:solidFill>
                          <a:schemeClr val="dk1"/>
                        </a:solidFill>
                      </a:endParaRPr>
                    </a:p>
                    <a:p>
                      <a:pPr indent="0" lvl="0" marL="0" rtl="0" algn="l">
                        <a:lnSpc>
                          <a:spcPct val="115000"/>
                        </a:lnSpc>
                        <a:spcBef>
                          <a:spcPts val="1200"/>
                        </a:spcBef>
                        <a:spcAft>
                          <a:spcPts val="1200"/>
                        </a:spcAft>
                        <a:buClr>
                          <a:schemeClr val="dk1"/>
                        </a:buClr>
                        <a:buSzPts val="1100"/>
                        <a:buFont typeface="Arial"/>
                        <a:buNone/>
                      </a:pPr>
                      <a:r>
                        <a:t/>
                      </a:r>
                      <a:endParaRPr sz="2000">
                        <a:solidFill>
                          <a:schemeClr val="dk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pl" sz="2000">
                          <a:solidFill>
                            <a:srgbClr val="0000FF"/>
                          </a:solidFill>
                        </a:rPr>
                        <a:t>- hair dryer</a:t>
                      </a:r>
                      <a:endParaRPr sz="2000">
                        <a:solidFill>
                          <a:srgbClr val="0000FF"/>
                        </a:solidFill>
                      </a:endParaRPr>
                    </a:p>
                    <a:p>
                      <a:pPr indent="0" lvl="0" marL="0" rtl="0" algn="l">
                        <a:lnSpc>
                          <a:spcPct val="115000"/>
                        </a:lnSpc>
                        <a:spcBef>
                          <a:spcPts val="1200"/>
                        </a:spcBef>
                        <a:spcAft>
                          <a:spcPts val="0"/>
                        </a:spcAft>
                        <a:buNone/>
                      </a:pPr>
                      <a:r>
                        <a:rPr lang="pl" sz="2000">
                          <a:solidFill>
                            <a:srgbClr val="0000FF"/>
                          </a:solidFill>
                        </a:rPr>
                        <a:t>- </a:t>
                      </a:r>
                      <a:r>
                        <a:rPr lang="pl" sz="2100">
                          <a:solidFill>
                            <a:srgbClr val="0000FF"/>
                          </a:solidFill>
                        </a:rPr>
                        <a:t>thin foil garbage bag</a:t>
                      </a:r>
                      <a:endParaRPr sz="2100">
                        <a:solidFill>
                          <a:srgbClr val="0000FF"/>
                        </a:solidFill>
                      </a:endParaRPr>
                    </a:p>
                    <a:p>
                      <a:pPr indent="0" lvl="0" marL="0" rtl="0" algn="l">
                        <a:lnSpc>
                          <a:spcPct val="115000"/>
                        </a:lnSpc>
                        <a:spcBef>
                          <a:spcPts val="1200"/>
                        </a:spcBef>
                        <a:spcAft>
                          <a:spcPts val="0"/>
                        </a:spcAft>
                        <a:buNone/>
                      </a:pPr>
                      <a:r>
                        <a:rPr lang="pl" sz="2000">
                          <a:solidFill>
                            <a:srgbClr val="5050EF"/>
                          </a:solidFill>
                        </a:rPr>
                        <a:t>      </a:t>
                      </a:r>
                      <a:endParaRPr sz="2000">
                        <a:solidFill>
                          <a:srgbClr val="5050EF"/>
                        </a:solidFill>
                      </a:endParaRPr>
                    </a:p>
                    <a:p>
                      <a:pPr indent="0" lvl="0" marL="0" rtl="0" algn="l">
                        <a:lnSpc>
                          <a:spcPct val="115000"/>
                        </a:lnSpc>
                        <a:spcBef>
                          <a:spcPts val="1200"/>
                        </a:spcBef>
                        <a:spcAft>
                          <a:spcPts val="1200"/>
                        </a:spcAft>
                        <a:buClr>
                          <a:schemeClr val="dk1"/>
                        </a:buClr>
                        <a:buSzPts val="1100"/>
                        <a:buFont typeface="Arial"/>
                        <a:buNone/>
                      </a:pPr>
                      <a:r>
                        <a:t/>
                      </a:r>
                      <a:endParaRPr sz="2000">
                        <a:solidFill>
                          <a:srgbClr val="5050EF"/>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74" name="Google Shape;74;p16"/>
          <p:cNvPicPr preferRelativeResize="0"/>
          <p:nvPr/>
        </p:nvPicPr>
        <p:blipFill>
          <a:blip r:embed="rId3">
            <a:alphaModFix/>
          </a:blip>
          <a:stretch>
            <a:fillRect/>
          </a:stretch>
        </p:blipFill>
        <p:spPr>
          <a:xfrm rot="-5400000">
            <a:off x="3056924" y="258600"/>
            <a:ext cx="2870275" cy="66276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50200"/>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990"/>
              <a:buFont typeface="Arial"/>
              <a:buNone/>
            </a:pPr>
            <a:r>
              <a:rPr b="1" lang="pl" sz="2520"/>
              <a:t>Przebieg doświadczenia: / </a:t>
            </a:r>
            <a:r>
              <a:rPr b="1" lang="pl" sz="2520">
                <a:solidFill>
                  <a:srgbClr val="0000FF"/>
                </a:solidFill>
              </a:rPr>
              <a:t>Conduct of the experiment:</a:t>
            </a:r>
            <a:r>
              <a:rPr b="1" lang="pl" sz="2520">
                <a:solidFill>
                  <a:srgbClr val="5050EF"/>
                </a:solidFill>
              </a:rPr>
              <a:t> </a:t>
            </a:r>
            <a:endParaRPr b="1" sz="2520">
              <a:solidFill>
                <a:srgbClr val="5050EF"/>
              </a:solidFill>
            </a:endParaRPr>
          </a:p>
        </p:txBody>
      </p:sp>
      <p:sp>
        <p:nvSpPr>
          <p:cNvPr id="80" name="Google Shape;80;p17"/>
          <p:cNvSpPr txBox="1"/>
          <p:nvPr>
            <p:ph idx="1" type="body"/>
          </p:nvPr>
        </p:nvSpPr>
        <p:spPr>
          <a:xfrm>
            <a:off x="216000" y="798300"/>
            <a:ext cx="8712000" cy="40236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3200"/>
              <a:buFont typeface="Arial"/>
              <a:buNone/>
            </a:pPr>
            <a:r>
              <a:rPr lang="pl" sz="1700">
                <a:solidFill>
                  <a:schemeClr val="dk1"/>
                </a:solidFill>
              </a:rPr>
              <a:t>1) Rozwiń worek i odwróć go do góry dnem.</a:t>
            </a:r>
            <a:endParaRPr sz="1700">
              <a:solidFill>
                <a:schemeClr val="dk1"/>
              </a:solidFill>
            </a:endParaRPr>
          </a:p>
          <a:p>
            <a:pPr indent="0" lvl="0" marL="0" rtl="0" algn="l">
              <a:lnSpc>
                <a:spcPct val="150000"/>
              </a:lnSpc>
              <a:spcBef>
                <a:spcPts val="640"/>
              </a:spcBef>
              <a:spcAft>
                <a:spcPts val="0"/>
              </a:spcAft>
              <a:buClr>
                <a:schemeClr val="dk1"/>
              </a:buClr>
              <a:buSzPts val="3200"/>
              <a:buFont typeface="Arial"/>
              <a:buNone/>
            </a:pPr>
            <a:r>
              <a:rPr lang="pl" sz="1700">
                <a:solidFill>
                  <a:schemeClr val="dk1"/>
                </a:solidFill>
              </a:rPr>
              <a:t>2) Powietrze wewnątrz balonu ogrzewaj za pomocą suszarki przez około 20 sekund.                  </a:t>
            </a:r>
            <a:endParaRPr sz="1700">
              <a:solidFill>
                <a:schemeClr val="dk1"/>
              </a:solidFill>
            </a:endParaRPr>
          </a:p>
          <a:p>
            <a:pPr indent="0" lvl="0" marL="0" rtl="0" algn="l">
              <a:lnSpc>
                <a:spcPct val="150000"/>
              </a:lnSpc>
              <a:spcBef>
                <a:spcPts val="640"/>
              </a:spcBef>
              <a:spcAft>
                <a:spcPts val="0"/>
              </a:spcAft>
              <a:buClr>
                <a:schemeClr val="dk1"/>
              </a:buClr>
              <a:buSzPts val="3200"/>
              <a:buFont typeface="Arial"/>
              <a:buNone/>
            </a:pPr>
            <a:r>
              <a:rPr lang="pl" sz="1700">
                <a:solidFill>
                  <a:schemeClr val="dk1"/>
                </a:solidFill>
              </a:rPr>
              <a:t>    Worek podczas ogrzewania trzymaj 3 - 5 cm nad suszarką.</a:t>
            </a:r>
            <a:endParaRPr sz="1700">
              <a:solidFill>
                <a:schemeClr val="dk1"/>
              </a:solidFill>
            </a:endParaRPr>
          </a:p>
          <a:p>
            <a:pPr indent="0" lvl="0" marL="0" rtl="0" algn="l">
              <a:lnSpc>
                <a:spcPct val="150000"/>
              </a:lnSpc>
              <a:spcBef>
                <a:spcPts val="640"/>
              </a:spcBef>
              <a:spcAft>
                <a:spcPts val="0"/>
              </a:spcAft>
              <a:buClr>
                <a:schemeClr val="dk1"/>
              </a:buClr>
              <a:buSzPts val="3200"/>
              <a:buFont typeface="Arial"/>
              <a:buNone/>
            </a:pPr>
            <a:r>
              <a:rPr lang="pl" sz="1700">
                <a:solidFill>
                  <a:schemeClr val="dk1"/>
                </a:solidFill>
              </a:rPr>
              <a:t>3) Po tym czasie wyłącz suszarkę i puść balon.</a:t>
            </a:r>
            <a:endParaRPr sz="1700">
              <a:solidFill>
                <a:schemeClr val="dk1"/>
              </a:solidFill>
            </a:endParaRPr>
          </a:p>
          <a:p>
            <a:pPr indent="0" lvl="0" marL="0" rtl="0" algn="l">
              <a:lnSpc>
                <a:spcPct val="150000"/>
              </a:lnSpc>
              <a:spcBef>
                <a:spcPts val="640"/>
              </a:spcBef>
              <a:spcAft>
                <a:spcPts val="0"/>
              </a:spcAft>
              <a:buClr>
                <a:schemeClr val="dk1"/>
              </a:buClr>
              <a:buSzPts val="1100"/>
              <a:buFont typeface="Arial"/>
              <a:buNone/>
            </a:pPr>
            <a:r>
              <a:t/>
            </a:r>
            <a:endParaRPr sz="1300">
              <a:solidFill>
                <a:schemeClr val="dk1"/>
              </a:solidFill>
            </a:endParaRPr>
          </a:p>
          <a:p>
            <a:pPr indent="0" lvl="0" marL="0" rtl="0" algn="l">
              <a:lnSpc>
                <a:spcPct val="150000"/>
              </a:lnSpc>
              <a:spcBef>
                <a:spcPts val="640"/>
              </a:spcBef>
              <a:spcAft>
                <a:spcPts val="0"/>
              </a:spcAft>
              <a:buClr>
                <a:schemeClr val="dk1"/>
              </a:buClr>
              <a:buSzPts val="3200"/>
              <a:buFont typeface="Arial"/>
              <a:buNone/>
            </a:pPr>
            <a:r>
              <a:rPr lang="pl" sz="1700">
                <a:solidFill>
                  <a:srgbClr val="0000FF"/>
                </a:solidFill>
              </a:rPr>
              <a:t>1) Open the bag and turn it upside down.</a:t>
            </a:r>
            <a:endParaRPr sz="1700">
              <a:solidFill>
                <a:srgbClr val="0000FF"/>
              </a:solidFill>
            </a:endParaRPr>
          </a:p>
          <a:p>
            <a:pPr indent="0" lvl="0" marL="0" rtl="0" algn="l">
              <a:lnSpc>
                <a:spcPct val="150000"/>
              </a:lnSpc>
              <a:spcBef>
                <a:spcPts val="640"/>
              </a:spcBef>
              <a:spcAft>
                <a:spcPts val="0"/>
              </a:spcAft>
              <a:buClr>
                <a:schemeClr val="dk1"/>
              </a:buClr>
              <a:buSzPts val="3200"/>
              <a:buFont typeface="Arial"/>
              <a:buNone/>
            </a:pPr>
            <a:r>
              <a:rPr lang="pl" sz="1700">
                <a:solidFill>
                  <a:srgbClr val="0000FF"/>
                </a:solidFill>
              </a:rPr>
              <a:t>2) Blow hot air inside the balloon with a hairdryer for about 20 seconds.</a:t>
            </a:r>
            <a:endParaRPr sz="1700">
              <a:solidFill>
                <a:srgbClr val="0000FF"/>
              </a:solidFill>
            </a:endParaRPr>
          </a:p>
          <a:p>
            <a:pPr indent="0" lvl="0" marL="0" rtl="0" algn="l">
              <a:lnSpc>
                <a:spcPct val="150000"/>
              </a:lnSpc>
              <a:spcBef>
                <a:spcPts val="640"/>
              </a:spcBef>
              <a:spcAft>
                <a:spcPts val="0"/>
              </a:spcAft>
              <a:buClr>
                <a:schemeClr val="dk1"/>
              </a:buClr>
              <a:buSzPts val="3200"/>
              <a:buFont typeface="Arial"/>
              <a:buNone/>
            </a:pPr>
            <a:r>
              <a:rPr lang="pl" sz="1700">
                <a:solidFill>
                  <a:srgbClr val="0000FF"/>
                </a:solidFill>
              </a:rPr>
              <a:t>    Hold the bag 3 - 5 cm above the dryer while it is heating.</a:t>
            </a:r>
            <a:endParaRPr sz="1700">
              <a:solidFill>
                <a:srgbClr val="0000FF"/>
              </a:solidFill>
            </a:endParaRPr>
          </a:p>
          <a:p>
            <a:pPr indent="0" lvl="0" marL="0" rtl="0" algn="l">
              <a:lnSpc>
                <a:spcPct val="150000"/>
              </a:lnSpc>
              <a:spcBef>
                <a:spcPts val="640"/>
              </a:spcBef>
              <a:spcAft>
                <a:spcPts val="0"/>
              </a:spcAft>
              <a:buClr>
                <a:schemeClr val="dk1"/>
              </a:buClr>
              <a:buSzPts val="1100"/>
              <a:buFont typeface="Arial"/>
              <a:buNone/>
            </a:pPr>
            <a:r>
              <a:rPr lang="pl" sz="1700">
                <a:solidFill>
                  <a:srgbClr val="0000FF"/>
                </a:solidFill>
              </a:rPr>
              <a:t>3) After this time, turn off the dryer and let go of the balloon.</a:t>
            </a:r>
            <a:endParaRPr sz="1700">
              <a:solidFill>
                <a:srgbClr val="0000FF"/>
              </a:solidFill>
            </a:endParaRPr>
          </a:p>
          <a:p>
            <a:pPr indent="0" lvl="0" marL="0" rtl="0" algn="l">
              <a:lnSpc>
                <a:spcPct val="150000"/>
              </a:lnSpc>
              <a:spcBef>
                <a:spcPts val="640"/>
              </a:spcBef>
              <a:spcAft>
                <a:spcPts val="0"/>
              </a:spcAft>
              <a:buClr>
                <a:schemeClr val="dk1"/>
              </a:buClr>
              <a:buSzPts val="3200"/>
              <a:buFont typeface="Arial"/>
              <a:buNone/>
            </a:pPr>
            <a:r>
              <a:t/>
            </a:r>
            <a:endParaRPr sz="1400">
              <a:solidFill>
                <a:srgbClr val="5050EF"/>
              </a:solidFill>
            </a:endParaRPr>
          </a:p>
          <a:p>
            <a:pPr indent="0" lvl="0" marL="0" rtl="0" algn="l">
              <a:lnSpc>
                <a:spcPct val="150000"/>
              </a:lnSpc>
              <a:spcBef>
                <a:spcPts val="0"/>
              </a:spcBef>
              <a:spcAft>
                <a:spcPts val="0"/>
              </a:spcAft>
              <a:buSzPts val="523"/>
              <a:buNone/>
            </a:pPr>
            <a:r>
              <a:t/>
            </a:r>
            <a:endParaRPr sz="1400">
              <a:solidFill>
                <a:srgbClr val="5050EF"/>
              </a:solidFill>
            </a:endParaRPr>
          </a:p>
          <a:p>
            <a:pPr indent="0" lvl="0" marL="0" rtl="0" algn="l">
              <a:lnSpc>
                <a:spcPct val="115000"/>
              </a:lnSpc>
              <a:spcBef>
                <a:spcPts val="0"/>
              </a:spcBef>
              <a:spcAft>
                <a:spcPts val="0"/>
              </a:spcAft>
              <a:buClr>
                <a:schemeClr val="dk1"/>
              </a:buClr>
              <a:buSzPts val="1100"/>
              <a:buFont typeface="Arial"/>
              <a:buNone/>
            </a:pPr>
            <a:r>
              <a:t/>
            </a:r>
            <a:endParaRPr sz="1400">
              <a:solidFill>
                <a:srgbClr val="5050EF"/>
              </a:solidFill>
            </a:endParaRPr>
          </a:p>
          <a:p>
            <a:pPr indent="0" lvl="0" marL="0" rtl="0" algn="l">
              <a:lnSpc>
                <a:spcPct val="115000"/>
              </a:lnSpc>
              <a:spcBef>
                <a:spcPts val="0"/>
              </a:spcBef>
              <a:spcAft>
                <a:spcPts val="0"/>
              </a:spcAft>
              <a:buClr>
                <a:schemeClr val="dk1"/>
              </a:buClr>
              <a:buSzPts val="1100"/>
              <a:buFont typeface="Arial"/>
              <a:buNone/>
            </a:pPr>
            <a:r>
              <a:t/>
            </a:r>
            <a:endParaRPr sz="1400">
              <a:solidFill>
                <a:srgbClr val="5050EF"/>
              </a:solidFill>
              <a:highlight>
                <a:srgbClr val="F8F9FA"/>
              </a:highlight>
            </a:endParaRPr>
          </a:p>
          <a:p>
            <a:pPr indent="0" lvl="0" marL="0" rtl="0" algn="l">
              <a:lnSpc>
                <a:spcPct val="115000"/>
              </a:lnSpc>
              <a:spcBef>
                <a:spcPts val="0"/>
              </a:spcBef>
              <a:spcAft>
                <a:spcPts val="0"/>
              </a:spcAft>
              <a:buClr>
                <a:schemeClr val="dk1"/>
              </a:buClr>
              <a:buSzPts val="1100"/>
              <a:buFont typeface="Arial"/>
              <a:buNone/>
            </a:pPr>
            <a:r>
              <a:t/>
            </a:r>
            <a:endParaRPr sz="1400">
              <a:solidFill>
                <a:srgbClr val="5050E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230075" y="244950"/>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pl" sz="2520"/>
              <a:t>Obserwacje: / </a:t>
            </a:r>
            <a:r>
              <a:rPr b="1" lang="pl" sz="2520">
                <a:solidFill>
                  <a:srgbClr val="0000FF"/>
                </a:solidFill>
              </a:rPr>
              <a:t>Observations:</a:t>
            </a:r>
            <a:endParaRPr b="1" sz="2520">
              <a:solidFill>
                <a:srgbClr val="0000FF"/>
              </a:solidFill>
            </a:endParaRPr>
          </a:p>
        </p:txBody>
      </p:sp>
      <p:sp>
        <p:nvSpPr>
          <p:cNvPr id="86" name="Google Shape;86;p18"/>
          <p:cNvSpPr txBox="1"/>
          <p:nvPr>
            <p:ph idx="1" type="body"/>
          </p:nvPr>
        </p:nvSpPr>
        <p:spPr>
          <a:xfrm>
            <a:off x="311700" y="1091250"/>
            <a:ext cx="3549000" cy="3416400"/>
          </a:xfrm>
          <a:prstGeom prst="rect">
            <a:avLst/>
          </a:prstGeom>
        </p:spPr>
        <p:txBody>
          <a:bodyPr anchorCtr="0" anchor="t" bIns="91425" lIns="91425" spcFirstLastPara="1" rIns="91425" wrap="square" tIns="91425">
            <a:normAutofit fontScale="92500" lnSpcReduction="20000"/>
          </a:bodyPr>
          <a:lstStyle/>
          <a:p>
            <a:pPr indent="0" lvl="0" marL="0" rtl="0" algn="l">
              <a:lnSpc>
                <a:spcPct val="150000"/>
              </a:lnSpc>
              <a:spcBef>
                <a:spcPts val="0"/>
              </a:spcBef>
              <a:spcAft>
                <a:spcPts val="0"/>
              </a:spcAft>
              <a:buClr>
                <a:srgbClr val="0D0D0D"/>
              </a:buClr>
              <a:buSzPct val="181818"/>
              <a:buFont typeface="Arial"/>
              <a:buNone/>
            </a:pPr>
            <a:r>
              <a:rPr lang="pl" sz="2200">
                <a:solidFill>
                  <a:srgbClr val="0D0D0D"/>
                </a:solidFill>
              </a:rPr>
              <a:t>Worek poszybował w górę.</a:t>
            </a:r>
            <a:endParaRPr sz="2200">
              <a:solidFill>
                <a:srgbClr val="0D0D0D"/>
              </a:solidFill>
            </a:endParaRPr>
          </a:p>
          <a:p>
            <a:pPr indent="0" lvl="0" marL="0" rtl="0" algn="l">
              <a:lnSpc>
                <a:spcPct val="150000"/>
              </a:lnSpc>
              <a:spcBef>
                <a:spcPts val="0"/>
              </a:spcBef>
              <a:spcAft>
                <a:spcPts val="0"/>
              </a:spcAft>
              <a:buClr>
                <a:schemeClr val="dk1"/>
              </a:buClr>
              <a:buSzPct val="47826"/>
              <a:buFont typeface="Arial"/>
              <a:buNone/>
            </a:pPr>
            <a:r>
              <a:t/>
            </a:r>
            <a:endParaRPr sz="2300">
              <a:solidFill>
                <a:srgbClr val="4A86E8"/>
              </a:solidFill>
            </a:endParaRPr>
          </a:p>
          <a:p>
            <a:pPr indent="0" lvl="0" marL="0" rtl="0" algn="l">
              <a:lnSpc>
                <a:spcPct val="150000"/>
              </a:lnSpc>
              <a:spcBef>
                <a:spcPts val="0"/>
              </a:spcBef>
              <a:spcAft>
                <a:spcPts val="0"/>
              </a:spcAft>
              <a:buClr>
                <a:schemeClr val="dk1"/>
              </a:buClr>
              <a:buSzPct val="50000"/>
              <a:buFont typeface="Arial"/>
              <a:buNone/>
            </a:pPr>
            <a:r>
              <a:rPr lang="pl" sz="2200">
                <a:solidFill>
                  <a:srgbClr val="0000FF"/>
                </a:solidFill>
              </a:rPr>
              <a:t>The bag began to rise towards the ceiling.</a:t>
            </a:r>
            <a:endParaRPr sz="2200">
              <a:solidFill>
                <a:srgbClr val="0000FF"/>
              </a:solidFill>
            </a:endParaRPr>
          </a:p>
          <a:p>
            <a:pPr indent="0" lvl="0" marL="0" rtl="0" algn="l">
              <a:lnSpc>
                <a:spcPct val="150000"/>
              </a:lnSpc>
              <a:spcBef>
                <a:spcPts val="0"/>
              </a:spcBef>
              <a:spcAft>
                <a:spcPts val="0"/>
              </a:spcAft>
              <a:buClr>
                <a:srgbClr val="0D0D0D"/>
              </a:buClr>
              <a:buSzPct val="181818"/>
              <a:buFont typeface="Arial"/>
              <a:buNone/>
            </a:pPr>
            <a:r>
              <a:t/>
            </a:r>
            <a:endParaRPr sz="2200">
              <a:solidFill>
                <a:srgbClr val="0D0D0D"/>
              </a:solidFill>
            </a:endParaRPr>
          </a:p>
          <a:p>
            <a:pPr indent="0" lvl="0" marL="0" rtl="0" algn="l">
              <a:lnSpc>
                <a:spcPct val="150000"/>
              </a:lnSpc>
              <a:spcBef>
                <a:spcPts val="0"/>
              </a:spcBef>
              <a:spcAft>
                <a:spcPts val="0"/>
              </a:spcAft>
              <a:buNone/>
            </a:pPr>
            <a:r>
              <a:t/>
            </a:r>
            <a:endParaRPr sz="2000">
              <a:solidFill>
                <a:schemeClr val="dk1"/>
              </a:solidFill>
            </a:endParaRPr>
          </a:p>
          <a:p>
            <a:pPr indent="0" lvl="0" marL="0" marR="38100" rtl="0" algn="l">
              <a:lnSpc>
                <a:spcPct val="128571"/>
              </a:lnSpc>
              <a:spcBef>
                <a:spcPts val="1200"/>
              </a:spcBef>
              <a:spcAft>
                <a:spcPts val="0"/>
              </a:spcAft>
              <a:buClr>
                <a:schemeClr val="dk1"/>
              </a:buClr>
              <a:buSzPct val="50000"/>
              <a:buFont typeface="Arial"/>
              <a:buNone/>
            </a:pPr>
            <a:r>
              <a:t/>
            </a:r>
            <a:endParaRPr sz="2200">
              <a:solidFill>
                <a:schemeClr val="accent1"/>
              </a:solidFill>
              <a:highlight>
                <a:srgbClr val="F8F9FA"/>
              </a:highlight>
            </a:endParaRPr>
          </a:p>
          <a:p>
            <a:pPr indent="0" lvl="0" marL="0" rtl="0" algn="l">
              <a:lnSpc>
                <a:spcPct val="150000"/>
              </a:lnSpc>
              <a:spcBef>
                <a:spcPts val="0"/>
              </a:spcBef>
              <a:spcAft>
                <a:spcPts val="1200"/>
              </a:spcAft>
              <a:buNone/>
            </a:pPr>
            <a:r>
              <a:t/>
            </a:r>
            <a:endParaRPr sz="2000">
              <a:solidFill>
                <a:schemeClr val="dk1"/>
              </a:solidFill>
            </a:endParaRPr>
          </a:p>
        </p:txBody>
      </p:sp>
      <p:pic>
        <p:nvPicPr>
          <p:cNvPr descr="F:\INNOWACJA\Innowacja\eksperyment\Innowacja\Zdjęcia\DSC06395.JPG" id="87" name="Google Shape;87;p18"/>
          <p:cNvPicPr preferRelativeResize="0"/>
          <p:nvPr/>
        </p:nvPicPr>
        <p:blipFill rotWithShape="1">
          <a:blip r:embed="rId3">
            <a:alphaModFix/>
          </a:blip>
          <a:srcRect b="0" l="0" r="0" t="0"/>
          <a:stretch/>
        </p:blipFill>
        <p:spPr>
          <a:xfrm>
            <a:off x="4004500" y="1019300"/>
            <a:ext cx="4812375" cy="36086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2218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pl" sz="2520"/>
              <a:t>Wniosek: / </a:t>
            </a:r>
            <a:r>
              <a:rPr b="1" lang="pl" sz="2520">
                <a:solidFill>
                  <a:srgbClr val="0000FF"/>
                </a:solidFill>
              </a:rPr>
              <a:t>Conclusion:</a:t>
            </a:r>
            <a:endParaRPr b="1" sz="2520">
              <a:solidFill>
                <a:srgbClr val="0000FF"/>
              </a:solidFill>
            </a:endParaRPr>
          </a:p>
        </p:txBody>
      </p:sp>
      <p:sp>
        <p:nvSpPr>
          <p:cNvPr id="93" name="Google Shape;93;p19"/>
          <p:cNvSpPr txBox="1"/>
          <p:nvPr>
            <p:ph idx="1" type="body"/>
          </p:nvPr>
        </p:nvSpPr>
        <p:spPr>
          <a:xfrm>
            <a:off x="311700" y="989925"/>
            <a:ext cx="8390100" cy="3416400"/>
          </a:xfrm>
          <a:prstGeom prst="rect">
            <a:avLst/>
          </a:prstGeom>
        </p:spPr>
        <p:txBody>
          <a:bodyPr anchorCtr="0" anchor="t" bIns="91425" lIns="91425" spcFirstLastPara="1" rIns="91425" wrap="square" tIns="91425">
            <a:normAutofit fontScale="62500" lnSpcReduction="20000"/>
          </a:bodyPr>
          <a:lstStyle/>
          <a:p>
            <a:pPr indent="0" lvl="0" marL="0" rtl="0" algn="l">
              <a:lnSpc>
                <a:spcPct val="140000"/>
              </a:lnSpc>
              <a:spcBef>
                <a:spcPts val="0"/>
              </a:spcBef>
              <a:spcAft>
                <a:spcPts val="0"/>
              </a:spcAft>
              <a:buClr>
                <a:schemeClr val="dk1"/>
              </a:buClr>
              <a:buSzPct val="95505"/>
              <a:buFont typeface="Arial"/>
              <a:buNone/>
            </a:pPr>
            <a:r>
              <a:rPr lang="pl" sz="3559">
                <a:solidFill>
                  <a:schemeClr val="dk1"/>
                </a:solidFill>
              </a:rPr>
              <a:t>Ciepłe powietrze jest lżejsze od chłodnego i dlatego unosi się             ku górze zabierając ze sobą worek.</a:t>
            </a:r>
            <a:endParaRPr sz="3559">
              <a:solidFill>
                <a:schemeClr val="dk1"/>
              </a:solidFill>
            </a:endParaRPr>
          </a:p>
          <a:p>
            <a:pPr indent="0" lvl="0" marL="0" rtl="0" algn="l">
              <a:spcBef>
                <a:spcPts val="0"/>
              </a:spcBef>
              <a:spcAft>
                <a:spcPts val="0"/>
              </a:spcAft>
              <a:buNone/>
            </a:pPr>
            <a:r>
              <a:t/>
            </a:r>
            <a:endParaRPr sz="3559">
              <a:solidFill>
                <a:schemeClr val="dk1"/>
              </a:solidFill>
            </a:endParaRPr>
          </a:p>
          <a:p>
            <a:pPr indent="0" lvl="0" marL="0" marR="38100" rtl="0" algn="l">
              <a:lnSpc>
                <a:spcPct val="128571"/>
              </a:lnSpc>
              <a:spcBef>
                <a:spcPts val="1200"/>
              </a:spcBef>
              <a:spcAft>
                <a:spcPts val="0"/>
              </a:spcAft>
              <a:buClr>
                <a:schemeClr val="dk1"/>
              </a:buClr>
              <a:buSzPct val="30898"/>
              <a:buFont typeface="Arial"/>
              <a:buNone/>
            </a:pPr>
            <a:r>
              <a:rPr lang="pl" sz="3559">
                <a:solidFill>
                  <a:srgbClr val="0000FF"/>
                </a:solidFill>
              </a:rPr>
              <a:t>Warm air is lighter than cool air and therefore it rises the bag towards the ceiling.</a:t>
            </a:r>
            <a:endParaRPr sz="3559">
              <a:solidFill>
                <a:srgbClr val="0000FF"/>
              </a:solidFill>
            </a:endParaRPr>
          </a:p>
          <a:p>
            <a:pPr indent="0" lvl="0" marL="0" marR="38100" rtl="0" algn="l">
              <a:lnSpc>
                <a:spcPct val="128571"/>
              </a:lnSpc>
              <a:spcBef>
                <a:spcPts val="0"/>
              </a:spcBef>
              <a:spcAft>
                <a:spcPts val="0"/>
              </a:spcAft>
              <a:buClr>
                <a:schemeClr val="dk1"/>
              </a:buClr>
              <a:buSzPct val="44844"/>
              <a:buFont typeface="Arial"/>
              <a:buNone/>
            </a:pPr>
            <a:r>
              <a:t/>
            </a:r>
            <a:endParaRPr sz="2452">
              <a:solidFill>
                <a:srgbClr val="5050EF"/>
              </a:solidFill>
            </a:endParaRPr>
          </a:p>
          <a:p>
            <a:pPr indent="0" lvl="0" marL="0" rtl="0" algn="l">
              <a:spcBef>
                <a:spcPts val="0"/>
              </a:spcBef>
              <a:spcAft>
                <a:spcPts val="0"/>
              </a:spcAft>
              <a:buNone/>
            </a:pPr>
            <a:r>
              <a:t/>
            </a:r>
            <a:endParaRPr sz="1700">
              <a:solidFill>
                <a:schemeClr val="dk1"/>
              </a:solidFill>
              <a:highlight>
                <a:srgbClr val="FFFFFF"/>
              </a:highlight>
            </a:endParaRPr>
          </a:p>
          <a:p>
            <a:pPr indent="0" lvl="0" marL="0" rtl="0" algn="l">
              <a:spcBef>
                <a:spcPts val="1200"/>
              </a:spcBef>
              <a:spcAft>
                <a:spcPts val="0"/>
              </a:spcAft>
              <a:buNone/>
            </a:pPr>
            <a:r>
              <a:t/>
            </a:r>
            <a:endParaRPr sz="1700">
              <a:solidFill>
                <a:schemeClr val="dk1"/>
              </a:solidFill>
              <a:highlight>
                <a:srgbClr val="FFFFFF"/>
              </a:highlight>
            </a:endParaRPr>
          </a:p>
          <a:p>
            <a:pPr indent="0" lvl="0" marL="0" rtl="0" algn="l">
              <a:spcBef>
                <a:spcPts val="1200"/>
              </a:spcBef>
              <a:spcAft>
                <a:spcPts val="1200"/>
              </a:spcAft>
              <a:buNone/>
            </a:pPr>
            <a:r>
              <a:t/>
            </a:r>
            <a:endParaRPr>
              <a:solidFill>
                <a:srgbClr val="5050E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idx="1" type="body"/>
          </p:nvPr>
        </p:nvSpPr>
        <p:spPr>
          <a:xfrm>
            <a:off x="302200" y="454675"/>
            <a:ext cx="8658300" cy="3416400"/>
          </a:xfrm>
          <a:prstGeom prst="rect">
            <a:avLst/>
          </a:prstGeom>
        </p:spPr>
        <p:txBody>
          <a:bodyPr anchorCtr="0" anchor="t" bIns="91425" lIns="91425" spcFirstLastPara="1" rIns="91425" wrap="square" tIns="91425">
            <a:normAutofit fontScale="92500"/>
          </a:bodyPr>
          <a:lstStyle/>
          <a:p>
            <a:pPr indent="0" lvl="0" marL="0" rtl="0" algn="l">
              <a:lnSpc>
                <a:spcPct val="150000"/>
              </a:lnSpc>
              <a:spcBef>
                <a:spcPts val="0"/>
              </a:spcBef>
              <a:spcAft>
                <a:spcPts val="0"/>
              </a:spcAft>
              <a:buNone/>
            </a:pPr>
            <a:r>
              <a:rPr b="1" lang="pl" sz="2500">
                <a:solidFill>
                  <a:schemeClr val="dk1"/>
                </a:solidFill>
              </a:rPr>
              <a:t>Wykonali: / </a:t>
            </a:r>
            <a:r>
              <a:rPr b="1" lang="pl" sz="2500">
                <a:solidFill>
                  <a:srgbClr val="0000FF"/>
                </a:solidFill>
              </a:rPr>
              <a:t>Made by:</a:t>
            </a:r>
            <a:endParaRPr b="1" sz="2500">
              <a:solidFill>
                <a:srgbClr val="0000FF"/>
              </a:solidFill>
            </a:endParaRPr>
          </a:p>
          <a:p>
            <a:pPr indent="-346075" lvl="0" marL="457200" rtl="0" algn="l">
              <a:lnSpc>
                <a:spcPct val="150000"/>
              </a:lnSpc>
              <a:spcBef>
                <a:spcPts val="0"/>
              </a:spcBef>
              <a:spcAft>
                <a:spcPts val="0"/>
              </a:spcAft>
              <a:buClr>
                <a:schemeClr val="dk1"/>
              </a:buClr>
              <a:buSzPct val="100000"/>
              <a:buChar char="-"/>
            </a:pPr>
            <a:r>
              <a:rPr lang="pl" sz="2000">
                <a:solidFill>
                  <a:schemeClr val="dk1"/>
                </a:solidFill>
              </a:rPr>
              <a:t>Magdalena Nowaczyk</a:t>
            </a:r>
            <a:endParaRPr sz="2000">
              <a:solidFill>
                <a:schemeClr val="dk1"/>
              </a:solidFill>
            </a:endParaRPr>
          </a:p>
          <a:p>
            <a:pPr indent="-346075" lvl="0" marL="457200" rtl="0" algn="l">
              <a:lnSpc>
                <a:spcPct val="150000"/>
              </a:lnSpc>
              <a:spcBef>
                <a:spcPts val="0"/>
              </a:spcBef>
              <a:spcAft>
                <a:spcPts val="0"/>
              </a:spcAft>
              <a:buClr>
                <a:schemeClr val="dk1"/>
              </a:buClr>
              <a:buSzPct val="100000"/>
              <a:buChar char="-"/>
            </a:pPr>
            <a:r>
              <a:rPr lang="pl" sz="2000">
                <a:solidFill>
                  <a:schemeClr val="dk1"/>
                </a:solidFill>
              </a:rPr>
              <a:t>Szymon Lisiak</a:t>
            </a:r>
            <a:endParaRPr sz="2000">
              <a:solidFill>
                <a:schemeClr val="dk1"/>
              </a:solidFill>
            </a:endParaRPr>
          </a:p>
          <a:p>
            <a:pPr indent="0" lvl="0" marL="0" rtl="0" algn="l">
              <a:lnSpc>
                <a:spcPct val="150000"/>
              </a:lnSpc>
              <a:spcBef>
                <a:spcPts val="0"/>
              </a:spcBef>
              <a:spcAft>
                <a:spcPts val="0"/>
              </a:spcAft>
              <a:buNone/>
            </a:pPr>
            <a:r>
              <a:t/>
            </a:r>
            <a:endParaRPr>
              <a:solidFill>
                <a:schemeClr val="dk1"/>
              </a:solidFill>
            </a:endParaRPr>
          </a:p>
          <a:p>
            <a:pPr indent="0" lvl="0" marL="0" rtl="0" algn="l">
              <a:lnSpc>
                <a:spcPct val="150000"/>
              </a:lnSpc>
              <a:spcBef>
                <a:spcPts val="0"/>
              </a:spcBef>
              <a:spcAft>
                <a:spcPts val="0"/>
              </a:spcAft>
              <a:buNone/>
            </a:pPr>
            <a:r>
              <a:rPr b="1" lang="pl" sz="2401">
                <a:solidFill>
                  <a:schemeClr val="dk1"/>
                </a:solidFill>
              </a:rPr>
              <a:t>Wykonano pod kierunkiem</a:t>
            </a:r>
            <a:r>
              <a:rPr b="1" lang="pl" sz="2283">
                <a:solidFill>
                  <a:schemeClr val="dk1"/>
                </a:solidFill>
              </a:rPr>
              <a:t>: /</a:t>
            </a:r>
            <a:r>
              <a:rPr b="1" lang="pl" sz="2283">
                <a:solidFill>
                  <a:srgbClr val="5050EF"/>
                </a:solidFill>
              </a:rPr>
              <a:t> </a:t>
            </a:r>
            <a:r>
              <a:rPr b="1" lang="pl" sz="2433">
                <a:solidFill>
                  <a:srgbClr val="0000FF"/>
                </a:solidFill>
              </a:rPr>
              <a:t>Made under the</a:t>
            </a:r>
            <a:r>
              <a:rPr b="1" lang="pl" sz="2433">
                <a:solidFill>
                  <a:srgbClr val="0000FF"/>
                </a:solidFill>
              </a:rPr>
              <a:t> supervision</a:t>
            </a:r>
            <a:r>
              <a:rPr b="1" lang="pl" sz="2433">
                <a:solidFill>
                  <a:srgbClr val="0000FF"/>
                </a:solidFill>
              </a:rPr>
              <a:t> of:</a:t>
            </a:r>
            <a:endParaRPr b="1" sz="2433">
              <a:solidFill>
                <a:srgbClr val="0000FF"/>
              </a:solidFill>
            </a:endParaRPr>
          </a:p>
          <a:p>
            <a:pPr indent="-346075" lvl="0" marL="457200" rtl="0" algn="l">
              <a:lnSpc>
                <a:spcPct val="150000"/>
              </a:lnSpc>
              <a:spcBef>
                <a:spcPts val="0"/>
              </a:spcBef>
              <a:spcAft>
                <a:spcPts val="0"/>
              </a:spcAft>
              <a:buClr>
                <a:schemeClr val="dk1"/>
              </a:buClr>
              <a:buSzPct val="100000"/>
              <a:buChar char="-"/>
            </a:pPr>
            <a:r>
              <a:rPr lang="pl" sz="2000">
                <a:solidFill>
                  <a:schemeClr val="dk1"/>
                </a:solidFill>
              </a:rPr>
              <a:t>p. Ireny Now</a:t>
            </a:r>
            <a:r>
              <a:rPr lang="pl" sz="2000">
                <a:solidFill>
                  <a:schemeClr val="dk1"/>
                </a:solidFill>
              </a:rPr>
              <a:t>ak</a:t>
            </a:r>
            <a:endParaRPr sz="2000">
              <a:solidFill>
                <a:schemeClr val="dk1"/>
              </a:solidFill>
            </a:endParaRPr>
          </a:p>
          <a:p>
            <a:pPr indent="-346075" lvl="0" marL="457200" rtl="0" algn="l">
              <a:lnSpc>
                <a:spcPct val="150000"/>
              </a:lnSpc>
              <a:spcBef>
                <a:spcPts val="0"/>
              </a:spcBef>
              <a:spcAft>
                <a:spcPts val="0"/>
              </a:spcAft>
              <a:buClr>
                <a:schemeClr val="dk1"/>
              </a:buClr>
              <a:buSzPct val="100000"/>
              <a:buChar char="-"/>
            </a:pPr>
            <a:r>
              <a:rPr lang="pl" sz="2000">
                <a:solidFill>
                  <a:schemeClr val="dk1"/>
                </a:solidFill>
              </a:rPr>
              <a:t>p. Elwiry Wasiewicz</a:t>
            </a:r>
            <a:endParaRPr sz="2000">
              <a:solidFill>
                <a:schemeClr val="dk1"/>
              </a:solidFill>
            </a:endParaRPr>
          </a:p>
        </p:txBody>
      </p:sp>
      <p:sp>
        <p:nvSpPr>
          <p:cNvPr id="99" name="Google Shape;99;p20"/>
          <p:cNvSpPr txBox="1"/>
          <p:nvPr/>
        </p:nvSpPr>
        <p:spPr>
          <a:xfrm>
            <a:off x="391800" y="3757175"/>
            <a:ext cx="271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idx="1" type="body"/>
          </p:nvPr>
        </p:nvSpPr>
        <p:spPr>
          <a:xfrm>
            <a:off x="311700" y="525950"/>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pl">
                <a:solidFill>
                  <a:schemeClr val="dk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solidFill>
                <a:schemeClr val="dk1"/>
              </a:solidFill>
            </a:endParaRPr>
          </a:p>
          <a:p>
            <a:pPr indent="0" lvl="0" marL="0" rtl="0" algn="just">
              <a:spcBef>
                <a:spcPts val="0"/>
              </a:spcBef>
              <a:spcAft>
                <a:spcPts val="0"/>
              </a:spcAft>
              <a:buClr>
                <a:schemeClr val="dk1"/>
              </a:buClr>
              <a:buSzPts val="1100"/>
              <a:buFont typeface="Arial"/>
              <a:buNone/>
            </a:pPr>
            <a:r>
              <a:t/>
            </a:r>
            <a:endParaRPr>
              <a:solidFill>
                <a:schemeClr val="dk1"/>
              </a:solidFill>
            </a:endParaRPr>
          </a:p>
          <a:p>
            <a:pPr indent="0" lvl="0" marL="0" rtl="0" algn="just">
              <a:spcBef>
                <a:spcPts val="0"/>
              </a:spcBef>
              <a:spcAft>
                <a:spcPts val="0"/>
              </a:spcAft>
              <a:buClr>
                <a:schemeClr val="dk1"/>
              </a:buClr>
              <a:buSzPts val="1100"/>
              <a:buFont typeface="Arial"/>
              <a:buNone/>
            </a:pPr>
            <a:r>
              <a:t/>
            </a:r>
            <a:endParaRPr>
              <a:solidFill>
                <a:schemeClr val="dk1"/>
              </a:solidFill>
            </a:endParaRPr>
          </a:p>
          <a:p>
            <a:pPr indent="0" lvl="0" marL="0" rtl="0" algn="just">
              <a:spcBef>
                <a:spcPts val="0"/>
              </a:spcBef>
              <a:spcAft>
                <a:spcPts val="0"/>
              </a:spcAft>
              <a:buClr>
                <a:schemeClr val="dk1"/>
              </a:buClr>
              <a:buSzPts val="1100"/>
              <a:buFont typeface="Arial"/>
              <a:buNone/>
            </a:pPr>
            <a:r>
              <a:rPr lang="pl">
                <a:solidFill>
                  <a:schemeClr val="dk1"/>
                </a:solidFill>
              </a:rPr>
              <a:t>Wsparcie Komisji Europejskiej dla produkcji tej publikacji nie stanowi poparcia             dla treści, które odzwierciedlają jedynie poglądy autorów, a Komisja nie może zostać pociągnięta do odpowiedzialności za jakiekolwiek wykorzystanie informacji w niej zawartych.</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