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16cc8134f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16cc8134f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16cc8134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16cc8134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d16cc8134f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d16cc8134f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16cc8134f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d16cc8134f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16cc8134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16cc8134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16cc8134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16cc8134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d16cc8134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d16cc8134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16cc8134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16cc8134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16cc8134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d16cc8134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16cc8134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d16cc8134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16cc8134f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16cc8134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16cc8134f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16cc8134f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l"/>
              <a:t>The Earth Day 2021</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PHOTOS FROM OUR NEIGHBOURHOOD</a:t>
            </a:r>
            <a:endParaRPr/>
          </a:p>
        </p:txBody>
      </p:sp>
      <p:pic>
        <p:nvPicPr>
          <p:cNvPr id="88" name="Google Shape;88;p13"/>
          <p:cNvPicPr preferRelativeResize="0"/>
          <p:nvPr/>
        </p:nvPicPr>
        <p:blipFill>
          <a:blip r:embed="rId3">
            <a:alphaModFix/>
          </a:blip>
          <a:stretch>
            <a:fillRect/>
          </a:stretch>
        </p:blipFill>
        <p:spPr>
          <a:xfrm>
            <a:off x="5282256" y="2363400"/>
            <a:ext cx="3649824" cy="2369350"/>
          </a:xfrm>
          <a:prstGeom prst="rect">
            <a:avLst/>
          </a:prstGeom>
          <a:noFill/>
          <a:ln>
            <a:noFill/>
          </a:ln>
        </p:spPr>
      </p:pic>
      <p:pic>
        <p:nvPicPr>
          <p:cNvPr id="89" name="Google Shape;89;p13"/>
          <p:cNvPicPr preferRelativeResize="0"/>
          <p:nvPr/>
        </p:nvPicPr>
        <p:blipFill>
          <a:blip r:embed="rId4">
            <a:alphaModFix/>
          </a:blip>
          <a:stretch>
            <a:fillRect/>
          </a:stretch>
        </p:blipFill>
        <p:spPr>
          <a:xfrm>
            <a:off x="54325" y="3867500"/>
            <a:ext cx="4491697" cy="101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sz="2300"/>
              <a:t>THE MONUMENT COMMEMORATING VICTIMS OF THE EXECUTION (TWO PARTICIPANTS OF THE GREATER POLAND UPRISING </a:t>
            </a:r>
            <a:endParaRPr sz="2300"/>
          </a:p>
          <a:p>
            <a:pPr indent="0" lvl="0" marL="0" rtl="0" algn="l">
              <a:spcBef>
                <a:spcPts val="0"/>
              </a:spcBef>
              <a:spcAft>
                <a:spcPts val="0"/>
              </a:spcAft>
              <a:buNone/>
            </a:pPr>
            <a:r>
              <a:rPr lang="pl" sz="2300"/>
              <a:t>WERE EXECUTED </a:t>
            </a:r>
            <a:endParaRPr sz="2300"/>
          </a:p>
          <a:p>
            <a:pPr indent="0" lvl="0" marL="0" rtl="0" algn="l">
              <a:spcBef>
                <a:spcPts val="0"/>
              </a:spcBef>
              <a:spcAft>
                <a:spcPts val="0"/>
              </a:spcAft>
              <a:buNone/>
            </a:pPr>
            <a:r>
              <a:rPr lang="pl" sz="2300"/>
              <a:t>HERE)</a:t>
            </a:r>
            <a:endParaRPr sz="2300"/>
          </a:p>
        </p:txBody>
      </p:sp>
      <p:sp>
        <p:nvSpPr>
          <p:cNvPr id="154" name="Google Shape;154;p2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55" name="Google Shape;155;p22"/>
          <p:cNvPicPr preferRelativeResize="0"/>
          <p:nvPr/>
        </p:nvPicPr>
        <p:blipFill>
          <a:blip r:embed="rId3">
            <a:alphaModFix/>
          </a:blip>
          <a:stretch>
            <a:fillRect/>
          </a:stretch>
        </p:blipFill>
        <p:spPr>
          <a:xfrm>
            <a:off x="3942100" y="2127725"/>
            <a:ext cx="5201900" cy="2926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LOCAL CHURCH</a:t>
            </a:r>
            <a:endParaRPr/>
          </a:p>
        </p:txBody>
      </p:sp>
      <p:sp>
        <p:nvSpPr>
          <p:cNvPr id="161" name="Google Shape;161;p2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2" name="Google Shape;162;p23"/>
          <p:cNvPicPr preferRelativeResize="0"/>
          <p:nvPr/>
        </p:nvPicPr>
        <p:blipFill>
          <a:blip r:embed="rId3">
            <a:alphaModFix/>
          </a:blip>
          <a:stretch>
            <a:fillRect/>
          </a:stretch>
        </p:blipFill>
        <p:spPr>
          <a:xfrm>
            <a:off x="1959425" y="1768800"/>
            <a:ext cx="5749100" cy="32338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8" name="Google Shape;168;p24"/>
          <p:cNvSpPr txBox="1"/>
          <p:nvPr>
            <p:ph idx="1" type="body"/>
          </p:nvPr>
        </p:nvSpPr>
        <p:spPr>
          <a:xfrm>
            <a:off x="690050" y="2085450"/>
            <a:ext cx="7688700" cy="226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pl"/>
              <a:t>You could see a few photos from our neighbourhood taken on the Earth Day 2021.</a:t>
            </a:r>
            <a:endParaRPr/>
          </a:p>
          <a:p>
            <a:pPr indent="0" lvl="0" marL="0" rtl="0" algn="l">
              <a:spcBef>
                <a:spcPts val="1200"/>
              </a:spcBef>
              <a:spcAft>
                <a:spcPts val="0"/>
              </a:spcAft>
              <a:buNone/>
            </a:pPr>
            <a:r>
              <a:rPr lang="pl"/>
              <a:t> As you can see, we found only one place which is polluted. </a:t>
            </a:r>
            <a:endParaRPr/>
          </a:p>
          <a:p>
            <a:pPr indent="0" lvl="0" marL="0" rtl="0" algn="l">
              <a:spcBef>
                <a:spcPts val="1200"/>
              </a:spcBef>
              <a:spcAft>
                <a:spcPts val="0"/>
              </a:spcAft>
              <a:buNone/>
            </a:pPr>
            <a:r>
              <a:rPr lang="pl"/>
              <a:t>We think nowadays people in our village really pay attention to their neighbourhood.</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pl"/>
              <a:t>Photos were taken by Year 6 students</a:t>
            </a:r>
            <a:endParaRPr/>
          </a:p>
          <a:p>
            <a:pPr indent="0" lvl="0" marL="0" rtl="0" algn="l">
              <a:spcBef>
                <a:spcPts val="1200"/>
              </a:spcBef>
              <a:spcAft>
                <a:spcPts val="1200"/>
              </a:spcAft>
              <a:buNone/>
            </a:pPr>
            <a:r>
              <a:rPr lang="pl"/>
              <a:t>Presentation prepared under the supervision </a:t>
            </a:r>
            <a:r>
              <a:rPr lang="pl"/>
              <a:t>of Elwira Wasiewicz</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4" name="Google Shape;174;p2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77500" lnSpcReduction="20000"/>
          </a:bodyPr>
          <a:lstStyle/>
          <a:p>
            <a:pPr indent="0" lvl="0" marL="0" rtl="0" algn="just">
              <a:spcBef>
                <a:spcPts val="0"/>
              </a:spcBef>
              <a:spcAft>
                <a:spcPts val="0"/>
              </a:spcAft>
              <a:buNone/>
            </a:pPr>
            <a:r>
              <a:rPr lang="pl" sz="1800">
                <a:solidFill>
                  <a:srgbClr val="000000"/>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1800">
              <a:solidFill>
                <a:srgbClr val="000000"/>
              </a:solidFill>
              <a:latin typeface="Arial"/>
              <a:ea typeface="Arial"/>
              <a:cs typeface="Arial"/>
              <a:sym typeface="Arial"/>
            </a:endParaRPr>
          </a:p>
          <a:p>
            <a:pPr indent="0" lvl="0" marL="0" rtl="0" algn="just">
              <a:spcBef>
                <a:spcPts val="0"/>
              </a:spcBef>
              <a:spcAft>
                <a:spcPts val="0"/>
              </a:spcAft>
              <a:buNone/>
            </a:pPr>
            <a:r>
              <a:t/>
            </a:r>
            <a:endParaRPr sz="1800">
              <a:solidFill>
                <a:srgbClr val="000000"/>
              </a:solidFill>
              <a:latin typeface="Arial"/>
              <a:ea typeface="Arial"/>
              <a:cs typeface="Arial"/>
              <a:sym typeface="Arial"/>
            </a:endParaRPr>
          </a:p>
          <a:p>
            <a:pPr indent="0" lvl="0" marL="0" rtl="0" algn="just">
              <a:spcBef>
                <a:spcPts val="0"/>
              </a:spcBef>
              <a:spcAft>
                <a:spcPts val="0"/>
              </a:spcAft>
              <a:buNone/>
            </a:pPr>
            <a:r>
              <a:t/>
            </a:r>
            <a:endParaRPr sz="1800">
              <a:solidFill>
                <a:srgbClr val="000000"/>
              </a:solidFill>
              <a:latin typeface="Arial"/>
              <a:ea typeface="Arial"/>
              <a:cs typeface="Arial"/>
              <a:sym typeface="Arial"/>
            </a:endParaRPr>
          </a:p>
          <a:p>
            <a:pPr indent="0" lvl="0" marL="0" rtl="0" algn="just">
              <a:spcBef>
                <a:spcPts val="0"/>
              </a:spcBef>
              <a:spcAft>
                <a:spcPts val="0"/>
              </a:spcAft>
              <a:buNone/>
            </a:pPr>
            <a:r>
              <a:rPr lang="pl" sz="1800">
                <a:solidFill>
                  <a:srgbClr val="000000"/>
                </a:solidFill>
                <a:latin typeface="Arial"/>
                <a:ea typeface="Arial"/>
                <a:cs typeface="Arial"/>
                <a:sym typeface="Arial"/>
              </a:rPr>
              <a:t>Wsparcie Komisji Europejskiej dla produkcji tej publikacji nie stanowi poparcia dla treści, które odzwierciedlają jedynie poglądy autorów, a Komisja nie może zostać pociągnięta do odpowiedzialności za jakiekolwiek wykorzystanie informacji w niej zawartych.</a:t>
            </a:r>
            <a:endParaRPr>
              <a:solidFill>
                <a:srgbClr val="233A44"/>
              </a:solidFill>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OUR SCHOOL</a:t>
            </a:r>
            <a:endParaRPr/>
          </a:p>
        </p:txBody>
      </p:sp>
      <p:sp>
        <p:nvSpPr>
          <p:cNvPr id="95" name="Google Shape;95;p1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6" name="Google Shape;96;p14"/>
          <p:cNvPicPr preferRelativeResize="0"/>
          <p:nvPr/>
        </p:nvPicPr>
        <p:blipFill>
          <a:blip r:embed="rId3">
            <a:alphaModFix/>
          </a:blip>
          <a:stretch>
            <a:fillRect/>
          </a:stretch>
        </p:blipFill>
        <p:spPr>
          <a:xfrm>
            <a:off x="2075775" y="1853851"/>
            <a:ext cx="5791974" cy="3257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2" name="Google Shape;102;p1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3" name="Google Shape;103;p15"/>
          <p:cNvPicPr preferRelativeResize="0"/>
          <p:nvPr/>
        </p:nvPicPr>
        <p:blipFill>
          <a:blip r:embed="rId3">
            <a:alphaModFix/>
          </a:blip>
          <a:stretch>
            <a:fillRect/>
          </a:stretch>
        </p:blipFill>
        <p:spPr>
          <a:xfrm>
            <a:off x="1396100" y="1318650"/>
            <a:ext cx="6416527" cy="3609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9" name="Google Shape;109;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0" name="Google Shape;110;p16"/>
          <p:cNvPicPr preferRelativeResize="0"/>
          <p:nvPr/>
        </p:nvPicPr>
        <p:blipFill>
          <a:blip r:embed="rId3">
            <a:alphaModFix/>
          </a:blip>
          <a:stretch>
            <a:fillRect/>
          </a:stretch>
        </p:blipFill>
        <p:spPr>
          <a:xfrm>
            <a:off x="1138925" y="1318650"/>
            <a:ext cx="6799734" cy="3824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SCHOOL </a:t>
            </a:r>
            <a:endParaRPr/>
          </a:p>
          <a:p>
            <a:pPr indent="0" lvl="0" marL="0" rtl="0" algn="l">
              <a:spcBef>
                <a:spcPts val="0"/>
              </a:spcBef>
              <a:spcAft>
                <a:spcPts val="0"/>
              </a:spcAft>
              <a:buNone/>
            </a:pPr>
            <a:r>
              <a:rPr lang="pl"/>
              <a:t>PLAYGORUND</a:t>
            </a:r>
            <a:endParaRPr/>
          </a:p>
        </p:txBody>
      </p:sp>
      <p:sp>
        <p:nvSpPr>
          <p:cNvPr id="116" name="Google Shape;116;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7" name="Google Shape;117;p17"/>
          <p:cNvPicPr preferRelativeResize="0"/>
          <p:nvPr/>
        </p:nvPicPr>
        <p:blipFill>
          <a:blip r:embed="rId3">
            <a:alphaModFix/>
          </a:blip>
          <a:stretch>
            <a:fillRect/>
          </a:stretch>
        </p:blipFill>
        <p:spPr>
          <a:xfrm>
            <a:off x="4618950" y="990075"/>
            <a:ext cx="4348723" cy="2446148"/>
          </a:xfrm>
          <a:prstGeom prst="rect">
            <a:avLst/>
          </a:prstGeom>
          <a:noFill/>
          <a:ln>
            <a:noFill/>
          </a:ln>
        </p:spPr>
      </p:pic>
      <p:pic>
        <p:nvPicPr>
          <p:cNvPr id="118" name="Google Shape;118;p17"/>
          <p:cNvPicPr preferRelativeResize="0"/>
          <p:nvPr/>
        </p:nvPicPr>
        <p:blipFill>
          <a:blip r:embed="rId4">
            <a:alphaModFix/>
          </a:blip>
          <a:stretch>
            <a:fillRect/>
          </a:stretch>
        </p:blipFill>
        <p:spPr>
          <a:xfrm>
            <a:off x="159200" y="2571750"/>
            <a:ext cx="4348723" cy="2446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LOCAL RIVER</a:t>
            </a:r>
            <a:endParaRPr/>
          </a:p>
        </p:txBody>
      </p:sp>
      <p:sp>
        <p:nvSpPr>
          <p:cNvPr id="124" name="Google Shape;124;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18"/>
          <p:cNvPicPr preferRelativeResize="0"/>
          <p:nvPr/>
        </p:nvPicPr>
        <p:blipFill>
          <a:blip r:embed="rId3">
            <a:alphaModFix/>
          </a:blip>
          <a:stretch>
            <a:fillRect/>
          </a:stretch>
        </p:blipFill>
        <p:spPr>
          <a:xfrm>
            <a:off x="6382402" y="774675"/>
            <a:ext cx="2361024" cy="4197376"/>
          </a:xfrm>
          <a:prstGeom prst="rect">
            <a:avLst/>
          </a:prstGeom>
          <a:noFill/>
          <a:ln>
            <a:noFill/>
          </a:ln>
        </p:spPr>
      </p:pic>
      <p:pic>
        <p:nvPicPr>
          <p:cNvPr id="126" name="Google Shape;126;p18"/>
          <p:cNvPicPr preferRelativeResize="0"/>
          <p:nvPr/>
        </p:nvPicPr>
        <p:blipFill>
          <a:blip r:embed="rId4">
            <a:alphaModFix/>
          </a:blip>
          <a:stretch>
            <a:fillRect/>
          </a:stretch>
        </p:blipFill>
        <p:spPr>
          <a:xfrm>
            <a:off x="3561150" y="774675"/>
            <a:ext cx="2361024" cy="41974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2" name="Google Shape;132;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3" name="Google Shape;133;p19"/>
          <p:cNvPicPr preferRelativeResize="0"/>
          <p:nvPr/>
        </p:nvPicPr>
        <p:blipFill>
          <a:blip r:embed="rId3">
            <a:alphaModFix/>
          </a:blip>
          <a:stretch>
            <a:fillRect/>
          </a:stretch>
        </p:blipFill>
        <p:spPr>
          <a:xfrm>
            <a:off x="729450" y="1318650"/>
            <a:ext cx="7634273" cy="4294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ONE OF OUR LOCAL PONDS</a:t>
            </a:r>
            <a:endParaRPr/>
          </a:p>
        </p:txBody>
      </p:sp>
      <p:sp>
        <p:nvSpPr>
          <p:cNvPr id="139" name="Google Shape;139;p2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0" name="Google Shape;140;p20"/>
          <p:cNvPicPr preferRelativeResize="0"/>
          <p:nvPr/>
        </p:nvPicPr>
        <p:blipFill>
          <a:blip r:embed="rId3">
            <a:alphaModFix/>
          </a:blip>
          <a:stretch>
            <a:fillRect/>
          </a:stretch>
        </p:blipFill>
        <p:spPr>
          <a:xfrm>
            <a:off x="1487325" y="1793625"/>
            <a:ext cx="5955323" cy="3349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A SMALL FOREST</a:t>
            </a:r>
            <a:endParaRPr/>
          </a:p>
        </p:txBody>
      </p:sp>
      <p:sp>
        <p:nvSpPr>
          <p:cNvPr id="146" name="Google Shape;146;p2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sz="2100"/>
              <a:t>           </a:t>
            </a:r>
            <a:r>
              <a:rPr lang="pl" sz="2100"/>
              <a:t>CLEAN                                           VS.                                 POLLUTED </a:t>
            </a:r>
            <a:endParaRPr sz="2100"/>
          </a:p>
        </p:txBody>
      </p:sp>
      <p:pic>
        <p:nvPicPr>
          <p:cNvPr id="147" name="Google Shape;147;p21"/>
          <p:cNvPicPr preferRelativeResize="0"/>
          <p:nvPr/>
        </p:nvPicPr>
        <p:blipFill>
          <a:blip r:embed="rId3">
            <a:alphaModFix/>
          </a:blip>
          <a:stretch>
            <a:fillRect/>
          </a:stretch>
        </p:blipFill>
        <p:spPr>
          <a:xfrm>
            <a:off x="4751778" y="2672875"/>
            <a:ext cx="4392223" cy="2470625"/>
          </a:xfrm>
          <a:prstGeom prst="rect">
            <a:avLst/>
          </a:prstGeom>
          <a:noFill/>
          <a:ln>
            <a:noFill/>
          </a:ln>
        </p:spPr>
      </p:pic>
      <p:pic>
        <p:nvPicPr>
          <p:cNvPr id="148" name="Google Shape;148;p21"/>
          <p:cNvPicPr preferRelativeResize="0"/>
          <p:nvPr/>
        </p:nvPicPr>
        <p:blipFill>
          <a:blip r:embed="rId4">
            <a:alphaModFix/>
          </a:blip>
          <a:stretch>
            <a:fillRect/>
          </a:stretch>
        </p:blipFill>
        <p:spPr>
          <a:xfrm>
            <a:off x="0" y="2672875"/>
            <a:ext cx="4392223" cy="2470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