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1072A-E823-4C7A-91B4-3567D1A0743E}" type="datetimeFigureOut">
              <a:rPr lang="it-IT" smtClean="0"/>
              <a:t>10/07/2022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1072A-E823-4C7A-91B4-3567D1A0743E}" type="datetimeFigureOut">
              <a:rPr lang="it-IT" smtClean="0"/>
              <a:t>10/07/2022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1072A-E823-4C7A-91B4-3567D1A0743E}" type="datetimeFigureOut">
              <a:rPr lang="it-IT" smtClean="0"/>
              <a:t>10/07/2022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1072A-E823-4C7A-91B4-3567D1A0743E}" type="datetimeFigureOut">
              <a:rPr lang="it-IT" smtClean="0"/>
              <a:t>10/07/2022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1072A-E823-4C7A-91B4-3567D1A0743E}" type="datetimeFigureOut">
              <a:rPr lang="it-IT" smtClean="0"/>
              <a:t>10/07/2022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1072A-E823-4C7A-91B4-3567D1A0743E}" type="datetimeFigureOut">
              <a:rPr lang="it-IT" smtClean="0"/>
              <a:t>10/07/2022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1072A-E823-4C7A-91B4-3567D1A0743E}" type="datetimeFigureOut">
              <a:rPr lang="it-IT" smtClean="0"/>
              <a:t>10/07/2022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1072A-E823-4C7A-91B4-3567D1A0743E}" type="datetimeFigureOut">
              <a:rPr lang="it-IT" smtClean="0"/>
              <a:t>10/07/2022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1072A-E823-4C7A-91B4-3567D1A0743E}" type="datetimeFigureOut">
              <a:rPr lang="it-IT" smtClean="0"/>
              <a:t>10/07/2022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1072A-E823-4C7A-91B4-3567D1A0743E}" type="datetimeFigureOut">
              <a:rPr lang="it-IT" smtClean="0"/>
              <a:t>10/07/2022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1072A-E823-4C7A-91B4-3567D1A0743E}" type="datetimeFigureOut">
              <a:rPr lang="it-IT" smtClean="0"/>
              <a:t>10/07/2022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25A6702-1910-4770-8E9F-6323D84F1D56}"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1072A-E823-4C7A-91B4-3567D1A0743E}" type="datetimeFigureOut">
              <a:rPr lang="it-IT" smtClean="0"/>
              <a:t>10/07/2022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A6702-1910-4770-8E9F-6323D84F1D56}"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energy.gov/energysaver/articles/dayligh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11760" y="1883122"/>
            <a:ext cx="3810330" cy="2542252"/>
          </a:xfrm>
          <a:prstGeom prst="rect">
            <a:avLst/>
          </a:prstGeom>
        </p:spPr>
      </p:pic>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sz="2900" b="1" dirty="0">
                <a:solidFill>
                  <a:srgbClr val="FF0000"/>
                </a:solidFill>
              </a:rPr>
              <a:t>Erasmus + KA 229 – School exchange  partnership</a:t>
            </a:r>
          </a:p>
          <a:p>
            <a:r>
              <a:rPr lang="en-US" sz="2900" b="1" dirty="0">
                <a:solidFill>
                  <a:srgbClr val="FF0000"/>
                </a:solidFill>
              </a:rPr>
              <a:t>CLIL across the borders – enjoy and learn</a:t>
            </a:r>
          </a:p>
          <a:p>
            <a:r>
              <a:rPr lang="en-US" sz="2900" b="1" dirty="0">
                <a:solidFill>
                  <a:srgbClr val="FF0000"/>
                </a:solidFill>
              </a:rPr>
              <a:t>2019-1-CZ01-KA229-061391_2</a:t>
            </a:r>
          </a:p>
          <a:p>
            <a:r>
              <a:rPr lang="en-US" sz="2900" b="1" dirty="0">
                <a:solidFill>
                  <a:srgbClr val="FF0000"/>
                </a:solidFill>
              </a:rPr>
              <a:t>OS `DESPOT STEFAN VISOKI` - DESPOTOVAC - SERBIA</a:t>
            </a:r>
          </a:p>
          <a:p>
            <a:endParaRPr lang="en-US" dirty="0"/>
          </a:p>
        </p:txBody>
      </p:sp>
      <p:pic>
        <p:nvPicPr>
          <p:cNvPr id="4" name="Picture 3"/>
          <p:cNvPicPr>
            <a:picLocks noChangeAspect="1"/>
          </p:cNvPicPr>
          <p:nvPr/>
        </p:nvPicPr>
        <p:blipFill>
          <a:blip r:embed="rId3"/>
          <a:stretch>
            <a:fillRect/>
          </a:stretch>
        </p:blipFill>
        <p:spPr>
          <a:xfrm>
            <a:off x="3364887" y="817016"/>
            <a:ext cx="2414225" cy="780356"/>
          </a:xfrm>
          <a:prstGeom prst="rect">
            <a:avLst/>
          </a:prstGeom>
        </p:spPr>
      </p:pic>
    </p:spTree>
    <p:extLst>
      <p:ext uri="{BB962C8B-B14F-4D97-AF65-F5344CB8AC3E}">
        <p14:creationId xmlns:p14="http://schemas.microsoft.com/office/powerpoint/2010/main" val="1440186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8. Set </a:t>
            </a:r>
            <a:r>
              <a:rPr lang="it-IT" b="1" dirty="0"/>
              <a:t>the </a:t>
            </a:r>
            <a:r>
              <a:rPr lang="it-IT" b="1" dirty="0" err="1"/>
              <a:t>thermostat</a:t>
            </a:r>
            <a:r>
              <a:rPr lang="it-IT" b="1" dirty="0"/>
              <a:t>.</a:t>
            </a:r>
            <a:r>
              <a:rPr lang="it-IT" dirty="0"/>
              <a:t> </a:t>
            </a:r>
          </a:p>
        </p:txBody>
      </p:sp>
      <p:sp>
        <p:nvSpPr>
          <p:cNvPr id="3" name="Segnaposto contenuto 2"/>
          <p:cNvSpPr>
            <a:spLocks noGrp="1"/>
          </p:cNvSpPr>
          <p:nvPr>
            <p:ph idx="1"/>
          </p:nvPr>
        </p:nvSpPr>
        <p:spPr/>
        <p:txBody>
          <a:bodyPr/>
          <a:lstStyle/>
          <a:p>
            <a:r>
              <a:rPr lang="en-US" dirty="0"/>
              <a:t>On warm days, setting a programmable thermostat to a higher setting when you are not at home can help reduce your energy costs by approximately 10 percent.</a:t>
            </a:r>
          </a:p>
          <a:p>
            <a:pPr>
              <a:buNone/>
            </a:pPr>
            <a:r>
              <a:rPr lang="en-US" dirty="0" smtClean="0"/>
              <a:t/>
            </a:r>
            <a:br>
              <a:rPr lang="en-US" dirty="0" smtClean="0"/>
            </a:br>
            <a:endParaRPr lang="it-IT" dirty="0"/>
          </a:p>
        </p:txBody>
      </p:sp>
      <p:sp>
        <p:nvSpPr>
          <p:cNvPr id="21506" name="AutoShape 2" descr="4 Modi per Impostare un Termostato - wiki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1508" name="AutoShape 4" descr="4 Modi per Impostare un Termostato - wiki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1510" name="AutoShape 6" descr="4 Modi per Impostare un Termostato - wikiH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1512" name="Picture 8" descr="4 Modi per Impostare un Termostato - wikiHow"/>
          <p:cNvPicPr>
            <a:picLocks noChangeAspect="1" noChangeArrowheads="1"/>
          </p:cNvPicPr>
          <p:nvPr/>
        </p:nvPicPr>
        <p:blipFill>
          <a:blip r:embed="rId2"/>
          <a:srcRect/>
          <a:stretch>
            <a:fillRect/>
          </a:stretch>
        </p:blipFill>
        <p:spPr bwMode="auto">
          <a:xfrm>
            <a:off x="1928794" y="3571874"/>
            <a:ext cx="4286280" cy="3214711"/>
          </a:xfrm>
          <a:prstGeom prst="rect">
            <a:avLst/>
          </a:prstGeom>
          <a:noFill/>
        </p:spPr>
      </p:pic>
    </p:spTree>
  </p:cSld>
  <p:clrMapOvr>
    <a:masterClrMapping/>
  </p:clrMapOvr>
  <p:transition>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9.</a:t>
            </a:r>
            <a:r>
              <a:rPr lang="it-IT" b="1" dirty="0"/>
              <a:t> Seal </a:t>
            </a:r>
            <a:r>
              <a:rPr lang="it-IT" b="1" dirty="0" err="1"/>
              <a:t>ducts</a:t>
            </a:r>
            <a:endParaRPr lang="it-IT" dirty="0"/>
          </a:p>
        </p:txBody>
      </p:sp>
      <p:sp>
        <p:nvSpPr>
          <p:cNvPr id="3" name="Segnaposto contenuto 2"/>
          <p:cNvSpPr>
            <a:spLocks noGrp="1"/>
          </p:cNvSpPr>
          <p:nvPr>
            <p:ph idx="1"/>
          </p:nvPr>
        </p:nvSpPr>
        <p:spPr/>
        <p:txBody>
          <a:bodyPr/>
          <a:lstStyle/>
          <a:p>
            <a:r>
              <a:rPr lang="en-US" dirty="0"/>
              <a:t>Air loss through ducts can lead to high electricity costs, accounting for nearly 30 percent of a cooling system’s energy consumption. Sealing and insulating ducts can go a long way toward lowering your electricity bills.</a:t>
            </a:r>
            <a:endParaRPr lang="it-IT" dirty="0"/>
          </a:p>
        </p:txBody>
      </p:sp>
      <p:pic>
        <p:nvPicPr>
          <p:cNvPr id="22530" name="Picture 2" descr="Ducts Sealing and Insulation for Home Energy Savings | Duct insulation,  Hvac ductwork, Ducted heating"/>
          <p:cNvPicPr>
            <a:picLocks noChangeAspect="1" noChangeArrowheads="1"/>
          </p:cNvPicPr>
          <p:nvPr/>
        </p:nvPicPr>
        <p:blipFill>
          <a:blip r:embed="rId2"/>
          <a:srcRect/>
          <a:stretch>
            <a:fillRect/>
          </a:stretch>
        </p:blipFill>
        <p:spPr bwMode="auto">
          <a:xfrm>
            <a:off x="2214546" y="4214818"/>
            <a:ext cx="1943745" cy="2396004"/>
          </a:xfrm>
          <a:prstGeom prst="rect">
            <a:avLst/>
          </a:prstGeom>
          <a:noFill/>
        </p:spPr>
      </p:pic>
    </p:spTree>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10.  </a:t>
            </a:r>
            <a:r>
              <a:rPr lang="en-US" b="1" dirty="0"/>
              <a:t>Switch on bathroom fans.</a:t>
            </a:r>
            <a:r>
              <a:rPr lang="en-US" dirty="0"/>
              <a:t> </a:t>
            </a:r>
            <a:endParaRPr lang="it-IT" dirty="0"/>
          </a:p>
        </p:txBody>
      </p:sp>
      <p:sp>
        <p:nvSpPr>
          <p:cNvPr id="3" name="Segnaposto contenuto 2"/>
          <p:cNvSpPr>
            <a:spLocks noGrp="1"/>
          </p:cNvSpPr>
          <p:nvPr>
            <p:ph idx="1"/>
          </p:nvPr>
        </p:nvSpPr>
        <p:spPr/>
        <p:txBody>
          <a:bodyPr/>
          <a:lstStyle/>
          <a:p>
            <a:r>
              <a:rPr lang="en-US" dirty="0"/>
              <a:t>Bathroom fans suck out heat and humidity from your home, improving comfort.</a:t>
            </a:r>
            <a:endParaRPr lang="it-IT" dirty="0"/>
          </a:p>
        </p:txBody>
      </p:sp>
      <p:pic>
        <p:nvPicPr>
          <p:cNvPr id="23556" name="Picture 4" descr="How to Install a Bathroom Fan"/>
          <p:cNvPicPr>
            <a:picLocks noChangeAspect="1" noChangeArrowheads="1"/>
          </p:cNvPicPr>
          <p:nvPr/>
        </p:nvPicPr>
        <p:blipFill>
          <a:blip r:embed="rId2" cstate="print"/>
          <a:srcRect/>
          <a:stretch>
            <a:fillRect/>
          </a:stretch>
        </p:blipFill>
        <p:spPr bwMode="auto">
          <a:xfrm>
            <a:off x="1071538" y="2643182"/>
            <a:ext cx="3786158" cy="3786158"/>
          </a:xfrm>
          <a:prstGeom prst="rect">
            <a:avLst/>
          </a:prstGeom>
          <a:noFill/>
        </p:spPr>
      </p:pic>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Thanks for </a:t>
            </a:r>
            <a:r>
              <a:rPr lang="it-IT" dirty="0" smtClean="0"/>
              <a:t>watching!</a:t>
            </a:r>
            <a:endParaRPr lang="it-IT" dirty="0"/>
          </a:p>
        </p:txBody>
      </p:sp>
      <p:sp>
        <p:nvSpPr>
          <p:cNvPr id="3" name="Sottotitolo 2"/>
          <p:cNvSpPr>
            <a:spLocks noGrp="1"/>
          </p:cNvSpPr>
          <p:nvPr>
            <p:ph type="subTitle" idx="1"/>
          </p:nvPr>
        </p:nvSpPr>
        <p:spPr/>
        <p:txBody>
          <a:bodyPr/>
          <a:lstStyle/>
          <a:p>
            <a:endParaRPr lang="it-IT" dirty="0" smtClean="0"/>
          </a:p>
          <a:p>
            <a:endParaRPr lang="it-I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6612" y="3573663"/>
            <a:ext cx="2578853" cy="2065137"/>
          </a:xfrm>
          <a:prstGeom prst="rect">
            <a:avLst/>
          </a:prstGeom>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10 </a:t>
            </a:r>
            <a:r>
              <a:rPr lang="it-IT" dirty="0" err="1" smtClean="0"/>
              <a:t>tips</a:t>
            </a:r>
            <a:r>
              <a:rPr lang="it-IT" dirty="0" smtClean="0"/>
              <a:t> </a:t>
            </a:r>
            <a:r>
              <a:rPr lang="it-IT" dirty="0" err="1" smtClean="0"/>
              <a:t>for</a:t>
            </a:r>
            <a:r>
              <a:rPr lang="it-IT" dirty="0" smtClean="0"/>
              <a:t> </a:t>
            </a:r>
            <a:r>
              <a:rPr lang="it-IT" dirty="0" err="1" smtClean="0"/>
              <a:t>saving</a:t>
            </a:r>
            <a:r>
              <a:rPr lang="it-IT" dirty="0" smtClean="0"/>
              <a:t> </a:t>
            </a:r>
            <a:r>
              <a:rPr lang="it-IT" dirty="0" err="1" smtClean="0"/>
              <a:t>energy</a:t>
            </a:r>
            <a:endParaRPr lang="it-IT" dirty="0"/>
          </a:p>
        </p:txBody>
      </p:sp>
      <p:sp>
        <p:nvSpPr>
          <p:cNvPr id="3" name="Sottotitolo 2"/>
          <p:cNvSpPr>
            <a:spLocks noGrp="1"/>
          </p:cNvSpPr>
          <p:nvPr>
            <p:ph type="subTitle" idx="1"/>
          </p:nvPr>
        </p:nvSpPr>
        <p:spPr/>
        <p:txBody>
          <a:bodyPr/>
          <a:lstStyle/>
          <a:p>
            <a:r>
              <a:rPr lang="it-IT" b="1" dirty="0" smtClean="0">
                <a:solidFill>
                  <a:srgbClr val="FF0000"/>
                </a:solidFill>
              </a:rPr>
              <a:t>Made </a:t>
            </a:r>
            <a:r>
              <a:rPr lang="it-IT" b="1" dirty="0" smtClean="0">
                <a:solidFill>
                  <a:srgbClr val="FF0000"/>
                </a:solidFill>
              </a:rPr>
              <a:t>by:</a:t>
            </a:r>
          </a:p>
          <a:p>
            <a:r>
              <a:rPr lang="it-IT" b="1" dirty="0" smtClean="0">
                <a:solidFill>
                  <a:srgbClr val="FF0000"/>
                </a:solidFill>
              </a:rPr>
              <a:t>MIHAJLO AND FILIP</a:t>
            </a:r>
            <a:endParaRPr lang="it-IT" b="1" dirty="0">
              <a:solidFill>
                <a:srgbClr val="FF0000"/>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a:t>
            </a:r>
            <a:r>
              <a:rPr lang="it-IT" b="1" dirty="0"/>
              <a:t> </a:t>
            </a:r>
            <a:r>
              <a:rPr lang="it-IT" dirty="0"/>
              <a:t>Service </a:t>
            </a:r>
            <a:r>
              <a:rPr lang="it-IT" dirty="0" err="1"/>
              <a:t>your</a:t>
            </a:r>
            <a:r>
              <a:rPr lang="it-IT" dirty="0"/>
              <a:t> air </a:t>
            </a:r>
            <a:r>
              <a:rPr lang="it-IT" dirty="0" err="1"/>
              <a:t>conditioner</a:t>
            </a:r>
            <a:endParaRPr lang="it-IT" dirty="0"/>
          </a:p>
        </p:txBody>
      </p:sp>
      <p:sp>
        <p:nvSpPr>
          <p:cNvPr id="3" name="Segnaposto contenuto 2"/>
          <p:cNvSpPr>
            <a:spLocks noGrp="1"/>
          </p:cNvSpPr>
          <p:nvPr>
            <p:ph idx="1"/>
          </p:nvPr>
        </p:nvSpPr>
        <p:spPr/>
        <p:txBody>
          <a:bodyPr>
            <a:normAutofit/>
          </a:bodyPr>
          <a:lstStyle/>
          <a:p>
            <a:r>
              <a:rPr lang="en-US" sz="2800" dirty="0"/>
              <a:t>Easy maintenance such as routinely replacing or cleaning air filters can lower your cooling system’s energy consumption by up to 15 percent. Also, the first day of spring could serve as a reminder to check your air conditioner’s evaporator coil, which should be cleaned annually to ensure the system is performing at optimal </a:t>
            </a:r>
            <a:r>
              <a:rPr lang="en-US" sz="2800" dirty="0" smtClean="0"/>
              <a:t>levels</a:t>
            </a:r>
            <a:r>
              <a:rPr lang="en-US" sz="2800" dirty="0"/>
              <a:t>.</a:t>
            </a:r>
            <a:endParaRPr lang="it-IT" sz="2800" dirty="0"/>
          </a:p>
        </p:txBody>
      </p:sp>
      <p:pic>
        <p:nvPicPr>
          <p:cNvPr id="1026" name="Picture 2" descr="100+ Free Air Conditioner &amp; Air Conditioning Images"/>
          <p:cNvPicPr>
            <a:picLocks noChangeAspect="1" noChangeArrowheads="1"/>
          </p:cNvPicPr>
          <p:nvPr/>
        </p:nvPicPr>
        <p:blipFill>
          <a:blip r:embed="rId2"/>
          <a:srcRect/>
          <a:stretch>
            <a:fillRect/>
          </a:stretch>
        </p:blipFill>
        <p:spPr bwMode="auto">
          <a:xfrm>
            <a:off x="1357290" y="4667258"/>
            <a:ext cx="3000396" cy="2000264"/>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a:t>
            </a:r>
            <a:r>
              <a:rPr lang="it-IT" b="1" dirty="0"/>
              <a:t>Open windows</a:t>
            </a:r>
            <a:endParaRPr lang="it-IT" dirty="0"/>
          </a:p>
        </p:txBody>
      </p:sp>
      <p:sp>
        <p:nvSpPr>
          <p:cNvPr id="3" name="Segnaposto contenuto 2"/>
          <p:cNvSpPr>
            <a:spLocks noGrp="1"/>
          </p:cNvSpPr>
          <p:nvPr>
            <p:ph idx="1"/>
          </p:nvPr>
        </p:nvSpPr>
        <p:spPr/>
        <p:txBody>
          <a:bodyPr/>
          <a:lstStyle/>
          <a:p>
            <a:r>
              <a:rPr lang="en-US" b="1" dirty="0"/>
              <a:t> </a:t>
            </a:r>
            <a:r>
              <a:rPr lang="en-US" dirty="0"/>
              <a:t>Opening windows creates a cross-wise breeze, allowing you to naturally cool your home without switching on air conditioners. This is an ideal tactic in spring when temperatures are mild.</a:t>
            </a:r>
            <a:endParaRPr lang="it-IT" dirty="0"/>
          </a:p>
        </p:txBody>
      </p:sp>
      <p:pic>
        <p:nvPicPr>
          <p:cNvPr id="15362" name="Picture 2" descr="Do You Need To Replace Your Home Windows? Consider Custom Windows Edmonton  - Homes Decorating Blog"/>
          <p:cNvPicPr>
            <a:picLocks noChangeAspect="1" noChangeArrowheads="1"/>
          </p:cNvPicPr>
          <p:nvPr/>
        </p:nvPicPr>
        <p:blipFill>
          <a:blip r:embed="rId2" cstate="print"/>
          <a:srcRect/>
          <a:stretch>
            <a:fillRect/>
          </a:stretch>
        </p:blipFill>
        <p:spPr bwMode="auto">
          <a:xfrm>
            <a:off x="5072066" y="3786190"/>
            <a:ext cx="3106260" cy="2786082"/>
          </a:xfrm>
          <a:prstGeom prst="rect">
            <a:avLst/>
          </a:prstGeom>
          <a:noFill/>
        </p:spPr>
      </p:pic>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3.</a:t>
            </a:r>
            <a:r>
              <a:rPr lang="it-IT" b="1" dirty="0"/>
              <a:t> </a:t>
            </a:r>
            <a:r>
              <a:rPr lang="it-IT" b="1" dirty="0" err="1"/>
              <a:t>Use</a:t>
            </a:r>
            <a:r>
              <a:rPr lang="it-IT" b="1" dirty="0"/>
              <a:t> </a:t>
            </a:r>
            <a:r>
              <a:rPr lang="it-IT" b="1" dirty="0" err="1"/>
              <a:t>ceiling</a:t>
            </a:r>
            <a:r>
              <a:rPr lang="it-IT" b="1" dirty="0"/>
              <a:t> </a:t>
            </a:r>
            <a:r>
              <a:rPr lang="it-IT" b="1" dirty="0" err="1"/>
              <a:t>fans</a:t>
            </a:r>
            <a:r>
              <a:rPr lang="it-IT" b="1" dirty="0"/>
              <a:t>.</a:t>
            </a:r>
            <a:endParaRPr lang="it-IT" dirty="0"/>
          </a:p>
        </p:txBody>
      </p:sp>
      <p:sp>
        <p:nvSpPr>
          <p:cNvPr id="3" name="Segnaposto contenuto 2"/>
          <p:cNvSpPr>
            <a:spLocks noGrp="1"/>
          </p:cNvSpPr>
          <p:nvPr>
            <p:ph idx="1"/>
          </p:nvPr>
        </p:nvSpPr>
        <p:spPr/>
        <p:txBody>
          <a:bodyPr/>
          <a:lstStyle/>
          <a:p>
            <a:r>
              <a:rPr lang="en-US" dirty="0"/>
              <a:t>Cooling your home with ceiling fans will allow you to raise your thermostat four degrees. This can help lower your electricity bills without </a:t>
            </a:r>
            <a:r>
              <a:rPr lang="en-US" dirty="0" smtClean="0"/>
              <a:t>sacrificing </a:t>
            </a:r>
            <a:r>
              <a:rPr lang="en-US" dirty="0"/>
              <a:t>overall comfort.</a:t>
            </a:r>
            <a:endParaRPr lang="it-IT" dirty="0"/>
          </a:p>
        </p:txBody>
      </p:sp>
      <p:pic>
        <p:nvPicPr>
          <p:cNvPr id="16386" name="Picture 2" descr="Craftmade Fans Montreal 44 Inch Ceiling Fan | YLighting.com"/>
          <p:cNvPicPr>
            <a:picLocks noChangeAspect="1" noChangeArrowheads="1"/>
          </p:cNvPicPr>
          <p:nvPr/>
        </p:nvPicPr>
        <p:blipFill>
          <a:blip r:embed="rId2"/>
          <a:srcRect/>
          <a:stretch>
            <a:fillRect/>
          </a:stretch>
        </p:blipFill>
        <p:spPr bwMode="auto">
          <a:xfrm>
            <a:off x="928662" y="3714752"/>
            <a:ext cx="2786042" cy="2786042"/>
          </a:xfrm>
          <a:prstGeom prst="rect">
            <a:avLst/>
          </a:prstGeom>
          <a:noFill/>
        </p:spPr>
      </p:pic>
    </p:spTree>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b="1" dirty="0"/>
              <a:t>Cook </a:t>
            </a:r>
            <a:r>
              <a:rPr lang="it-IT" b="1" dirty="0" err="1"/>
              <a:t>outside</a:t>
            </a:r>
            <a:r>
              <a:rPr lang="it-IT" b="1" dirty="0"/>
              <a:t>. </a:t>
            </a:r>
            <a:endParaRPr lang="it-IT" dirty="0"/>
          </a:p>
        </p:txBody>
      </p:sp>
      <p:sp>
        <p:nvSpPr>
          <p:cNvPr id="3" name="Segnaposto contenuto 2"/>
          <p:cNvSpPr>
            <a:spLocks noGrp="1"/>
          </p:cNvSpPr>
          <p:nvPr>
            <p:ph idx="1"/>
          </p:nvPr>
        </p:nvSpPr>
        <p:spPr/>
        <p:txBody>
          <a:bodyPr/>
          <a:lstStyle/>
          <a:p>
            <a:r>
              <a:rPr lang="en-US" b="1" dirty="0"/>
              <a:t> </a:t>
            </a:r>
            <a:r>
              <a:rPr lang="en-US" dirty="0"/>
              <a:t>On warmer spring days, keep the heat out of your home by using an outdoor grill instead of indoor ovens.</a:t>
            </a:r>
            <a:endParaRPr lang="it-IT" dirty="0"/>
          </a:p>
        </p:txBody>
      </p:sp>
      <p:pic>
        <p:nvPicPr>
          <p:cNvPr id="17410" name="Picture 2" descr="Cooking Outdoors While Camping: Everything You Need to Know - Outside Pulse"/>
          <p:cNvPicPr>
            <a:picLocks noChangeAspect="1" noChangeArrowheads="1"/>
          </p:cNvPicPr>
          <p:nvPr/>
        </p:nvPicPr>
        <p:blipFill>
          <a:blip r:embed="rId2"/>
          <a:srcRect/>
          <a:stretch>
            <a:fillRect/>
          </a:stretch>
        </p:blipFill>
        <p:spPr bwMode="auto">
          <a:xfrm>
            <a:off x="2428860" y="3286124"/>
            <a:ext cx="4714908" cy="3137559"/>
          </a:xfrm>
          <a:prstGeom prst="rect">
            <a:avLst/>
          </a:prstGeom>
          <a:noFill/>
        </p:spPr>
      </p:pic>
    </p:spTree>
  </p:cSld>
  <p:clrMapOvr>
    <a:masterClrMapping/>
  </p:clrMapOvr>
  <p:transition>
    <p:strips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a:t>
            </a:r>
            <a:r>
              <a:rPr lang="it-IT" dirty="0"/>
              <a:t>  </a:t>
            </a:r>
            <a:r>
              <a:rPr lang="it-IT" b="1" dirty="0" err="1"/>
              <a:t>Install</a:t>
            </a:r>
            <a:r>
              <a:rPr lang="it-IT" b="1" dirty="0"/>
              <a:t> </a:t>
            </a:r>
            <a:r>
              <a:rPr lang="it-IT" b="1" dirty="0" err="1"/>
              <a:t>window</a:t>
            </a:r>
            <a:r>
              <a:rPr lang="it-IT" b="1" dirty="0"/>
              <a:t> </a:t>
            </a:r>
            <a:r>
              <a:rPr lang="it-IT" b="1" dirty="0" err="1" smtClean="0"/>
              <a:t>treatments</a:t>
            </a:r>
            <a:endParaRPr lang="it-IT" dirty="0"/>
          </a:p>
        </p:txBody>
      </p:sp>
      <p:sp>
        <p:nvSpPr>
          <p:cNvPr id="3" name="Segnaposto contenuto 2"/>
          <p:cNvSpPr>
            <a:spLocks noGrp="1"/>
          </p:cNvSpPr>
          <p:nvPr>
            <p:ph idx="1"/>
          </p:nvPr>
        </p:nvSpPr>
        <p:spPr/>
        <p:txBody>
          <a:bodyPr/>
          <a:lstStyle/>
          <a:p>
            <a:r>
              <a:rPr lang="en-US" dirty="0" smtClean="0"/>
              <a:t> </a:t>
            </a:r>
            <a:r>
              <a:rPr lang="en-US" b="1" dirty="0" smtClean="0"/>
              <a:t>Energy efficient window treatments or </a:t>
            </a:r>
            <a:r>
              <a:rPr lang="en-US" b="1" dirty="0"/>
              <a:t>coverings</a:t>
            </a:r>
            <a:r>
              <a:rPr lang="en-US" dirty="0"/>
              <a:t> such as blinds, shades and films can slash heat gain when temperatures rise. These devices not only improve the look of your home but also reduce energy costs.</a:t>
            </a:r>
            <a:endParaRPr lang="it-IT" dirty="0"/>
          </a:p>
        </p:txBody>
      </p:sp>
      <p:pic>
        <p:nvPicPr>
          <p:cNvPr id="18434" name="Picture 2" descr="Energy Efficient Window Coverings | Department of Energy"/>
          <p:cNvPicPr>
            <a:picLocks noChangeAspect="1" noChangeArrowheads="1"/>
          </p:cNvPicPr>
          <p:nvPr/>
        </p:nvPicPr>
        <p:blipFill>
          <a:blip r:embed="rId2"/>
          <a:srcRect/>
          <a:stretch>
            <a:fillRect/>
          </a:stretch>
        </p:blipFill>
        <p:spPr bwMode="auto">
          <a:xfrm>
            <a:off x="1071538" y="4143380"/>
            <a:ext cx="4667228" cy="2561283"/>
          </a:xfrm>
          <a:prstGeom prst="rect">
            <a:avLst/>
          </a:prstGeom>
          <a:noFill/>
        </p:spPr>
      </p:pic>
    </p:spTree>
  </p:cSld>
  <p:clrMapOvr>
    <a:masterClrMapping/>
  </p:clrMapOvr>
  <p:transition>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6. </a:t>
            </a:r>
            <a:r>
              <a:rPr lang="it-IT" b="1" dirty="0" err="1"/>
              <a:t>Caulk</a:t>
            </a:r>
            <a:r>
              <a:rPr lang="it-IT" b="1" dirty="0"/>
              <a:t> air </a:t>
            </a:r>
            <a:r>
              <a:rPr lang="it-IT" b="1" dirty="0" err="1"/>
              <a:t>leaks</a:t>
            </a:r>
            <a:endParaRPr lang="it-IT" dirty="0"/>
          </a:p>
        </p:txBody>
      </p:sp>
      <p:sp>
        <p:nvSpPr>
          <p:cNvPr id="3" name="Segnaposto contenuto 2"/>
          <p:cNvSpPr>
            <a:spLocks noGrp="1"/>
          </p:cNvSpPr>
          <p:nvPr>
            <p:ph idx="1"/>
          </p:nvPr>
        </p:nvSpPr>
        <p:spPr/>
        <p:txBody>
          <a:bodyPr/>
          <a:lstStyle/>
          <a:p>
            <a:r>
              <a:rPr lang="en-US" dirty="0"/>
              <a:t>Using low-cost caulk to seal cracks and openings in your home keeps warm air out </a:t>
            </a:r>
            <a:r>
              <a:rPr lang="en-US" dirty="0" smtClean="0"/>
              <a:t>- </a:t>
            </a:r>
            <a:r>
              <a:rPr lang="en-US" dirty="0"/>
              <a:t>and cash in your wallet.</a:t>
            </a:r>
            <a:endParaRPr lang="it-IT" dirty="0"/>
          </a:p>
        </p:txBody>
      </p:sp>
      <p:pic>
        <p:nvPicPr>
          <p:cNvPr id="19458" name="Picture 2" descr="Caulking | Department of Energy"/>
          <p:cNvPicPr>
            <a:picLocks noChangeAspect="1" noChangeArrowheads="1"/>
          </p:cNvPicPr>
          <p:nvPr/>
        </p:nvPicPr>
        <p:blipFill>
          <a:blip r:embed="rId2"/>
          <a:srcRect/>
          <a:stretch>
            <a:fillRect/>
          </a:stretch>
        </p:blipFill>
        <p:spPr bwMode="auto">
          <a:xfrm>
            <a:off x="1785918" y="3286124"/>
            <a:ext cx="4786346" cy="3342307"/>
          </a:xfrm>
          <a:prstGeom prst="rect">
            <a:avLst/>
          </a:prstGeom>
          <a:noFill/>
        </p:spPr>
      </p:pic>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7.Bring </a:t>
            </a:r>
            <a:r>
              <a:rPr lang="it-IT" b="1" dirty="0"/>
              <a:t>in </a:t>
            </a:r>
            <a:r>
              <a:rPr lang="it-IT" b="1" dirty="0" err="1"/>
              <a:t>sunlight</a:t>
            </a:r>
            <a:endParaRPr lang="it-IT" dirty="0"/>
          </a:p>
        </p:txBody>
      </p:sp>
      <p:sp>
        <p:nvSpPr>
          <p:cNvPr id="3" name="Segnaposto contenuto 2"/>
          <p:cNvSpPr>
            <a:spLocks noGrp="1"/>
          </p:cNvSpPr>
          <p:nvPr>
            <p:ph idx="1"/>
          </p:nvPr>
        </p:nvSpPr>
        <p:spPr/>
        <p:txBody>
          <a:bodyPr/>
          <a:lstStyle/>
          <a:p>
            <a:r>
              <a:rPr lang="en-US" dirty="0"/>
              <a:t>During daylight hours, switch off artificial lights and</a:t>
            </a:r>
            <a:r>
              <a:rPr lang="en-US" b="1" dirty="0">
                <a:hlinkClick r:id="rId2"/>
              </a:rPr>
              <a:t> </a:t>
            </a:r>
            <a:r>
              <a:rPr lang="en-US" b="1" dirty="0"/>
              <a:t>use windows and skylights</a:t>
            </a:r>
            <a:r>
              <a:rPr lang="en-US" dirty="0"/>
              <a:t> to brighten your home.</a:t>
            </a:r>
            <a:endParaRPr lang="it-IT" dirty="0"/>
          </a:p>
        </p:txBody>
      </p:sp>
      <p:pic>
        <p:nvPicPr>
          <p:cNvPr id="20482" name="Picture 2" descr="3 Ways to Bring More Outside Light Into a House - wikiHow"/>
          <p:cNvPicPr>
            <a:picLocks noChangeAspect="1" noChangeArrowheads="1"/>
          </p:cNvPicPr>
          <p:nvPr/>
        </p:nvPicPr>
        <p:blipFill>
          <a:blip r:embed="rId3"/>
          <a:srcRect/>
          <a:stretch>
            <a:fillRect/>
          </a:stretch>
        </p:blipFill>
        <p:spPr bwMode="auto">
          <a:xfrm>
            <a:off x="1428728" y="3214686"/>
            <a:ext cx="4381500" cy="3286126"/>
          </a:xfrm>
          <a:prstGeom prst="rect">
            <a:avLst/>
          </a:prstGeom>
          <a:noFill/>
        </p:spPr>
      </p:pic>
    </p:spTree>
  </p:cSld>
  <p:clrMapOvr>
    <a:masterClrMapping/>
  </p:clrMapOvr>
  <p:transition>
    <p:blinds/>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36</TotalTime>
  <Words>273</Words>
  <Application>Microsoft Office PowerPoint</Application>
  <PresentationFormat>On-screen Show (4:3)</PresentationFormat>
  <Paragraphs>30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Tema di Office</vt:lpstr>
      <vt:lpstr>PowerPoint Presentation</vt:lpstr>
      <vt:lpstr>10 tips for saving energy</vt:lpstr>
      <vt:lpstr>1. Service your air conditioner</vt:lpstr>
      <vt:lpstr>2. Open windows</vt:lpstr>
      <vt:lpstr>3. Use ceiling fans.</vt:lpstr>
      <vt:lpstr>4. Cook outside. </vt:lpstr>
      <vt:lpstr>5.  Install window treatments</vt:lpstr>
      <vt:lpstr>6. Caulk air leaks</vt:lpstr>
      <vt:lpstr>7.Bring in sunlight</vt:lpstr>
      <vt:lpstr>8. Set the thermostat. </vt:lpstr>
      <vt:lpstr>9. Seal ducts</vt:lpstr>
      <vt:lpstr>10.  Switch on bathroom fans. </vt:lpstr>
      <vt:lpstr>Thanks for watching!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tips for saving energy</dc:title>
  <dc:creator>user</dc:creator>
  <cp:lastModifiedBy>UserG</cp:lastModifiedBy>
  <cp:revision>5</cp:revision>
  <dcterms:created xsi:type="dcterms:W3CDTF">2022-03-21T11:16:12Z</dcterms:created>
  <dcterms:modified xsi:type="dcterms:W3CDTF">2022-07-10T19:13:53Z</dcterms:modified>
</cp:coreProperties>
</file>