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8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a:t>Asıl başlık stilini düzenlemek için tıklayın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677F157-BFAA-4D6B-BE28-980D948C2DFE}" type="datetimeFigureOut">
              <a:rPr lang="tr-TR" smtClean="0"/>
              <a:t>8.01.2020</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800DA2C-BACA-414F-9143-34905602F4CA}"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831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677F157-BFAA-4D6B-BE28-980D948C2DFE}" type="datetimeFigureOut">
              <a:rPr lang="tr-TR" smtClean="0"/>
              <a:t>8.01.2020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126553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677F157-BFAA-4D6B-BE28-980D948C2DFE}" type="datetimeFigureOut">
              <a:rPr lang="tr-TR" smtClean="0"/>
              <a:t>8.01.2020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98654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677F157-BFAA-4D6B-BE28-980D948C2DFE}" type="datetimeFigureOut">
              <a:rPr lang="tr-TR" smtClean="0"/>
              <a:t>8.01.2020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00DA2C-BACA-414F-9143-34905602F4CA}"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4420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677F157-BFAA-4D6B-BE28-980D948C2DFE}" type="datetimeFigureOut">
              <a:rPr lang="tr-TR" smtClean="0"/>
              <a:t>8.01.2020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2609720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a:t>Asıl başlık stilini düzenlemek için tıklayın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677F157-BFAA-4D6B-BE28-980D948C2DFE}" type="datetimeFigureOut">
              <a:rPr lang="tr-TR" smtClean="0"/>
              <a:t>8.01.2020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3953431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a:t>Asıl başlık stilini düzenlemek için tıklayın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677F157-BFAA-4D6B-BE28-980D948C2DFE}" type="datetimeFigureOut">
              <a:rPr lang="tr-TR" smtClean="0"/>
              <a:t>8.01.2020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3158996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677F157-BFAA-4D6B-BE28-980D948C2DFE}" type="datetimeFigureOut">
              <a:rPr lang="tr-TR" smtClean="0"/>
              <a:t>8.01.2020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1898502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677F157-BFAA-4D6B-BE28-980D948C2DFE}" type="datetimeFigureOut">
              <a:rPr lang="tr-TR" smtClean="0"/>
              <a:t>8.01.2020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1034538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4B89A38-F0E4-42E0-9E47-A743FA88BC7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DABD3762-A838-4861-900E-30FEA421FE6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F359DEF3-D077-4991-B2EA-C95774B4E37E}"/>
              </a:ext>
            </a:extLst>
          </p:cNvPr>
          <p:cNvSpPr>
            <a:spLocks noGrp="1"/>
          </p:cNvSpPr>
          <p:nvPr>
            <p:ph type="dt" sz="half" idx="10"/>
          </p:nvPr>
        </p:nvSpPr>
        <p:spPr/>
        <p:txBody>
          <a:bodyPr/>
          <a:lstStyle/>
          <a:p>
            <a:fld id="{D677F157-BFAA-4D6B-BE28-980D948C2DFE}" type="datetimeFigureOut">
              <a:rPr lang="tr-TR" smtClean="0"/>
              <a:t>8.01.2020</a:t>
            </a:fld>
            <a:endParaRPr lang="tr-TR"/>
          </a:p>
        </p:txBody>
      </p:sp>
      <p:sp>
        <p:nvSpPr>
          <p:cNvPr id="5" name="Alt Bilgi Yer Tutucusu 4">
            <a:extLst>
              <a:ext uri="{FF2B5EF4-FFF2-40B4-BE49-F238E27FC236}">
                <a16:creationId xmlns:a16="http://schemas.microsoft.com/office/drawing/2014/main" xmlns="" id="{07C021C2-0745-486A-A04D-2C584CF8F9C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7B34EAD0-839F-48C5-B9E9-6FE2001DEBAB}"/>
              </a:ext>
            </a:extLst>
          </p:cNvPr>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39272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677F157-BFAA-4D6B-BE28-980D948C2DFE}" type="datetimeFigureOut">
              <a:rPr lang="tr-TR" smtClean="0"/>
              <a:t>8.01.2020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302892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677F157-BFAA-4D6B-BE28-980D948C2DFE}" type="datetimeFigureOut">
              <a:rPr lang="tr-TR" smtClean="0"/>
              <a:t>8.01.2020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195928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677F157-BFAA-4D6B-BE28-980D948C2DFE}" type="datetimeFigureOut">
              <a:rPr lang="tr-TR" smtClean="0"/>
              <a:t>8.01.2020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135551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677F157-BFAA-4D6B-BE28-980D948C2DFE}" type="datetimeFigureOut">
              <a:rPr lang="tr-TR" smtClean="0"/>
              <a:t>8.01.2020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5792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677F157-BFAA-4D6B-BE28-980D948C2DFE}" type="datetimeFigureOut">
              <a:rPr lang="tr-TR" smtClean="0"/>
              <a:t>8.01.2020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419706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7F157-BFAA-4D6B-BE28-980D948C2DFE}" type="datetimeFigureOut">
              <a:rPr lang="tr-TR" smtClean="0"/>
              <a:t>8.01.2020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365439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677F157-BFAA-4D6B-BE28-980D948C2DFE}" type="datetimeFigureOut">
              <a:rPr lang="tr-TR" smtClean="0"/>
              <a:t>8.01.2020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394151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677F157-BFAA-4D6B-BE28-980D948C2DFE}" type="datetimeFigureOut">
              <a:rPr lang="tr-TR" smtClean="0"/>
              <a:t>8.01.2020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00DA2C-BACA-414F-9143-34905602F4CA}" type="slidenum">
              <a:rPr lang="tr-TR" smtClean="0"/>
              <a:t>‹#›</a:t>
            </a:fld>
            <a:endParaRPr lang="tr-TR"/>
          </a:p>
        </p:txBody>
      </p:sp>
    </p:spTree>
    <p:extLst>
      <p:ext uri="{BB962C8B-B14F-4D97-AF65-F5344CB8AC3E}">
        <p14:creationId xmlns:p14="http://schemas.microsoft.com/office/powerpoint/2010/main" val="129991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677F157-BFAA-4D6B-BE28-980D948C2DFE}" type="datetimeFigureOut">
              <a:rPr lang="tr-TR" smtClean="0"/>
              <a:t>8.01.2020</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800DA2C-BACA-414F-9143-34905602F4CA}" type="slidenum">
              <a:rPr lang="tr-TR" smtClean="0"/>
              <a:t>‹#›</a:t>
            </a:fld>
            <a:endParaRPr lang="tr-TR"/>
          </a:p>
        </p:txBody>
      </p:sp>
    </p:spTree>
    <p:extLst>
      <p:ext uri="{BB962C8B-B14F-4D97-AF65-F5344CB8AC3E}">
        <p14:creationId xmlns:p14="http://schemas.microsoft.com/office/powerpoint/2010/main" val="516578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1"/>
          <p:cNvSpPr txBox="1">
            <a:spLocks noGrp="1"/>
          </p:cNvSpPr>
          <p:nvPr>
            <p:ph type="ctrTitle"/>
          </p:nvPr>
        </p:nvSpPr>
        <p:spPr>
          <a:xfrm rot="-179985">
            <a:off x="731660" y="-66423"/>
            <a:ext cx="9630897" cy="4389919"/>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accent1"/>
              </a:buClr>
              <a:buSzPts val="7200"/>
              <a:buFont typeface="Impact"/>
              <a:buNone/>
            </a:pPr>
            <a:r>
              <a:rPr lang="tr-TR" sz="7200" dirty="0"/>
              <a:t>GÜLLÜK </a:t>
            </a:r>
            <a:r>
              <a:rPr lang="tr-TR" sz="7200" dirty="0" err="1" smtClean="0"/>
              <a:t>mountaIn</a:t>
            </a:r>
            <a:r>
              <a:rPr lang="tr-TR" sz="7200" dirty="0" smtClean="0"/>
              <a:t> </a:t>
            </a:r>
            <a:r>
              <a:rPr lang="tr-TR" sz="7200" dirty="0"/>
              <a:t>(</a:t>
            </a:r>
            <a:r>
              <a:rPr lang="tr-TR" sz="7200" dirty="0" smtClean="0"/>
              <a:t>TERMESSOS</a:t>
            </a:r>
            <a:r>
              <a:rPr lang="tr-TR" sz="7200" dirty="0" smtClean="0"/>
              <a:t>)</a:t>
            </a:r>
            <a:r>
              <a:rPr lang="tr-TR" sz="7200" dirty="0"/>
              <a:t/>
            </a:r>
            <a:br>
              <a:rPr lang="tr-TR" sz="7200" dirty="0"/>
            </a:br>
            <a:r>
              <a:rPr lang="tr-TR" sz="7200" dirty="0" smtClean="0"/>
              <a:t> </a:t>
            </a:r>
            <a:r>
              <a:rPr lang="tr-TR" sz="7200" dirty="0"/>
              <a:t>BIOLOGICAL DIVERSITY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F7CA07A1-1B39-41B9-8F77-0FBD3AB3A408}"/>
              </a:ext>
            </a:extLst>
          </p:cNvPr>
          <p:cNvSpPr>
            <a:spLocks noGrp="1" noChangeArrowheads="1"/>
          </p:cNvSpPr>
          <p:nvPr>
            <p:ph sz="quarter" idx="13"/>
          </p:nvPr>
        </p:nvSpPr>
        <p:spPr bwMode="auto">
          <a:xfrm>
            <a:off x="0" y="162560"/>
            <a:ext cx="11929730" cy="549510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218" rIns="0" bIns="-222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1" i="0" u="none" strike="noStrike" cap="none" normalizeH="0" baseline="0" dirty="0">
                <a:ln>
                  <a:noFill/>
                </a:ln>
                <a:solidFill>
                  <a:srgbClr val="FF0000"/>
                </a:solidFill>
                <a:effectLst/>
                <a:latin typeface="inherit"/>
              </a:rPr>
              <a:t>FLORA: </a:t>
            </a:r>
            <a:r>
              <a:rPr kumimoji="0" lang="tr-TR" altLang="tr-TR" sz="4000" b="0" i="0" u="none" strike="noStrike" cap="none" normalizeH="0" baseline="0" dirty="0">
                <a:ln>
                  <a:noFill/>
                </a:ln>
                <a:effectLst/>
                <a:latin typeface="inherit"/>
              </a:rPr>
              <a:t>250-1665m </a:t>
            </a:r>
            <a:r>
              <a:rPr kumimoji="0" lang="tr-TR" altLang="tr-TR" sz="4000" b="0" i="0" u="none" strike="noStrike" cap="none" normalizeH="0" baseline="0" dirty="0" err="1">
                <a:ln>
                  <a:noFill/>
                </a:ln>
                <a:effectLst/>
                <a:latin typeface="inherit"/>
              </a:rPr>
              <a:t>elevation</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difference</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and</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different</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view</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feature</a:t>
            </a:r>
            <a:r>
              <a:rPr kumimoji="0" lang="tr-TR" altLang="tr-TR" sz="4000" b="0" i="0" u="none" strike="noStrike" cap="none" normalizeH="0" baseline="0" dirty="0">
                <a:ln>
                  <a:noFill/>
                </a:ln>
                <a:effectLst/>
                <a:latin typeface="inherit"/>
              </a:rPr>
              <a:t> of </a:t>
            </a:r>
            <a:r>
              <a:rPr kumimoji="0" lang="tr-TR" altLang="tr-TR" sz="4000" b="0" i="0" u="none" strike="noStrike" cap="none" normalizeH="0" baseline="0" dirty="0" err="1">
                <a:ln>
                  <a:noFill/>
                </a:ln>
                <a:effectLst/>
                <a:latin typeface="inherit"/>
              </a:rPr>
              <a:t>the</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national</a:t>
            </a:r>
            <a:r>
              <a:rPr kumimoji="0" lang="tr-TR" altLang="tr-TR" sz="4000" b="0" i="0" u="none" strike="noStrike" cap="none" normalizeH="0" baseline="0" dirty="0">
                <a:ln>
                  <a:noFill/>
                </a:ln>
                <a:effectLst/>
                <a:latin typeface="inherit"/>
              </a:rPr>
              <a:t> park </a:t>
            </a:r>
            <a:r>
              <a:rPr kumimoji="0" lang="tr-TR" altLang="tr-TR" sz="4000" b="0" i="0" u="none" strike="noStrike" cap="none" normalizeH="0" baseline="0" dirty="0" err="1">
                <a:ln>
                  <a:noFill/>
                </a:ln>
                <a:effectLst/>
                <a:latin typeface="inherit"/>
              </a:rPr>
              <a:t>with</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rich</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biodiversity</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Mediterranean</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climate</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type</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exhibiting</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plant</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communities</a:t>
            </a:r>
            <a:r>
              <a:rPr kumimoji="0" lang="tr-TR" altLang="tr-TR" sz="4000" b="0" i="0" u="none" strike="noStrike" cap="none" normalizeH="0" baseline="0" dirty="0">
                <a:ln>
                  <a:noFill/>
                </a:ln>
                <a:effectLst/>
                <a:latin typeface="inherit"/>
              </a:rPr>
              <a:t> in </a:t>
            </a:r>
            <a:r>
              <a:rPr kumimoji="0" lang="tr-TR" altLang="tr-TR" sz="4000" b="0" i="0" u="none" strike="noStrike" cap="none" normalizeH="0" baseline="0" dirty="0" err="1">
                <a:ln>
                  <a:noFill/>
                </a:ln>
                <a:effectLst/>
                <a:latin typeface="inherit"/>
              </a:rPr>
              <a:t>the</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forest</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and</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scrub</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gum</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tree</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wild</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olive</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sandalwood</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carob</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laurel</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rosary</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and</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so</a:t>
            </a:r>
            <a:r>
              <a:rPr kumimoji="0" lang="tr-TR" altLang="tr-TR" sz="4000" b="0" i="0" u="none" strike="noStrike" cap="none" normalizeH="0" baseline="0" dirty="0">
                <a:ln>
                  <a:noFill/>
                </a:ln>
                <a:effectLst/>
                <a:latin typeface="inherit"/>
              </a:rPr>
              <a:t> on. 680 </a:t>
            </a:r>
            <a:r>
              <a:rPr kumimoji="0" lang="tr-TR" altLang="tr-TR" sz="4000" b="0" i="0" u="none" strike="noStrike" cap="none" normalizeH="0" baseline="0" dirty="0" err="1">
                <a:ln>
                  <a:noFill/>
                </a:ln>
                <a:effectLst/>
                <a:latin typeface="inherit"/>
              </a:rPr>
              <a:t>plant</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species</a:t>
            </a:r>
            <a:r>
              <a:rPr kumimoji="0" lang="tr-TR" altLang="tr-TR" sz="4000" b="0" i="0" u="none" strike="noStrike" cap="none" normalizeH="0" baseline="0" dirty="0">
                <a:ln>
                  <a:noFill/>
                </a:ln>
                <a:effectLst/>
                <a:latin typeface="inherit"/>
              </a:rPr>
              <a:t> has </a:t>
            </a:r>
            <a:r>
              <a:rPr kumimoji="0" lang="tr-TR" altLang="tr-TR" sz="4000" b="0" i="0" u="none" strike="noStrike" cap="none" normalizeH="0" baseline="0" dirty="0" err="1">
                <a:ln>
                  <a:noFill/>
                </a:ln>
                <a:effectLst/>
                <a:latin typeface="inherit"/>
              </a:rPr>
              <a:t>been</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identified</a:t>
            </a:r>
            <a:r>
              <a:rPr kumimoji="0" lang="tr-TR" altLang="tr-TR" sz="4000" b="0" i="0" u="none" strike="noStrike" cap="none" normalizeH="0" baseline="0" dirty="0">
                <a:ln>
                  <a:noFill/>
                </a:ln>
                <a:effectLst/>
                <a:latin typeface="inherit"/>
              </a:rPr>
              <a:t>, 80 (11.76%) is </a:t>
            </a:r>
            <a:r>
              <a:rPr kumimoji="0" lang="tr-TR" altLang="tr-TR" sz="4000" b="0" i="0" u="none" strike="noStrike" cap="none" normalizeH="0" baseline="0" dirty="0" err="1">
                <a:ln>
                  <a:noFill/>
                </a:ln>
                <a:effectLst/>
                <a:latin typeface="inherit"/>
              </a:rPr>
              <a:t>defined</a:t>
            </a:r>
            <a:r>
              <a:rPr kumimoji="0" lang="tr-TR" altLang="tr-TR" sz="4000" b="0" i="0" u="none" strike="noStrike" cap="none" normalizeH="0" baseline="0" dirty="0">
                <a:ln>
                  <a:noFill/>
                </a:ln>
                <a:effectLst/>
                <a:latin typeface="inherit"/>
              </a:rPr>
              <a:t> as </a:t>
            </a:r>
            <a:r>
              <a:rPr kumimoji="0" lang="tr-TR" altLang="tr-TR" sz="4000" b="0" i="0" u="none" strike="noStrike" cap="none" normalizeH="0" baseline="0" dirty="0" err="1">
                <a:ln>
                  <a:noFill/>
                </a:ln>
                <a:effectLst/>
                <a:latin typeface="inherit"/>
              </a:rPr>
              <a:t>the</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number</a:t>
            </a:r>
            <a:r>
              <a:rPr kumimoji="0" lang="tr-TR" altLang="tr-TR" sz="4000" b="0" i="0" u="none" strike="noStrike" cap="none" normalizeH="0" baseline="0" dirty="0">
                <a:ln>
                  <a:noFill/>
                </a:ln>
                <a:effectLst/>
                <a:latin typeface="inherit"/>
              </a:rPr>
              <a:t> of </a:t>
            </a:r>
            <a:r>
              <a:rPr kumimoji="0" lang="tr-TR" altLang="tr-TR" sz="4000" b="0" i="0" u="none" strike="noStrike" cap="none" normalizeH="0" baseline="0" dirty="0" err="1">
                <a:ln>
                  <a:noFill/>
                </a:ln>
                <a:effectLst/>
                <a:latin typeface="inherit"/>
              </a:rPr>
              <a:t>endemic</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Turkey</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Mountain</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Ecosystem</a:t>
            </a:r>
            <a:r>
              <a:rPr kumimoji="0" lang="tr-TR" altLang="tr-TR" sz="4000" b="0" i="0" u="none" strike="noStrike" cap="none" normalizeH="0" baseline="0" dirty="0">
                <a:ln>
                  <a:noFill/>
                </a:ln>
                <a:effectLst/>
                <a:latin typeface="inherit"/>
              </a:rPr>
              <a:t>; 250-1665m. </a:t>
            </a:r>
            <a:r>
              <a:rPr kumimoji="0" lang="tr-TR" altLang="tr-TR" sz="4000" b="0" i="0" u="none" strike="noStrike" cap="none" normalizeH="0" baseline="0" dirty="0" err="1">
                <a:ln>
                  <a:noFill/>
                </a:ln>
                <a:effectLst/>
                <a:latin typeface="inherit"/>
              </a:rPr>
              <a:t>Red</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pine</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forest</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Mediterranean</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maquis</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vegetation</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and</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rocky</a:t>
            </a:r>
            <a:r>
              <a:rPr kumimoji="0" lang="tr-TR" altLang="tr-TR" sz="4000" b="0" i="0" u="none" strike="noStrike" cap="none" normalizeH="0" baseline="0" dirty="0">
                <a:ln>
                  <a:noFill/>
                </a:ln>
                <a:effectLst/>
                <a:latin typeface="inherit"/>
              </a:rPr>
              <a:t> </a:t>
            </a:r>
            <a:r>
              <a:rPr kumimoji="0" lang="tr-TR" altLang="tr-TR" sz="4000" b="0" i="0" u="none" strike="noStrike" cap="none" normalizeH="0" baseline="0" dirty="0" err="1">
                <a:ln>
                  <a:noFill/>
                </a:ln>
                <a:effectLst/>
                <a:latin typeface="inherit"/>
              </a:rPr>
              <a:t>areas</a:t>
            </a:r>
            <a:r>
              <a:rPr kumimoji="0" lang="tr-TR" altLang="tr-TR" sz="4000" b="0" i="0" u="none" strike="noStrike" cap="none" normalizeH="0" baseline="0" dirty="0">
                <a:ln>
                  <a:noFill/>
                </a:ln>
                <a:effectLst/>
              </a:rPr>
              <a:t> </a:t>
            </a:r>
            <a:endParaRPr kumimoji="0" lang="tr-TR" altLang="tr-TR" sz="4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44866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5352DC8D-F700-4993-9C10-7D9AC1591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982180" cy="2652835"/>
          </a:xfrm>
          <a:prstGeom prst="rect">
            <a:avLst/>
          </a:prstGeom>
        </p:spPr>
      </p:pic>
      <p:pic>
        <p:nvPicPr>
          <p:cNvPr id="7" name="Resim 6">
            <a:extLst>
              <a:ext uri="{FF2B5EF4-FFF2-40B4-BE49-F238E27FC236}">
                <a16:creationId xmlns:a16="http://schemas.microsoft.com/office/drawing/2014/main" xmlns="" id="{11FAF263-600F-4085-832B-7CC31AD7E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782" y="0"/>
            <a:ext cx="4044681" cy="2652835"/>
          </a:xfrm>
          <a:prstGeom prst="rect">
            <a:avLst/>
          </a:prstGeom>
        </p:spPr>
      </p:pic>
      <p:pic>
        <p:nvPicPr>
          <p:cNvPr id="9" name="Resim 8">
            <a:extLst>
              <a:ext uri="{FF2B5EF4-FFF2-40B4-BE49-F238E27FC236}">
                <a16:creationId xmlns:a16="http://schemas.microsoft.com/office/drawing/2014/main" xmlns="" id="{60CB4751-55BC-430B-8F35-E803556C4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1809" y="0"/>
            <a:ext cx="3530191" cy="2652835"/>
          </a:xfrm>
          <a:prstGeom prst="rect">
            <a:avLst/>
          </a:prstGeom>
        </p:spPr>
      </p:pic>
      <p:pic>
        <p:nvPicPr>
          <p:cNvPr id="11" name="Resim 10">
            <a:extLst>
              <a:ext uri="{FF2B5EF4-FFF2-40B4-BE49-F238E27FC236}">
                <a16:creationId xmlns:a16="http://schemas.microsoft.com/office/drawing/2014/main" xmlns="" id="{BAFD00CE-B435-4F7B-BE4A-A88C75C34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2668" y="2652835"/>
            <a:ext cx="4395047" cy="2934341"/>
          </a:xfrm>
          <a:prstGeom prst="rect">
            <a:avLst/>
          </a:prstGeom>
        </p:spPr>
      </p:pic>
      <p:pic>
        <p:nvPicPr>
          <p:cNvPr id="13" name="Resim 12">
            <a:extLst>
              <a:ext uri="{FF2B5EF4-FFF2-40B4-BE49-F238E27FC236}">
                <a16:creationId xmlns:a16="http://schemas.microsoft.com/office/drawing/2014/main" xmlns="" id="{D2849196-0064-4028-A437-30A526E0F8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308" y="2652835"/>
            <a:ext cx="3990703" cy="2934341"/>
          </a:xfrm>
          <a:prstGeom prst="rect">
            <a:avLst/>
          </a:prstGeom>
        </p:spPr>
      </p:pic>
    </p:spTree>
    <p:extLst>
      <p:ext uri="{BB962C8B-B14F-4D97-AF65-F5344CB8AC3E}">
        <p14:creationId xmlns:p14="http://schemas.microsoft.com/office/powerpoint/2010/main" val="227269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EEB326A8-70EC-4594-9B96-75989A104920}"/>
              </a:ext>
            </a:extLst>
          </p:cNvPr>
          <p:cNvSpPr>
            <a:spLocks noGrp="1" noChangeArrowheads="1"/>
          </p:cNvSpPr>
          <p:nvPr>
            <p:ph sz="quarter" idx="13"/>
          </p:nvPr>
        </p:nvSpPr>
        <p:spPr bwMode="auto">
          <a:xfrm>
            <a:off x="0" y="-246221"/>
            <a:ext cx="11785600" cy="635688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218" rIns="0" bIns="-222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1" i="0" u="none" strike="noStrike" cap="none" normalizeH="0" baseline="0" dirty="0">
                <a:ln>
                  <a:noFill/>
                </a:ln>
                <a:solidFill>
                  <a:srgbClr val="FF0000"/>
                </a:solidFill>
                <a:effectLst/>
                <a:latin typeface="inherit"/>
              </a:rPr>
              <a:t>CULTURAL AND ARCHEOLOGICAL VALUES: </a:t>
            </a:r>
            <a:r>
              <a:rPr kumimoji="0" lang="tr-TR" altLang="tr-TR" sz="3200" b="0" i="0" u="none" strike="noStrike" cap="none" normalizeH="0" baseline="0" dirty="0">
                <a:ln>
                  <a:noFill/>
                </a:ln>
                <a:solidFill>
                  <a:srgbClr val="222222"/>
                </a:solidFill>
                <a:effectLst/>
                <a:latin typeface="inherit"/>
              </a:rPr>
              <a:t>Termessos, </a:t>
            </a:r>
            <a:r>
              <a:rPr kumimoji="0" lang="tr-TR" altLang="tr-TR" sz="3200" b="0" i="0" u="none" strike="noStrike" cap="none" normalizeH="0" baseline="0" dirty="0" err="1">
                <a:ln>
                  <a:noFill/>
                </a:ln>
                <a:solidFill>
                  <a:srgbClr val="222222"/>
                </a:solidFill>
                <a:effectLst/>
                <a:latin typeface="inherit"/>
              </a:rPr>
              <a:t>one</a:t>
            </a:r>
            <a:r>
              <a:rPr kumimoji="0" lang="tr-TR" altLang="tr-TR" sz="3200" b="0" i="0" u="none" strike="noStrike" cap="none" normalizeH="0" baseline="0" dirty="0">
                <a:ln>
                  <a:noFill/>
                </a:ln>
                <a:solidFill>
                  <a:srgbClr val="222222"/>
                </a:solidFill>
                <a:effectLst/>
                <a:latin typeface="inherit"/>
              </a:rPr>
              <a:t> of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best</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preserved</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ancient</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cities</a:t>
            </a:r>
            <a:r>
              <a:rPr kumimoji="0" lang="tr-TR" altLang="tr-TR" sz="3200" b="0" i="0" u="none" strike="noStrike" cap="none" normalizeH="0" baseline="0" dirty="0">
                <a:ln>
                  <a:noFill/>
                </a:ln>
                <a:solidFill>
                  <a:srgbClr val="222222"/>
                </a:solidFill>
                <a:effectLst/>
                <a:latin typeface="inherit"/>
              </a:rPr>
              <a:t> in </a:t>
            </a:r>
            <a:r>
              <a:rPr kumimoji="0" lang="tr-TR" altLang="tr-TR" sz="3200" b="0" i="0" u="none" strike="noStrike" cap="none" normalizeH="0" baseline="0" dirty="0" err="1">
                <a:ln>
                  <a:noFill/>
                </a:ln>
                <a:solidFill>
                  <a:srgbClr val="222222"/>
                </a:solidFill>
                <a:effectLst/>
                <a:latin typeface="inherit"/>
              </a:rPr>
              <a:t>terms</a:t>
            </a:r>
            <a:r>
              <a:rPr kumimoji="0" lang="tr-TR" altLang="tr-TR" sz="3200" b="0" i="0" u="none" strike="noStrike" cap="none" normalizeH="0" baseline="0" dirty="0">
                <a:ln>
                  <a:noFill/>
                </a:ln>
                <a:solidFill>
                  <a:srgbClr val="222222"/>
                </a:solidFill>
                <a:effectLst/>
                <a:latin typeface="inherit"/>
              </a:rPr>
              <a:t> of </a:t>
            </a:r>
            <a:r>
              <a:rPr kumimoji="0" lang="tr-TR" altLang="tr-TR" sz="3200" b="0" i="0" u="none" strike="noStrike" cap="none" normalizeH="0" baseline="0" dirty="0" err="1">
                <a:ln>
                  <a:noFill/>
                </a:ln>
                <a:solidFill>
                  <a:srgbClr val="222222"/>
                </a:solidFill>
                <a:effectLst/>
                <a:latin typeface="inherit"/>
              </a:rPr>
              <a:t>archaeological</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sites</a:t>
            </a:r>
            <a:r>
              <a:rPr kumimoji="0" lang="tr-TR" altLang="tr-TR" sz="3200" b="0" i="0" u="none" strike="noStrike" cap="none" normalizeH="0" baseline="0" dirty="0">
                <a:ln>
                  <a:noFill/>
                </a:ln>
                <a:solidFill>
                  <a:srgbClr val="222222"/>
                </a:solidFill>
                <a:effectLst/>
                <a:latin typeface="inherit"/>
              </a:rPr>
              <a:t> in Anatolia </a:t>
            </a:r>
            <a:r>
              <a:rPr kumimoji="0" lang="tr-TR" altLang="tr-TR" sz="3200" b="0" i="0" u="none" strike="noStrike" cap="none" normalizeH="0" baseline="0" dirty="0" err="1">
                <a:ln>
                  <a:noFill/>
                </a:ln>
                <a:solidFill>
                  <a:srgbClr val="222222"/>
                </a:solidFill>
                <a:effectLst/>
                <a:latin typeface="inherit"/>
              </a:rPr>
              <a:t>and</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giving</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its</a:t>
            </a:r>
            <a:r>
              <a:rPr kumimoji="0" lang="tr-TR" altLang="tr-TR" sz="3200" b="0" i="0" u="none" strike="noStrike" cap="none" normalizeH="0" baseline="0" dirty="0">
                <a:ln>
                  <a:noFill/>
                </a:ln>
                <a:solidFill>
                  <a:srgbClr val="222222"/>
                </a:solidFill>
                <a:effectLst/>
                <a:latin typeface="inherit"/>
              </a:rPr>
              <a:t> name </a:t>
            </a:r>
            <a:r>
              <a:rPr kumimoji="0" lang="tr-TR" altLang="tr-TR" sz="3200" b="0" i="0" u="none" strike="noStrike" cap="none" normalizeH="0" baseline="0" dirty="0" err="1">
                <a:ln>
                  <a:noFill/>
                </a:ln>
                <a:solidFill>
                  <a:srgbClr val="222222"/>
                </a:solidFill>
                <a:effectLst/>
                <a:latin typeface="inherit"/>
              </a:rPr>
              <a:t>to</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national</a:t>
            </a:r>
            <a:r>
              <a:rPr kumimoji="0" lang="tr-TR" altLang="tr-TR" sz="3200" b="0" i="0" u="none" strike="noStrike" cap="none" normalizeH="0" baseline="0" dirty="0">
                <a:ln>
                  <a:noFill/>
                </a:ln>
                <a:solidFill>
                  <a:srgbClr val="222222"/>
                </a:solidFill>
                <a:effectLst/>
                <a:latin typeface="inherit"/>
              </a:rPr>
              <a:t> park, is </a:t>
            </a:r>
            <a:r>
              <a:rPr kumimoji="0" lang="tr-TR" altLang="tr-TR" sz="3200" b="0" i="0" u="none" strike="noStrike" cap="none" normalizeH="0" baseline="0" dirty="0" err="1">
                <a:ln>
                  <a:noFill/>
                </a:ln>
                <a:solidFill>
                  <a:srgbClr val="222222"/>
                </a:solidFill>
                <a:effectLst/>
                <a:latin typeface="inherit"/>
              </a:rPr>
              <a:t>located</a:t>
            </a:r>
            <a:r>
              <a:rPr kumimoji="0" lang="tr-TR" altLang="tr-TR" sz="3200" b="0" i="0" u="none" strike="noStrike" cap="none" normalizeH="0" baseline="0" dirty="0">
                <a:ln>
                  <a:noFill/>
                </a:ln>
                <a:solidFill>
                  <a:srgbClr val="222222"/>
                </a:solidFill>
                <a:effectLst/>
                <a:latin typeface="inherit"/>
              </a:rPr>
              <a:t> on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slopes</a:t>
            </a:r>
            <a:r>
              <a:rPr kumimoji="0" lang="tr-TR" altLang="tr-TR" sz="3200" b="0" i="0" u="none" strike="noStrike" cap="none" normalizeH="0" baseline="0" dirty="0">
                <a:ln>
                  <a:noFill/>
                </a:ln>
                <a:solidFill>
                  <a:srgbClr val="222222"/>
                </a:solidFill>
                <a:effectLst/>
                <a:latin typeface="inherit"/>
              </a:rPr>
              <a:t> of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Gulluk</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Mountain</a:t>
            </a:r>
            <a:r>
              <a:rPr kumimoji="0" lang="tr-TR" altLang="tr-TR" sz="3200" b="0" i="0" u="none" strike="noStrike" cap="none" normalizeH="0" baseline="0" dirty="0">
                <a:ln>
                  <a:noFill/>
                </a:ln>
                <a:solidFill>
                  <a:srgbClr val="222222"/>
                </a:solidFill>
                <a:effectLst/>
                <a:latin typeface="inherit"/>
              </a:rPr>
              <a:t> of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Taurus</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Mountains</a:t>
            </a:r>
            <a:r>
              <a:rPr kumimoji="0" lang="tr-TR" altLang="tr-TR" sz="3200" b="0" i="0" u="none" strike="noStrike" cap="none" normalizeH="0" baseline="0" dirty="0">
                <a:ln>
                  <a:noFill/>
                </a:ln>
                <a:solidFill>
                  <a:srgbClr val="222222"/>
                </a:solidFill>
                <a:effectLst/>
                <a:latin typeface="inherit"/>
              </a:rPr>
              <a:t>, 1050 m </a:t>
            </a:r>
            <a:r>
              <a:rPr kumimoji="0" lang="tr-TR" altLang="tr-TR" sz="3200" b="0" i="0" u="none" strike="noStrike" cap="none" normalizeH="0" baseline="0" dirty="0" err="1">
                <a:ln>
                  <a:noFill/>
                </a:ln>
                <a:solidFill>
                  <a:srgbClr val="222222"/>
                </a:solidFill>
                <a:effectLst/>
                <a:latin typeface="inherit"/>
              </a:rPr>
              <a:t>above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sea</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level</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rising</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after</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travertine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steps</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that</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make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up</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wide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plains</a:t>
            </a:r>
            <a:r>
              <a:rPr kumimoji="0" lang="tr-TR" altLang="tr-TR" sz="3200" b="0" i="0" u="none" strike="noStrike" cap="none" normalizeH="0" baseline="0" dirty="0">
                <a:ln>
                  <a:noFill/>
                </a:ln>
                <a:solidFill>
                  <a:srgbClr val="222222"/>
                </a:solidFill>
                <a:effectLst/>
                <a:latin typeface="inherit"/>
              </a:rPr>
              <a:t> in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north</a:t>
            </a:r>
            <a:r>
              <a:rPr kumimoji="0" lang="tr-TR" altLang="tr-TR" sz="3200" b="0" i="0" u="none" strike="noStrike" cap="none" normalizeH="0" baseline="0" dirty="0">
                <a:ln>
                  <a:noFill/>
                </a:ln>
                <a:solidFill>
                  <a:srgbClr val="222222"/>
                </a:solidFill>
                <a:effectLst/>
                <a:latin typeface="inherit"/>
              </a:rPr>
              <a:t> of Antalya.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city</a:t>
            </a:r>
            <a:r>
              <a:rPr kumimoji="0" lang="tr-TR" altLang="tr-TR" sz="3200" b="0" i="0" u="none" strike="noStrike" cap="none" normalizeH="0" baseline="0" dirty="0">
                <a:ln>
                  <a:noFill/>
                </a:ln>
                <a:solidFill>
                  <a:srgbClr val="222222"/>
                </a:solidFill>
                <a:effectLst/>
                <a:latin typeface="inherit"/>
              </a:rPr>
              <a:t> of Termessos </a:t>
            </a:r>
            <a:r>
              <a:rPr kumimoji="0" lang="tr-TR" altLang="tr-TR" sz="3200" b="0" i="0" u="none" strike="noStrike" cap="none" normalizeH="0" baseline="0" dirty="0" err="1">
                <a:ln>
                  <a:noFill/>
                </a:ln>
                <a:solidFill>
                  <a:srgbClr val="222222"/>
                </a:solidFill>
                <a:effectLst/>
                <a:latin typeface="inherit"/>
              </a:rPr>
              <a:t>was</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founded</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by</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Solims</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one</a:t>
            </a:r>
            <a:r>
              <a:rPr kumimoji="0" lang="tr-TR" altLang="tr-TR" sz="3200" b="0" i="0" u="none" strike="noStrike" cap="none" normalizeH="0" baseline="0" dirty="0">
                <a:ln>
                  <a:noFill/>
                </a:ln>
                <a:solidFill>
                  <a:srgbClr val="222222"/>
                </a:solidFill>
                <a:effectLst/>
                <a:latin typeface="inherit"/>
              </a:rPr>
              <a:t> of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indigenous</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peoples</a:t>
            </a:r>
            <a:r>
              <a:rPr kumimoji="0" lang="tr-TR" altLang="tr-TR" sz="3200" b="0" i="0" u="none" strike="noStrike" cap="none" normalizeH="0" baseline="0" dirty="0">
                <a:ln>
                  <a:noFill/>
                </a:ln>
                <a:solidFill>
                  <a:srgbClr val="222222"/>
                </a:solidFill>
                <a:effectLst/>
                <a:latin typeface="inherit"/>
              </a:rPr>
              <a:t> of Anatolia, </a:t>
            </a:r>
            <a:r>
              <a:rPr kumimoji="0" lang="tr-TR" altLang="tr-TR" sz="3200" b="0" i="0" u="none" strike="noStrike" cap="none" normalizeH="0" baseline="0" dirty="0" err="1">
                <a:ln>
                  <a:noFill/>
                </a:ln>
                <a:solidFill>
                  <a:srgbClr val="222222"/>
                </a:solidFill>
                <a:effectLst/>
                <a:latin typeface="inherit"/>
              </a:rPr>
              <a:t>known</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for</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their</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warrior</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character</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first</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information</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about</a:t>
            </a:r>
            <a:r>
              <a:rPr kumimoji="0" lang="tr-TR" altLang="tr-TR" sz="3200" b="0" i="0" u="none" strike="noStrike" cap="none" normalizeH="0" baseline="0" dirty="0">
                <a:ln>
                  <a:noFill/>
                </a:ln>
                <a:solidFill>
                  <a:srgbClr val="222222"/>
                </a:solidFill>
                <a:effectLst/>
                <a:latin typeface="inherit"/>
              </a:rPr>
              <a:t> Termessos </a:t>
            </a:r>
            <a:r>
              <a:rPr kumimoji="0" lang="tr-TR" altLang="tr-TR" sz="3200" b="0" i="0" u="none" strike="noStrike" cap="none" normalizeH="0" baseline="0" dirty="0" err="1">
                <a:ln>
                  <a:noFill/>
                </a:ln>
                <a:solidFill>
                  <a:srgbClr val="222222"/>
                </a:solidFill>
                <a:effectLst/>
                <a:latin typeface="inherit"/>
              </a:rPr>
              <a:t>and</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Solims</a:t>
            </a:r>
            <a:r>
              <a:rPr kumimoji="0" lang="tr-TR" altLang="tr-TR" sz="3200" b="0" i="0" u="none" strike="noStrike" cap="none" normalizeH="0" baseline="0" dirty="0">
                <a:ln>
                  <a:noFill/>
                </a:ln>
                <a:solidFill>
                  <a:srgbClr val="222222"/>
                </a:solidFill>
                <a:effectLst/>
                <a:latin typeface="inherit"/>
              </a:rPr>
              <a:t> is </a:t>
            </a:r>
            <a:r>
              <a:rPr kumimoji="0" lang="tr-TR" altLang="tr-TR" sz="3200" b="0" i="0" u="none" strike="noStrike" cap="none" normalizeH="0" baseline="0" dirty="0" err="1">
                <a:ln>
                  <a:noFill/>
                </a:ln>
                <a:solidFill>
                  <a:srgbClr val="222222"/>
                </a:solidFill>
                <a:effectLst/>
                <a:latin typeface="inherit"/>
              </a:rPr>
              <a:t>obtained</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from</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Homer's</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Epic</a:t>
            </a:r>
            <a:r>
              <a:rPr kumimoji="0" lang="tr-TR" altLang="tr-TR" sz="3200" b="0" i="0" u="none" strike="noStrike" cap="none" normalizeH="0" baseline="0" dirty="0">
                <a:ln>
                  <a:noFill/>
                </a:ln>
                <a:solidFill>
                  <a:srgbClr val="222222"/>
                </a:solidFill>
                <a:effectLst/>
                <a:latin typeface="inherit"/>
              </a:rPr>
              <a:t> of </a:t>
            </a:r>
            <a:r>
              <a:rPr kumimoji="0" lang="tr-TR" altLang="tr-TR" sz="3200" b="0" i="0" u="none" strike="noStrike" cap="none" normalizeH="0" baseline="0" dirty="0" err="1">
                <a:ln>
                  <a:noFill/>
                </a:ln>
                <a:solidFill>
                  <a:srgbClr val="222222"/>
                </a:solidFill>
                <a:effectLst/>
                <a:latin typeface="inherit"/>
              </a:rPr>
              <a:t>Iliad</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depending</a:t>
            </a:r>
            <a:r>
              <a:rPr kumimoji="0" lang="tr-TR" altLang="tr-TR" sz="3200" b="0" i="0" u="none" strike="noStrike" cap="none" normalizeH="0" baseline="0" dirty="0">
                <a:ln>
                  <a:noFill/>
                </a:ln>
                <a:solidFill>
                  <a:srgbClr val="222222"/>
                </a:solidFill>
                <a:effectLst/>
                <a:latin typeface="inherit"/>
              </a:rPr>
              <a:t> on </a:t>
            </a:r>
            <a:r>
              <a:rPr kumimoji="0" lang="tr-TR" altLang="tr-TR" sz="3200" b="0" i="0" u="none" strike="noStrike" cap="none" normalizeH="0" baseline="0" dirty="0" err="1">
                <a:ln>
                  <a:noFill/>
                </a:ln>
                <a:solidFill>
                  <a:srgbClr val="222222"/>
                </a:solidFill>
                <a:effectLst/>
                <a:latin typeface="inherit"/>
              </a:rPr>
              <a:t>Herodotus</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history</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and</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legend</a:t>
            </a:r>
            <a:r>
              <a:rPr kumimoji="0" lang="tr-TR" altLang="tr-TR" sz="3200" b="0" i="0" u="none" strike="noStrike" cap="none" normalizeH="0" baseline="0" dirty="0">
                <a:ln>
                  <a:noFill/>
                </a:ln>
                <a:solidFill>
                  <a:srgbClr val="222222"/>
                </a:solidFill>
                <a:effectLst/>
                <a:latin typeface="inherit"/>
              </a:rPr>
              <a:t> of </a:t>
            </a:r>
            <a:r>
              <a:rPr kumimoji="0" lang="tr-TR" altLang="tr-TR" sz="3200" b="0" i="0" u="none" strike="noStrike" cap="none" normalizeH="0" baseline="0" dirty="0" err="1">
                <a:ln>
                  <a:noFill/>
                </a:ln>
                <a:solidFill>
                  <a:srgbClr val="222222"/>
                </a:solidFill>
                <a:effectLst/>
                <a:latin typeface="inherit"/>
              </a:rPr>
              <a:t>Bellerofontes</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smtClean="0">
                <a:ln>
                  <a:noFill/>
                </a:ln>
                <a:solidFill>
                  <a:srgbClr val="222222"/>
                </a:solidFill>
                <a:effectLst/>
                <a:latin typeface="inherit"/>
              </a:rPr>
              <a:t>Termessos’ </a:t>
            </a:r>
            <a:r>
              <a:rPr kumimoji="0" lang="tr-TR" altLang="tr-TR" sz="3200" b="0" i="0" u="none" strike="noStrike" cap="none" normalizeH="0" baseline="0" dirty="0" err="1" smtClean="0">
                <a:ln>
                  <a:noFill/>
                </a:ln>
                <a:solidFill>
                  <a:srgbClr val="222222"/>
                </a:solidFill>
                <a:effectLst/>
                <a:latin typeface="inherit"/>
              </a:rPr>
              <a:t>rise</a:t>
            </a:r>
            <a:r>
              <a:rPr kumimoji="0" lang="tr-TR" altLang="tr-TR" sz="3200" b="0" i="0" u="none" strike="noStrike" cap="none" normalizeH="0" baseline="0" dirty="0" smtClean="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to</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stage</a:t>
            </a:r>
            <a:r>
              <a:rPr kumimoji="0" lang="tr-TR" altLang="tr-TR" sz="3200" b="0" i="0" u="none" strike="noStrike" cap="none" normalizeH="0" baseline="0" dirty="0">
                <a:ln>
                  <a:noFill/>
                </a:ln>
                <a:solidFill>
                  <a:srgbClr val="222222"/>
                </a:solidFill>
                <a:effectLst/>
                <a:latin typeface="inherit"/>
              </a:rPr>
              <a:t> of </a:t>
            </a:r>
            <a:r>
              <a:rPr kumimoji="0" lang="tr-TR" altLang="tr-TR" sz="3200" b="0" i="0" u="none" strike="noStrike" cap="none" normalizeH="0" baseline="0" dirty="0" err="1">
                <a:ln>
                  <a:noFill/>
                </a:ln>
                <a:solidFill>
                  <a:srgbClr val="222222"/>
                </a:solidFill>
                <a:effectLst/>
                <a:latin typeface="inherit"/>
              </a:rPr>
              <a:t>history</a:t>
            </a:r>
            <a:r>
              <a:rPr kumimoji="0" lang="tr-TR" altLang="tr-TR" sz="3200" b="0" i="0" u="none" strike="noStrike" cap="none" normalizeH="0" baseline="0" dirty="0">
                <a:ln>
                  <a:noFill/>
                </a:ln>
                <a:solidFill>
                  <a:srgbClr val="222222"/>
                </a:solidFill>
                <a:effectLst/>
                <a:latin typeface="inherit"/>
              </a:rPr>
              <a:t> BC. </a:t>
            </a:r>
            <a:r>
              <a:rPr kumimoji="0" lang="tr-TR" altLang="tr-TR" sz="3200" b="0" i="0" u="none" strike="noStrike" cap="none" normalizeH="0" baseline="0" dirty="0" err="1">
                <a:ln>
                  <a:noFill/>
                </a:ln>
                <a:solidFill>
                  <a:srgbClr val="222222"/>
                </a:solidFill>
                <a:effectLst/>
                <a:latin typeface="inherit"/>
              </a:rPr>
              <a:t>It</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begins</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with</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date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when</a:t>
            </a:r>
            <a:r>
              <a:rPr kumimoji="0" lang="tr-TR" altLang="tr-TR" sz="3200" b="0" i="0" u="none" strike="noStrike" cap="none" normalizeH="0" baseline="0" dirty="0">
                <a:ln>
                  <a:noFill/>
                </a:ln>
                <a:solidFill>
                  <a:srgbClr val="222222"/>
                </a:solidFill>
                <a:effectLst/>
                <a:latin typeface="inherit"/>
              </a:rPr>
              <a:t> Alexander </a:t>
            </a:r>
            <a:r>
              <a:rPr kumimoji="0" lang="tr-TR" altLang="tr-TR" sz="3200" b="0" i="0" u="none" strike="noStrike" cap="none" normalizeH="0" baseline="0" dirty="0" err="1">
                <a:ln>
                  <a:noFill/>
                </a:ln>
                <a:solidFill>
                  <a:srgbClr val="222222"/>
                </a:solidFill>
                <a:effectLst/>
                <a:latin typeface="inherit"/>
              </a:rPr>
              <a:t>was</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only</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city</a:t>
            </a:r>
            <a:r>
              <a:rPr kumimoji="0" lang="tr-TR" altLang="tr-TR" sz="3200" b="0" i="0" u="none" strike="noStrike" cap="none" normalizeH="0" baseline="0" dirty="0">
                <a:ln>
                  <a:noFill/>
                </a:ln>
                <a:solidFill>
                  <a:srgbClr val="222222"/>
                </a:solidFill>
                <a:effectLst/>
                <a:latin typeface="inherit"/>
              </a:rPr>
              <a:t> in 334 </a:t>
            </a:r>
            <a:r>
              <a:rPr kumimoji="0" lang="tr-TR" altLang="tr-TR" sz="3200" b="0" i="0" u="none" strike="noStrike" cap="none" normalizeH="0" baseline="0" dirty="0" err="1">
                <a:ln>
                  <a:noFill/>
                </a:ln>
                <a:solidFill>
                  <a:srgbClr val="222222"/>
                </a:solidFill>
                <a:effectLst/>
                <a:latin typeface="inherit"/>
              </a:rPr>
              <a:t>that</a:t>
            </a:r>
            <a:r>
              <a:rPr kumimoji="0" lang="tr-TR" altLang="tr-TR" sz="3200" b="0" i="0" u="none" strike="noStrike" cap="none" normalizeH="0" baseline="0" dirty="0">
                <a:ln>
                  <a:noFill/>
                </a:ln>
                <a:solidFill>
                  <a:srgbClr val="222222"/>
                </a:solidFill>
                <a:effectLst/>
                <a:latin typeface="inherit"/>
              </a:rPr>
              <a:t> he </a:t>
            </a:r>
            <a:r>
              <a:rPr kumimoji="0" lang="tr-TR" altLang="tr-TR" sz="3200" b="0" i="0" u="none" strike="noStrike" cap="none" normalizeH="0" baseline="0" dirty="0" err="1">
                <a:ln>
                  <a:noFill/>
                </a:ln>
                <a:solidFill>
                  <a:srgbClr val="222222"/>
                </a:solidFill>
                <a:effectLst/>
                <a:latin typeface="inherit"/>
              </a:rPr>
              <a:t>could</a:t>
            </a:r>
            <a:r>
              <a:rPr kumimoji="0" lang="tr-TR" altLang="tr-TR" sz="3200" b="0" i="0" u="none" strike="noStrike" cap="none" normalizeH="0" baseline="0" dirty="0">
                <a:ln>
                  <a:noFill/>
                </a:ln>
                <a:solidFill>
                  <a:srgbClr val="222222"/>
                </a:solidFill>
                <a:effectLst/>
                <a:latin typeface="inherit"/>
              </a:rPr>
              <a:t> not </a:t>
            </a:r>
            <a:r>
              <a:rPr kumimoji="0" lang="tr-TR" altLang="tr-TR" sz="3200" b="0" i="0" u="none" strike="noStrike" cap="none" normalizeH="0" baseline="0" dirty="0" err="1">
                <a:ln>
                  <a:noFill/>
                </a:ln>
                <a:solidFill>
                  <a:srgbClr val="222222"/>
                </a:solidFill>
                <a:effectLst/>
                <a:latin typeface="inherit"/>
              </a:rPr>
              <a:t>get</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through</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the</a:t>
            </a:r>
            <a:r>
              <a:rPr kumimoji="0" lang="tr-TR" altLang="tr-TR" sz="3200" b="0" i="0" u="none" strike="noStrike" cap="none" normalizeH="0" baseline="0" dirty="0">
                <a:ln>
                  <a:noFill/>
                </a:ln>
                <a:solidFill>
                  <a:srgbClr val="222222"/>
                </a:solidFill>
                <a:effectLst/>
                <a:latin typeface="inherit"/>
              </a:rPr>
              <a:t> </a:t>
            </a:r>
            <a:r>
              <a:rPr kumimoji="0" lang="tr-TR" altLang="tr-TR" sz="3200" b="0" i="0" u="none" strike="noStrike" cap="none" normalizeH="0" baseline="0" dirty="0" err="1">
                <a:ln>
                  <a:noFill/>
                </a:ln>
                <a:solidFill>
                  <a:srgbClr val="222222"/>
                </a:solidFill>
                <a:effectLst/>
                <a:latin typeface="inherit"/>
              </a:rPr>
              <a:t>region</a:t>
            </a:r>
            <a:r>
              <a:rPr kumimoji="0" lang="tr-TR" altLang="tr-TR" sz="3200" b="0" i="0" u="none" strike="noStrike" cap="none" normalizeH="0" baseline="0" dirty="0">
                <a:ln>
                  <a:noFill/>
                </a:ln>
                <a:solidFill>
                  <a:srgbClr val="222222"/>
                </a:solidFill>
                <a:effectLst/>
                <a:latin typeface="inherit"/>
              </a:rPr>
              <a:t>.</a:t>
            </a:r>
            <a:r>
              <a:rPr kumimoji="0" lang="tr-TR" altLang="tr-TR" sz="3200" b="0" i="0" u="none" strike="noStrike" cap="none" normalizeH="0" baseline="0" dirty="0">
                <a:ln>
                  <a:noFill/>
                </a:ln>
                <a:solidFill>
                  <a:schemeClr val="tx1"/>
                </a:solidFill>
                <a:effectLst/>
              </a:rPr>
              <a:t> </a:t>
            </a:r>
            <a:endParaRPr kumimoji="0" lang="tr-TR" altLang="tr-T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62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11C615D-0245-4F13-B44F-57743C13F18E}"/>
              </a:ext>
            </a:extLst>
          </p:cNvPr>
          <p:cNvSpPr>
            <a:spLocks noGrp="1"/>
          </p:cNvSpPr>
          <p:nvPr>
            <p:ph sz="quarter" idx="13"/>
          </p:nvPr>
        </p:nvSpPr>
        <p:spPr>
          <a:xfrm>
            <a:off x="0" y="1"/>
            <a:ext cx="11704320" cy="3779520"/>
          </a:xfrm>
        </p:spPr>
        <p:txBody>
          <a:bodyPr>
            <a:normAutofit fontScale="77500" lnSpcReduction="20000"/>
          </a:bodyPr>
          <a:lstStyle/>
          <a:p>
            <a:r>
              <a:rPr lang="en-US" dirty="0"/>
              <a:t/>
            </a:r>
            <a:br>
              <a:rPr lang="en-US" dirty="0"/>
            </a:br>
            <a:r>
              <a:rPr lang="en-US" sz="3200" dirty="0"/>
              <a:t>The oldest of the existing structures in </a:t>
            </a:r>
            <a:r>
              <a:rPr lang="en-US" sz="3200" dirty="0" err="1"/>
              <a:t>Termessos</a:t>
            </a:r>
            <a:r>
              <a:rPr lang="en-US" sz="3200" dirty="0"/>
              <a:t> are the graves belonging to the Hellenistic period. The other remains belong to the Roman period. It is estimated that the people of </a:t>
            </a:r>
            <a:r>
              <a:rPr lang="en-US" sz="3200" dirty="0" err="1"/>
              <a:t>Termessos</a:t>
            </a:r>
            <a:r>
              <a:rPr lang="en-US" sz="3200" dirty="0"/>
              <a:t> left their cities when the Roman influence in Asia Minor decreased. The city lived its brightest times during the Roman period, which developed in 3 sections as the lower city, city center and cemetery. The city walls, towers, the king's road, Hadrian's Gate, Gymnasium, Agora, Theater, Odeon, richly decorated tombs, cisterns providing water to the city and the drainage system are the ruins of the most magnificent buildings of </a:t>
            </a:r>
            <a:r>
              <a:rPr lang="en-US" sz="3200" dirty="0" err="1"/>
              <a:t>Termessos</a:t>
            </a:r>
            <a:r>
              <a:rPr lang="en-US" sz="3200" dirty="0"/>
              <a:t>.</a:t>
            </a:r>
            <a:endParaRPr lang="tr-TR" sz="3200" dirty="0"/>
          </a:p>
        </p:txBody>
      </p:sp>
      <p:pic>
        <p:nvPicPr>
          <p:cNvPr id="5" name="Resim 4">
            <a:extLst>
              <a:ext uri="{FF2B5EF4-FFF2-40B4-BE49-F238E27FC236}">
                <a16:creationId xmlns:a16="http://schemas.microsoft.com/office/drawing/2014/main" xmlns="" id="{604546CB-5854-47C4-AE5E-DE1557058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230" y="3779522"/>
            <a:ext cx="4148331" cy="2763520"/>
          </a:xfrm>
          <a:prstGeom prst="rect">
            <a:avLst/>
          </a:prstGeom>
        </p:spPr>
      </p:pic>
      <p:pic>
        <p:nvPicPr>
          <p:cNvPr id="7" name="Resim 6">
            <a:extLst>
              <a:ext uri="{FF2B5EF4-FFF2-40B4-BE49-F238E27FC236}">
                <a16:creationId xmlns:a16="http://schemas.microsoft.com/office/drawing/2014/main" xmlns="" id="{57C56B03-E338-4C2C-BB65-C6FEE0FF6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40" y="3779521"/>
            <a:ext cx="4148330" cy="2763520"/>
          </a:xfrm>
          <a:prstGeom prst="rect">
            <a:avLst/>
          </a:prstGeom>
        </p:spPr>
      </p:pic>
    </p:spTree>
    <p:extLst>
      <p:ext uri="{BB962C8B-B14F-4D97-AF65-F5344CB8AC3E}">
        <p14:creationId xmlns:p14="http://schemas.microsoft.com/office/powerpoint/2010/main" val="208372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xmlns="" id="{C15F30DB-C549-4C15-90F8-3FA4A98C75B5}"/>
              </a:ext>
            </a:extLst>
          </p:cNvPr>
          <p:cNvSpPr>
            <a:spLocks noGrp="1" noChangeArrowheads="1"/>
          </p:cNvSpPr>
          <p:nvPr>
            <p:ph sz="quarter" idx="13"/>
          </p:nvPr>
        </p:nvSpPr>
        <p:spPr bwMode="auto">
          <a:xfrm>
            <a:off x="685800" y="247515"/>
            <a:ext cx="11102546" cy="487955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218" rIns="0" bIns="-222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1" i="0" u="none" strike="noStrike" cap="none" normalizeH="0" baseline="0" dirty="0">
                <a:ln>
                  <a:noFill/>
                </a:ln>
                <a:solidFill>
                  <a:srgbClr val="FF0000"/>
                </a:solidFill>
                <a:effectLst/>
                <a:latin typeface="inherit"/>
              </a:rPr>
              <a:t>AVAILABLE LAND USE: </a:t>
            </a:r>
            <a:r>
              <a:rPr kumimoji="0" lang="tr-TR" altLang="tr-TR" sz="4000" b="0" i="0" u="none" strike="noStrike" cap="none" normalizeH="0" baseline="0" dirty="0" err="1">
                <a:ln>
                  <a:noFill/>
                </a:ln>
                <a:solidFill>
                  <a:srgbClr val="222222"/>
                </a:solidFill>
                <a:effectLst/>
                <a:latin typeface="inherit"/>
              </a:rPr>
              <a:t>The</a:t>
            </a:r>
            <a:r>
              <a:rPr kumimoji="0" lang="tr-TR" altLang="tr-TR" sz="4000" b="0" i="0" u="none" strike="noStrike" cap="none" normalizeH="0" baseline="0" dirty="0">
                <a:ln>
                  <a:noFill/>
                </a:ln>
                <a:solidFill>
                  <a:srgbClr val="222222"/>
                </a:solidFill>
                <a:effectLst/>
                <a:latin typeface="inherit"/>
              </a:rPr>
              <a:t> Administration </a:t>
            </a:r>
            <a:r>
              <a:rPr kumimoji="0" lang="tr-TR" altLang="tr-TR" sz="4000" b="0" i="0" u="none" strike="noStrike" cap="none" normalizeH="0" baseline="0" dirty="0" err="1">
                <a:ln>
                  <a:noFill/>
                </a:ln>
                <a:solidFill>
                  <a:srgbClr val="222222"/>
                </a:solidFill>
                <a:effectLst/>
                <a:latin typeface="inherit"/>
              </a:rPr>
              <a:t>and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Visitor</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Promotion</a:t>
            </a:r>
            <a:r>
              <a:rPr kumimoji="0" lang="tr-TR" altLang="tr-TR" sz="4000" b="0" i="0" u="none" strike="noStrike" cap="none" normalizeH="0" baseline="0" dirty="0">
                <a:ln>
                  <a:noFill/>
                </a:ln>
                <a:solidFill>
                  <a:srgbClr val="222222"/>
                </a:solidFill>
                <a:effectLst/>
                <a:latin typeface="inherit"/>
              </a:rPr>
              <a:t> Center </a:t>
            </a:r>
            <a:r>
              <a:rPr kumimoji="0" lang="tr-TR" altLang="tr-TR" sz="4000" b="0" i="0" u="none" strike="noStrike" cap="none" normalizeH="0" baseline="0" dirty="0" err="1">
                <a:ln>
                  <a:noFill/>
                </a:ln>
                <a:solidFill>
                  <a:srgbClr val="222222"/>
                </a:solidFill>
                <a:effectLst/>
                <a:latin typeface="inherit"/>
              </a:rPr>
              <a:t>within</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the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National</a:t>
            </a:r>
            <a:r>
              <a:rPr kumimoji="0" lang="tr-TR" altLang="tr-TR" sz="4000" b="0" i="0" u="none" strike="noStrike" cap="none" normalizeH="0" baseline="0" dirty="0">
                <a:ln>
                  <a:noFill/>
                </a:ln>
                <a:solidFill>
                  <a:srgbClr val="222222"/>
                </a:solidFill>
                <a:effectLst/>
                <a:latin typeface="inherit"/>
              </a:rPr>
              <a:t> Park </a:t>
            </a:r>
            <a:r>
              <a:rPr kumimoji="0" lang="tr-TR" altLang="tr-TR" sz="4000" b="0" i="0" u="none" strike="noStrike" cap="none" normalizeH="0" baseline="0" dirty="0" err="1">
                <a:ln>
                  <a:noFill/>
                </a:ln>
                <a:solidFill>
                  <a:srgbClr val="222222"/>
                </a:solidFill>
                <a:effectLst/>
                <a:latin typeface="inherit"/>
              </a:rPr>
              <a:t>provides</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services</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to</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the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visitors</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with</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all</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kinds</a:t>
            </a:r>
            <a:r>
              <a:rPr kumimoji="0" lang="tr-TR" altLang="tr-TR" sz="4000" b="0" i="0" u="none" strike="noStrike" cap="none" normalizeH="0" baseline="0" dirty="0">
                <a:ln>
                  <a:noFill/>
                </a:ln>
                <a:solidFill>
                  <a:srgbClr val="222222"/>
                </a:solidFill>
                <a:effectLst/>
                <a:latin typeface="inherit"/>
              </a:rPr>
              <a:t> of </a:t>
            </a:r>
            <a:r>
              <a:rPr kumimoji="0" lang="tr-TR" altLang="tr-TR" sz="4000" b="0" i="0" u="none" strike="noStrike" cap="none" normalizeH="0" baseline="0" dirty="0" err="1">
                <a:ln>
                  <a:noFill/>
                </a:ln>
                <a:solidFill>
                  <a:srgbClr val="222222"/>
                </a:solidFill>
                <a:effectLst/>
                <a:latin typeface="inherit"/>
              </a:rPr>
              <a:t>equipment</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to</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provide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information</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about</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the</a:t>
            </a:r>
            <a:r>
              <a:rPr kumimoji="0" lang="tr-TR" altLang="tr-TR" sz="4000" b="0" i="0" u="none" strike="noStrike" cap="none" normalizeH="0" baseline="0" dirty="0">
                <a:ln>
                  <a:noFill/>
                </a:ln>
                <a:solidFill>
                  <a:srgbClr val="222222"/>
                </a:solidFill>
                <a:effectLst/>
                <a:latin typeface="inherit"/>
              </a:rPr>
              <a:t> park. As </a:t>
            </a:r>
            <a:r>
              <a:rPr kumimoji="0" lang="tr-TR" altLang="tr-TR" sz="4000" b="0" i="0" u="none" strike="noStrike" cap="none" normalizeH="0" baseline="0" dirty="0" smtClean="0">
                <a:ln>
                  <a:noFill/>
                </a:ln>
                <a:solidFill>
                  <a:srgbClr val="222222"/>
                </a:solidFill>
                <a:effectLst/>
                <a:latin typeface="inherit"/>
              </a:rPr>
              <a:t>a </a:t>
            </a:r>
            <a:r>
              <a:rPr kumimoji="0" lang="tr-TR" altLang="tr-TR" sz="4000" b="0" i="0" u="none" strike="noStrike" cap="none" normalizeH="0" baseline="0" dirty="0">
                <a:ln>
                  <a:noFill/>
                </a:ln>
                <a:solidFill>
                  <a:srgbClr val="222222"/>
                </a:solidFill>
                <a:effectLst/>
                <a:latin typeface="inherit"/>
              </a:rPr>
              <a:t>Nature School</a:t>
            </a:r>
            <a:r>
              <a:rPr kumimoji="0" lang="tr-TR" altLang="tr-TR" sz="4000" b="0" i="0" u="none" strike="noStrike" cap="none" normalizeH="0" baseline="0" dirty="0" smtClean="0">
                <a:ln>
                  <a:noFill/>
                </a:ln>
                <a:solidFill>
                  <a:srgbClr val="222222"/>
                </a:solidFill>
                <a:effectLst/>
                <a:latin typeface="inherit"/>
              </a:rPr>
              <a:t>, </a:t>
            </a:r>
            <a:r>
              <a:rPr kumimoji="0" lang="tr-TR" altLang="tr-TR" sz="4000" b="0" i="0" u="none" strike="noStrike" cap="none" normalizeH="0" baseline="0" dirty="0">
                <a:ln>
                  <a:noFill/>
                </a:ln>
                <a:solidFill>
                  <a:srgbClr val="222222"/>
                </a:solidFill>
                <a:effectLst/>
                <a:latin typeface="inherit"/>
              </a:rPr>
              <a:t>it is a </a:t>
            </a:r>
            <a:r>
              <a:rPr kumimoji="0" lang="tr-TR" altLang="tr-TR" sz="4000" b="0" i="0" u="none" strike="noStrike" cap="none" normalizeH="0" baseline="0" dirty="0" err="1">
                <a:ln>
                  <a:noFill/>
                </a:ln>
                <a:solidFill>
                  <a:srgbClr val="222222"/>
                </a:solidFill>
                <a:effectLst/>
                <a:latin typeface="inherit"/>
              </a:rPr>
              <a:t>field</a:t>
            </a:r>
            <a:r>
              <a:rPr kumimoji="0" lang="tr-TR" altLang="tr-TR" sz="4000" b="0" i="0" u="none" strike="noStrike" cap="none" normalizeH="0" baseline="0" dirty="0">
                <a:ln>
                  <a:noFill/>
                </a:ln>
                <a:solidFill>
                  <a:srgbClr val="222222"/>
                </a:solidFill>
                <a:effectLst/>
                <a:latin typeface="inherit"/>
              </a:rPr>
              <a:t> in </a:t>
            </a:r>
            <a:r>
              <a:rPr kumimoji="0" lang="tr-TR" altLang="tr-TR" sz="4000" b="0" i="0" u="none" strike="noStrike" cap="none" normalizeH="0" baseline="0" dirty="0" err="1">
                <a:ln>
                  <a:noFill/>
                </a:ln>
                <a:solidFill>
                  <a:srgbClr val="222222"/>
                </a:solidFill>
                <a:effectLst/>
                <a:latin typeface="inherit"/>
              </a:rPr>
              <a:t>which</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nature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courses</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are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practiced</a:t>
            </a:r>
            <a:r>
              <a:rPr kumimoji="0" lang="tr-TR" altLang="tr-TR" sz="4000" b="0" i="0" u="none" strike="noStrike" cap="none" normalizeH="0" baseline="0" dirty="0">
                <a:ln>
                  <a:noFill/>
                </a:ln>
                <a:solidFill>
                  <a:srgbClr val="222222"/>
                </a:solidFill>
                <a:effectLst/>
                <a:latin typeface="inherit"/>
              </a:rPr>
              <a:t> in </a:t>
            </a:r>
            <a:r>
              <a:rPr kumimoji="0" lang="tr-TR" altLang="tr-TR" sz="4000" b="0" i="0" u="none" strike="noStrike" cap="none" normalizeH="0" baseline="0" dirty="0" err="1">
                <a:ln>
                  <a:noFill/>
                </a:ln>
                <a:solidFill>
                  <a:srgbClr val="222222"/>
                </a:solidFill>
                <a:effectLst/>
                <a:latin typeface="inherit"/>
              </a:rPr>
              <a:t>cooperation</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with</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the</a:t>
            </a:r>
            <a:r>
              <a:rPr kumimoji="0" lang="tr-TR" altLang="tr-TR" sz="4000" b="0" i="0" u="none" strike="noStrike" cap="none" normalizeH="0" baseline="0" dirty="0">
                <a:ln>
                  <a:noFill/>
                </a:ln>
                <a:solidFill>
                  <a:srgbClr val="222222"/>
                </a:solidFill>
                <a:effectLst/>
                <a:latin typeface="inherit"/>
              </a:rPr>
              <a:t> General </a:t>
            </a:r>
            <a:r>
              <a:rPr kumimoji="0" lang="tr-TR" altLang="tr-TR" sz="4000" b="0" i="0" u="none" strike="noStrike" cap="none" normalizeH="0" baseline="0" dirty="0" err="1">
                <a:ln>
                  <a:noFill/>
                </a:ln>
                <a:solidFill>
                  <a:srgbClr val="222222"/>
                </a:solidFill>
                <a:effectLst/>
                <a:latin typeface="inherit"/>
              </a:rPr>
              <a:t>Directorate</a:t>
            </a:r>
            <a:r>
              <a:rPr kumimoji="0" lang="tr-TR" altLang="tr-TR" sz="4000" b="0" i="0" u="none" strike="noStrike" cap="none" normalizeH="0" baseline="0" dirty="0">
                <a:ln>
                  <a:noFill/>
                </a:ln>
                <a:solidFill>
                  <a:srgbClr val="222222"/>
                </a:solidFill>
                <a:effectLst/>
                <a:latin typeface="inherit"/>
              </a:rPr>
              <a:t> of </a:t>
            </a:r>
            <a:r>
              <a:rPr kumimoji="0" lang="tr-TR" altLang="tr-TR" sz="4000" b="0" i="0" u="none" strike="noStrike" cap="none" normalizeH="0" baseline="0" dirty="0" err="1">
                <a:ln>
                  <a:noFill/>
                </a:ln>
                <a:solidFill>
                  <a:srgbClr val="222222"/>
                </a:solidFill>
                <a:effectLst/>
                <a:latin typeface="inherit"/>
              </a:rPr>
              <a:t>National</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Parks</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and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Hunting</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and</a:t>
            </a:r>
            <a:r>
              <a:rPr kumimoji="0" lang="tr-TR" altLang="tr-TR" sz="4000" b="0" i="0" u="none" strike="noStrike" cap="none" normalizeH="0" baseline="0" dirty="0">
                <a:ln>
                  <a:noFill/>
                </a:ln>
                <a:solidFill>
                  <a:srgbClr val="222222"/>
                </a:solidFill>
                <a:effectLst/>
                <a:latin typeface="inherit"/>
              </a:rPr>
              <a:t> Wildlife, </a:t>
            </a:r>
            <a:r>
              <a:rPr kumimoji="0" lang="tr-TR" altLang="tr-TR" sz="4000" b="0" i="0" u="none" strike="noStrike" cap="none" normalizeH="0" baseline="0" dirty="0" err="1">
                <a:ln>
                  <a:noFill/>
                </a:ln>
                <a:solidFill>
                  <a:srgbClr val="222222"/>
                </a:solidFill>
                <a:effectLst/>
                <a:latin typeface="inherit"/>
              </a:rPr>
              <a:t>universities</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and</a:t>
            </a:r>
            <a:r>
              <a:rPr kumimoji="0" lang="tr-TR" altLang="tr-TR" sz="4000" b="0" i="0" u="none" strike="noStrike" cap="none" normalizeH="0" baseline="0" dirty="0">
                <a:ln>
                  <a:noFill/>
                </a:ln>
                <a:solidFill>
                  <a:srgbClr val="222222"/>
                </a:solidFill>
                <a:effectLst/>
                <a:latin typeface="inherit"/>
              </a:rPr>
              <a:t> TUBITAK.</a:t>
            </a:r>
            <a:r>
              <a:rPr kumimoji="0" lang="tr-TR" altLang="tr-TR" sz="4000" b="0" i="0" u="none" strike="noStrike" cap="none" normalizeH="0" baseline="0" dirty="0">
                <a:ln>
                  <a:noFill/>
                </a:ln>
                <a:solidFill>
                  <a:schemeClr val="tx1"/>
                </a:solidFill>
                <a:effectLst/>
              </a:rPr>
              <a:t> </a:t>
            </a:r>
            <a:endParaRPr kumimoji="0" lang="tr-TR" altLang="tr-TR"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488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A02B7FB8-0C8B-4CC0-A762-1C90A23F9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32120" cy="6451429"/>
          </a:xfrm>
          <a:prstGeom prst="rect">
            <a:avLst/>
          </a:prstGeom>
        </p:spPr>
      </p:pic>
      <p:pic>
        <p:nvPicPr>
          <p:cNvPr id="17" name="Resim 16">
            <a:extLst>
              <a:ext uri="{FF2B5EF4-FFF2-40B4-BE49-F238E27FC236}">
                <a16:creationId xmlns:a16="http://schemas.microsoft.com/office/drawing/2014/main" xmlns="" id="{7A873BF1-D294-4FB5-91C8-4EF0095F0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228" y="1"/>
            <a:ext cx="4916172" cy="3275038"/>
          </a:xfrm>
          <a:prstGeom prst="rect">
            <a:avLst/>
          </a:prstGeom>
        </p:spPr>
      </p:pic>
      <p:pic>
        <p:nvPicPr>
          <p:cNvPr id="19" name="Resim 18">
            <a:extLst>
              <a:ext uri="{FF2B5EF4-FFF2-40B4-BE49-F238E27FC236}">
                <a16:creationId xmlns:a16="http://schemas.microsoft.com/office/drawing/2014/main" xmlns="" id="{4B45F8A9-9CFB-4481-A332-05FFD1921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413" y="3308646"/>
            <a:ext cx="4745987" cy="3154684"/>
          </a:xfrm>
          <a:prstGeom prst="rect">
            <a:avLst/>
          </a:prstGeom>
        </p:spPr>
      </p:pic>
    </p:spTree>
    <p:extLst>
      <p:ext uri="{BB962C8B-B14F-4D97-AF65-F5344CB8AC3E}">
        <p14:creationId xmlns:p14="http://schemas.microsoft.com/office/powerpoint/2010/main" val="359472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xmlns="" id="{1F6909A9-0D95-4932-85D8-39D2E41C9411}"/>
              </a:ext>
            </a:extLst>
          </p:cNvPr>
          <p:cNvSpPr>
            <a:spLocks noGrp="1" noChangeArrowheads="1"/>
          </p:cNvSpPr>
          <p:nvPr>
            <p:ph sz="quarter" idx="13"/>
          </p:nvPr>
        </p:nvSpPr>
        <p:spPr bwMode="auto">
          <a:xfrm>
            <a:off x="243840" y="1037588"/>
            <a:ext cx="11704320" cy="36484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218" rIns="0" bIns="-222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0" i="0" u="none" strike="noStrike" cap="none" normalizeH="0" baseline="0" dirty="0">
                <a:ln>
                  <a:noFill/>
                </a:ln>
                <a:solidFill>
                  <a:srgbClr val="FF0000"/>
                </a:solidFill>
                <a:effectLst/>
                <a:latin typeface="inherit"/>
              </a:rPr>
              <a:t>GÜLLÜK MOUNTAIN (TERMESSOS) NATIONAL PARK PLACES TO SEE:</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0" i="0" u="none" strike="noStrike" cap="none" normalizeH="0" baseline="0" dirty="0">
                <a:ln>
                  <a:noFill/>
                </a:ln>
                <a:solidFill>
                  <a:srgbClr val="222222"/>
                </a:solidFill>
                <a:effectLst/>
                <a:latin typeface="inherit"/>
              </a:rPr>
              <a:t>Termessos Ancient City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0" i="0" u="none" strike="noStrike" cap="none" normalizeH="0" baseline="0" dirty="0" err="1">
                <a:ln>
                  <a:noFill/>
                </a:ln>
                <a:solidFill>
                  <a:srgbClr val="222222"/>
                </a:solidFill>
                <a:effectLst/>
                <a:latin typeface="inherit"/>
              </a:rPr>
              <a:t>Forest</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Ecosystem</a:t>
            </a:r>
            <a:endParaRPr kumimoji="0" lang="tr-TR" altLang="tr-TR" sz="4000" b="0" i="0" u="none" strike="noStrike" cap="none" normalizeH="0" baseline="0" dirty="0">
              <a:ln>
                <a:noFill/>
              </a:ln>
              <a:solidFill>
                <a:srgbClr val="222222"/>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0" i="0" u="none" strike="noStrike" cap="none" normalizeH="0" baseline="0" dirty="0">
                <a:ln>
                  <a:noFill/>
                </a:ln>
                <a:solidFill>
                  <a:srgbClr val="222222"/>
                </a:solidFill>
                <a:effectLst/>
                <a:latin typeface="inherit"/>
              </a:rPr>
              <a:t>Administration </a:t>
            </a:r>
            <a:r>
              <a:rPr kumimoji="0" lang="tr-TR" altLang="tr-TR" sz="4000" b="0" i="0" u="none" strike="noStrike" cap="none" normalizeH="0" baseline="0" dirty="0" err="1">
                <a:ln>
                  <a:noFill/>
                </a:ln>
                <a:solidFill>
                  <a:srgbClr val="222222"/>
                </a:solidFill>
                <a:effectLst/>
                <a:latin typeface="inherit"/>
              </a:rPr>
              <a:t>and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Visitor</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Promotion</a:t>
            </a:r>
            <a:r>
              <a:rPr kumimoji="0" lang="tr-TR" altLang="tr-TR" sz="4000" b="0" i="0" u="none" strike="noStrike" cap="none" normalizeH="0" baseline="0" dirty="0">
                <a:ln>
                  <a:noFill/>
                </a:ln>
                <a:solidFill>
                  <a:srgbClr val="222222"/>
                </a:solidFill>
                <a:effectLst/>
                <a:latin typeface="inherit"/>
              </a:rPr>
              <a:t> Center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0" i="0" u="none" strike="noStrike" cap="none" normalizeH="0" baseline="0" dirty="0">
                <a:ln>
                  <a:noFill/>
                </a:ln>
                <a:solidFill>
                  <a:srgbClr val="222222"/>
                </a:solidFill>
                <a:effectLst/>
                <a:latin typeface="inherit"/>
              </a:rPr>
              <a:t>Daily </a:t>
            </a:r>
            <a:r>
              <a:rPr kumimoji="0" lang="tr-TR" altLang="tr-TR" sz="4000" b="0" i="0" u="none" strike="noStrike" cap="none" normalizeH="0" baseline="0" dirty="0" err="1">
                <a:ln>
                  <a:noFill/>
                </a:ln>
                <a:solidFill>
                  <a:srgbClr val="222222"/>
                </a:solidFill>
                <a:effectLst/>
                <a:latin typeface="inherit"/>
              </a:rPr>
              <a:t>Usage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Area</a:t>
            </a:r>
            <a:r>
              <a:rPr kumimoji="0" lang="tr-TR" altLang="tr-TR" sz="4000" b="0" i="0" u="none" strike="noStrike" cap="none" normalizeH="0" baseline="0" dirty="0">
                <a:ln>
                  <a:noFill/>
                </a:ln>
                <a:solidFill>
                  <a:srgbClr val="222222"/>
                </a:solidFill>
                <a:effectLst/>
                <a:latin typeface="inherit"/>
              </a:rPr>
              <a:t>.</a:t>
            </a:r>
            <a:r>
              <a:rPr kumimoji="0" lang="tr-TR" altLang="tr-TR" sz="4000" b="0" i="0" u="none" strike="noStrike" cap="none" normalizeH="0" baseline="0" dirty="0">
                <a:ln>
                  <a:noFill/>
                </a:ln>
                <a:solidFill>
                  <a:schemeClr val="tx1"/>
                </a:solidFill>
                <a:effectLst/>
              </a:rPr>
              <a:t> </a:t>
            </a:r>
            <a:endParaRPr kumimoji="0" lang="tr-TR" altLang="tr-TR"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348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7FABF744-C11B-48FE-A62D-778B8047BF2F}"/>
              </a:ext>
            </a:extLst>
          </p:cNvPr>
          <p:cNvSpPr>
            <a:spLocks noGrp="1" noChangeArrowheads="1"/>
          </p:cNvSpPr>
          <p:nvPr>
            <p:ph sz="quarter" idx="13"/>
          </p:nvPr>
        </p:nvSpPr>
        <p:spPr bwMode="auto">
          <a:xfrm>
            <a:off x="-1" y="65896"/>
            <a:ext cx="11615351" cy="672621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218" rIns="0" bIns="-222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0" i="0" u="none" strike="noStrike" cap="none" normalizeH="0" baseline="0" dirty="0">
                <a:ln>
                  <a:noFill/>
                </a:ln>
                <a:solidFill>
                  <a:srgbClr val="FF0000"/>
                </a:solidFill>
                <a:effectLst/>
                <a:latin typeface="inherit"/>
              </a:rPr>
              <a:t>ACTIVITIES IN THE NATIONAL PARK OF GÜLLÜK MOUNTAIN (TERMESSOS):</a:t>
            </a:r>
          </a:p>
          <a:p>
            <a:pPr eaLnBrk="0" fontAlgn="base" hangingPunct="0">
              <a:lnSpc>
                <a:spcPct val="100000"/>
              </a:lnSpc>
              <a:spcBef>
                <a:spcPct val="0"/>
              </a:spcBef>
              <a:spcAft>
                <a:spcPct val="0"/>
              </a:spcAft>
              <a:buClrTx/>
              <a:buSzTx/>
            </a:pPr>
            <a:r>
              <a:rPr kumimoji="0" lang="tr-TR" altLang="tr-TR" sz="4000" b="0" i="0" u="none" strike="noStrike" cap="none" normalizeH="0" baseline="0" dirty="0">
                <a:ln>
                  <a:noFill/>
                </a:ln>
                <a:solidFill>
                  <a:srgbClr val="222222"/>
                </a:solidFill>
                <a:effectLst/>
                <a:latin typeface="inherit"/>
              </a:rPr>
              <a:t>Trip </a:t>
            </a:r>
            <a:r>
              <a:rPr kumimoji="0" lang="tr-TR" altLang="tr-TR" sz="4000" b="0" i="0" u="none" strike="noStrike" cap="none" normalizeH="0" baseline="0" dirty="0" err="1">
                <a:ln>
                  <a:noFill/>
                </a:ln>
                <a:solidFill>
                  <a:srgbClr val="222222"/>
                </a:solidFill>
                <a:effectLst/>
                <a:latin typeface="inherit"/>
              </a:rPr>
              <a:t>to</a:t>
            </a:r>
            <a:r>
              <a:rPr kumimoji="0" lang="tr-TR" altLang="tr-TR" sz="4000" b="0" i="0" u="none" strike="noStrike" cap="none" normalizeH="0" baseline="0" dirty="0">
                <a:ln>
                  <a:noFill/>
                </a:ln>
                <a:solidFill>
                  <a:srgbClr val="222222"/>
                </a:solidFill>
                <a:effectLst/>
                <a:latin typeface="inherit"/>
              </a:rPr>
              <a:t> Ancient City, </a:t>
            </a:r>
          </a:p>
          <a:p>
            <a:pPr eaLnBrk="0" fontAlgn="base" hangingPunct="0">
              <a:lnSpc>
                <a:spcPct val="100000"/>
              </a:lnSpc>
              <a:spcBef>
                <a:spcPct val="0"/>
              </a:spcBef>
              <a:spcAft>
                <a:spcPct val="0"/>
              </a:spcAft>
              <a:buClrTx/>
              <a:buSzTx/>
            </a:pPr>
            <a:r>
              <a:rPr kumimoji="0" lang="tr-TR" altLang="tr-TR" sz="4000" b="0" i="0" u="none" strike="noStrike" cap="none" normalizeH="0" baseline="0" dirty="0" err="1">
                <a:ln>
                  <a:noFill/>
                </a:ln>
                <a:solidFill>
                  <a:srgbClr val="222222"/>
                </a:solidFill>
                <a:effectLst/>
                <a:latin typeface="inherit"/>
              </a:rPr>
              <a:t>Rich</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Vegetation</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and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Geological</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Structure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Observation</a:t>
            </a:r>
            <a:r>
              <a:rPr kumimoji="0" lang="tr-TR" altLang="tr-TR" sz="4000" b="0" i="0" u="none" strike="noStrike" cap="none" normalizeH="0" baseline="0" dirty="0">
                <a:ln>
                  <a:noFill/>
                </a:ln>
                <a:solidFill>
                  <a:srgbClr val="222222"/>
                </a:solidFill>
                <a:effectLst/>
                <a:latin typeface="inherit"/>
              </a:rPr>
              <a:t>, Administration </a:t>
            </a:r>
            <a:r>
              <a:rPr kumimoji="0" lang="tr-TR" altLang="tr-TR" sz="4000" b="0" i="0" u="none" strike="noStrike" cap="none" normalizeH="0" baseline="0" dirty="0" err="1">
                <a:ln>
                  <a:noFill/>
                </a:ln>
                <a:solidFill>
                  <a:srgbClr val="222222"/>
                </a:solidFill>
                <a:effectLst/>
                <a:latin typeface="inherit"/>
              </a:rPr>
              <a:t>and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Visitor</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Promotion</a:t>
            </a:r>
            <a:r>
              <a:rPr kumimoji="0" lang="tr-TR" altLang="tr-TR" sz="4000" b="0" i="0" u="none" strike="noStrike" cap="none" normalizeH="0" baseline="0" dirty="0">
                <a:ln>
                  <a:noFill/>
                </a:ln>
                <a:solidFill>
                  <a:srgbClr val="222222"/>
                </a:solidFill>
                <a:effectLst/>
                <a:latin typeface="inherit"/>
              </a:rPr>
              <a:t> Center </a:t>
            </a:r>
            <a:r>
              <a:rPr kumimoji="0" lang="tr-TR" altLang="tr-TR" sz="4000" b="0" i="0" u="none" strike="noStrike" cap="none" normalizeH="0" baseline="0" dirty="0" err="1">
                <a:ln>
                  <a:noFill/>
                </a:ln>
                <a:solidFill>
                  <a:srgbClr val="222222"/>
                </a:solidFill>
                <a:effectLst/>
                <a:latin typeface="inherit"/>
              </a:rPr>
              <a:t>Tour</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Hiking</a:t>
            </a:r>
            <a:endParaRPr kumimoji="0" lang="tr-TR" altLang="tr-TR" sz="4000" b="0" i="0" u="none" strike="noStrike" cap="none" normalizeH="0" baseline="0" dirty="0">
              <a:ln>
                <a:noFill/>
              </a:ln>
              <a:solidFill>
                <a:srgbClr val="222222"/>
              </a:solidFill>
              <a:effectLst/>
              <a:latin typeface="inherit"/>
            </a:endParaRPr>
          </a:p>
          <a:p>
            <a:pPr eaLnBrk="0" fontAlgn="base" hangingPunct="0">
              <a:lnSpc>
                <a:spcPct val="100000"/>
              </a:lnSpc>
              <a:spcBef>
                <a:spcPct val="0"/>
              </a:spcBef>
              <a:spcAft>
                <a:spcPct val="0"/>
              </a:spcAft>
              <a:buClrTx/>
              <a:buSzTx/>
            </a:pPr>
            <a:r>
              <a:rPr kumimoji="0" lang="tr-TR" altLang="tr-TR" sz="4000" b="0" i="0" u="none" strike="noStrike" cap="none" normalizeH="0" baseline="0" dirty="0" err="1">
                <a:ln>
                  <a:noFill/>
                </a:ln>
                <a:solidFill>
                  <a:srgbClr val="222222"/>
                </a:solidFill>
                <a:effectLst/>
                <a:latin typeface="inherit"/>
              </a:rPr>
              <a:t>Picnic</a:t>
            </a:r>
            <a:endParaRPr kumimoji="0" lang="tr-TR" altLang="tr-TR" sz="4000" b="0" i="0" u="none" strike="noStrike" cap="none" normalizeH="0" baseline="0" dirty="0">
              <a:ln>
                <a:noFill/>
              </a:ln>
              <a:solidFill>
                <a:srgbClr val="222222"/>
              </a:solidFill>
              <a:effectLst/>
              <a:latin typeface="inherit"/>
            </a:endParaRPr>
          </a:p>
          <a:p>
            <a:pPr eaLnBrk="0" fontAlgn="base" hangingPunct="0">
              <a:lnSpc>
                <a:spcPct val="100000"/>
              </a:lnSpc>
              <a:spcBef>
                <a:spcPct val="0"/>
              </a:spcBef>
              <a:spcAft>
                <a:spcPct val="0"/>
              </a:spcAft>
              <a:buClrTx/>
              <a:buSzTx/>
            </a:pPr>
            <a:r>
              <a:rPr kumimoji="0" lang="tr-TR" altLang="tr-TR" sz="4000" b="0" i="0" u="none" strike="noStrike" cap="none" normalizeH="0" baseline="0" dirty="0" err="1">
                <a:ln>
                  <a:noFill/>
                </a:ln>
                <a:solidFill>
                  <a:srgbClr val="222222"/>
                </a:solidFill>
                <a:effectLst/>
                <a:latin typeface="inherit"/>
              </a:rPr>
              <a:t>Photography</a:t>
            </a:r>
            <a:r>
              <a:rPr kumimoji="0" lang="tr-TR" altLang="tr-TR" sz="4000" b="0" i="0" u="none" strike="noStrike" cap="none" normalizeH="0" baseline="0" dirty="0">
                <a:ln>
                  <a:noFill/>
                </a:ln>
                <a:solidFill>
                  <a:srgbClr val="222222"/>
                </a:solidFill>
                <a:effectLst/>
                <a:latin typeface="inherit"/>
              </a:rPr>
              <a:t> </a:t>
            </a:r>
          </a:p>
          <a:p>
            <a:pPr eaLnBrk="0" fontAlgn="base" hangingPunct="0">
              <a:lnSpc>
                <a:spcPct val="100000"/>
              </a:lnSpc>
              <a:spcBef>
                <a:spcPct val="0"/>
              </a:spcBef>
              <a:spcAft>
                <a:spcPct val="0"/>
              </a:spcAft>
              <a:buClrTx/>
              <a:buSzTx/>
            </a:pPr>
            <a:r>
              <a:rPr kumimoji="0" lang="tr-TR" altLang="tr-TR" sz="4000" b="0" i="0" u="none" strike="noStrike" cap="none" normalizeH="0" baseline="0" dirty="0" err="1">
                <a:ln>
                  <a:noFill/>
                </a:ln>
                <a:solidFill>
                  <a:srgbClr val="222222"/>
                </a:solidFill>
                <a:effectLst/>
                <a:latin typeface="inherit"/>
              </a:rPr>
              <a:t>Cycling</a:t>
            </a:r>
            <a:r>
              <a:rPr kumimoji="0" lang="tr-TR" altLang="tr-TR" sz="4000" b="0" i="0" u="none" strike="noStrike" cap="none" normalizeH="0" baseline="0" dirty="0">
                <a:ln>
                  <a:noFill/>
                </a:ln>
                <a:solidFill>
                  <a:srgbClr val="222222"/>
                </a:solidFill>
                <a:effectLst/>
                <a:latin typeface="inherit"/>
              </a:rPr>
              <a:t> </a:t>
            </a:r>
          </a:p>
          <a:p>
            <a:pPr eaLnBrk="0" fontAlgn="base" hangingPunct="0">
              <a:lnSpc>
                <a:spcPct val="100000"/>
              </a:lnSpc>
              <a:spcBef>
                <a:spcPct val="0"/>
              </a:spcBef>
              <a:spcAft>
                <a:spcPct val="0"/>
              </a:spcAft>
              <a:buClrTx/>
              <a:buSzTx/>
            </a:pPr>
            <a:r>
              <a:rPr kumimoji="0" lang="tr-TR" altLang="tr-TR" sz="4000" b="0" i="0" u="none" strike="noStrike" cap="none" normalizeH="0" baseline="0" dirty="0" err="1">
                <a:ln>
                  <a:noFill/>
                </a:ln>
                <a:solidFill>
                  <a:srgbClr val="222222"/>
                </a:solidFill>
                <a:effectLst/>
                <a:latin typeface="inherit"/>
              </a:rPr>
              <a:t>Mountaineering</a:t>
            </a:r>
            <a:r>
              <a:rPr kumimoji="0" lang="tr-TR" altLang="tr-TR" sz="4000" b="0" i="0" u="none" strike="noStrike" cap="none" normalizeH="0" baseline="0" dirty="0">
                <a:ln>
                  <a:noFill/>
                </a:ln>
                <a:solidFill>
                  <a:srgbClr val="222222"/>
                </a:solidFill>
                <a:effectLst/>
                <a:latin typeface="inherit"/>
              </a:rPr>
              <a:t> </a:t>
            </a:r>
          </a:p>
          <a:p>
            <a:pPr eaLnBrk="0" fontAlgn="base" hangingPunct="0">
              <a:lnSpc>
                <a:spcPct val="100000"/>
              </a:lnSpc>
              <a:spcBef>
                <a:spcPct val="0"/>
              </a:spcBef>
              <a:spcAft>
                <a:spcPct val="0"/>
              </a:spcAft>
              <a:buClrTx/>
              <a:buSzTx/>
            </a:pPr>
            <a:r>
              <a:rPr kumimoji="0" lang="tr-TR" altLang="tr-TR" sz="4000" b="0" i="0" u="none" strike="noStrike" cap="none" normalizeH="0" baseline="0" dirty="0" err="1">
                <a:ln>
                  <a:noFill/>
                </a:ln>
                <a:solidFill>
                  <a:srgbClr val="222222"/>
                </a:solidFill>
                <a:effectLst/>
                <a:latin typeface="inherit"/>
              </a:rPr>
              <a:t>Opportunity</a:t>
            </a:r>
            <a:r>
              <a:rPr kumimoji="0" lang="tr-TR" altLang="tr-TR" sz="4000" b="0" i="0" u="none" strike="noStrike" cap="none" normalizeH="0" baseline="0" dirty="0">
                <a:ln>
                  <a:noFill/>
                </a:ln>
                <a:solidFill>
                  <a:schemeClr val="tx1"/>
                </a:solidFill>
                <a:effectLst/>
              </a:rPr>
              <a:t> </a:t>
            </a:r>
            <a:endParaRPr kumimoji="0" lang="tr-TR" altLang="tr-TR"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550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E6DE73D-05E1-4CD8-8572-72EAE79C486C}"/>
              </a:ext>
            </a:extLst>
          </p:cNvPr>
          <p:cNvSpPr>
            <a:spLocks noGrp="1"/>
          </p:cNvSpPr>
          <p:nvPr>
            <p:ph sz="quarter" idx="13"/>
          </p:nvPr>
        </p:nvSpPr>
        <p:spPr>
          <a:xfrm>
            <a:off x="7597140" y="22860"/>
            <a:ext cx="4594860" cy="6812280"/>
          </a:xfrm>
        </p:spPr>
        <p:txBody>
          <a:bodyPr>
            <a:normAutofit/>
          </a:bodyPr>
          <a:lstStyle/>
          <a:p>
            <a:endParaRPr lang="tr-TR" dirty="0"/>
          </a:p>
        </p:txBody>
      </p:sp>
      <p:pic>
        <p:nvPicPr>
          <p:cNvPr id="5" name="Resim 4">
            <a:extLst>
              <a:ext uri="{FF2B5EF4-FFF2-40B4-BE49-F238E27FC236}">
                <a16:creationId xmlns:a16="http://schemas.microsoft.com/office/drawing/2014/main" xmlns="" id="{20E0D282-FF67-486D-A2C7-98C0DC5B4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188640"/>
            <a:ext cx="9984432" cy="4823460"/>
          </a:xfrm>
          <a:prstGeom prst="rect">
            <a:avLst/>
          </a:prstGeom>
        </p:spPr>
      </p:pic>
    </p:spTree>
    <p:extLst>
      <p:ext uri="{BB962C8B-B14F-4D97-AF65-F5344CB8AC3E}">
        <p14:creationId xmlns:p14="http://schemas.microsoft.com/office/powerpoint/2010/main" val="28999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çerik Yer Tutucusu 10">
            <a:extLst>
              <a:ext uri="{FF2B5EF4-FFF2-40B4-BE49-F238E27FC236}">
                <a16:creationId xmlns:a16="http://schemas.microsoft.com/office/drawing/2014/main" xmlns="" id="{BDA89AF3-6398-4CD8-A013-A5698E40F81B}"/>
              </a:ext>
            </a:extLst>
          </p:cNvPr>
          <p:cNvSpPr>
            <a:spLocks noGrp="1"/>
          </p:cNvSpPr>
          <p:nvPr>
            <p:ph idx="1"/>
          </p:nvPr>
        </p:nvSpPr>
        <p:spPr>
          <a:xfrm>
            <a:off x="0" y="0"/>
            <a:ext cx="12192000" cy="6858000"/>
          </a:xfrm>
        </p:spPr>
        <p:txBody>
          <a:bodyPr>
            <a:normAutofit fontScale="92500" lnSpcReduction="10000"/>
          </a:bodyPr>
          <a:lstStyle/>
          <a:p>
            <a:r>
              <a:rPr lang="en-US" dirty="0"/>
              <a:t/>
            </a:r>
            <a:br>
              <a:rPr lang="en-US" dirty="0"/>
            </a:br>
            <a:r>
              <a:rPr lang="en-US" sz="4000" dirty="0">
                <a:solidFill>
                  <a:srgbClr val="FF0000"/>
                </a:solidFill>
              </a:rPr>
              <a:t>Province: </a:t>
            </a:r>
            <a:r>
              <a:rPr lang="en-US" sz="4000" dirty="0"/>
              <a:t>Antalya </a:t>
            </a:r>
            <a:endParaRPr lang="tr-TR" sz="4000" dirty="0"/>
          </a:p>
          <a:p>
            <a:r>
              <a:rPr lang="en-US" sz="4000" dirty="0">
                <a:solidFill>
                  <a:srgbClr val="FF0000"/>
                </a:solidFill>
              </a:rPr>
              <a:t>District: </a:t>
            </a:r>
            <a:r>
              <a:rPr lang="en-US" sz="4000" dirty="0" err="1"/>
              <a:t>Korkuteli</a:t>
            </a:r>
            <a:r>
              <a:rPr lang="en-US" sz="4000" dirty="0"/>
              <a:t> </a:t>
            </a:r>
            <a:endParaRPr lang="tr-TR" sz="4000" dirty="0"/>
          </a:p>
          <a:p>
            <a:r>
              <a:rPr lang="en-US" sz="4000" dirty="0">
                <a:solidFill>
                  <a:srgbClr val="FF0000"/>
                </a:solidFill>
              </a:rPr>
              <a:t>Area: </a:t>
            </a:r>
            <a:r>
              <a:rPr lang="en-US" sz="4000" dirty="0"/>
              <a:t>67 020 </a:t>
            </a:r>
            <a:r>
              <a:rPr lang="en-US" sz="4000" dirty="0" err="1"/>
              <a:t>decares</a:t>
            </a:r>
            <a:r>
              <a:rPr lang="en-US" sz="4000" dirty="0"/>
              <a:t> </a:t>
            </a:r>
            <a:endParaRPr lang="tr-TR" sz="4000" dirty="0"/>
          </a:p>
          <a:p>
            <a:r>
              <a:rPr lang="en-US" sz="4000" dirty="0">
                <a:solidFill>
                  <a:srgbClr val="FF0000"/>
                </a:solidFill>
              </a:rPr>
              <a:t>Posted on: </a:t>
            </a:r>
            <a:r>
              <a:rPr lang="en-US" sz="4000" dirty="0"/>
              <a:t>1970 Long Term </a:t>
            </a:r>
            <a:endParaRPr lang="tr-TR" sz="4000" dirty="0"/>
          </a:p>
          <a:p>
            <a:r>
              <a:rPr lang="en-US" sz="4000" dirty="0">
                <a:solidFill>
                  <a:srgbClr val="FF0000"/>
                </a:solidFill>
              </a:rPr>
              <a:t>Development Plan (UDGP) Approval date: </a:t>
            </a:r>
            <a:r>
              <a:rPr lang="en-US" sz="4000" dirty="0"/>
              <a:t>22.05.1971 </a:t>
            </a:r>
            <a:endParaRPr lang="tr-TR" sz="4000" dirty="0"/>
          </a:p>
          <a:p>
            <a:r>
              <a:rPr lang="en-US" sz="4000" dirty="0">
                <a:solidFill>
                  <a:srgbClr val="FF0000"/>
                </a:solidFill>
              </a:rPr>
              <a:t>Settlements: </a:t>
            </a:r>
            <a:r>
              <a:rPr lang="en-US" sz="4000" dirty="0"/>
              <a:t>There are no settlements within the National Park area. However, </a:t>
            </a:r>
            <a:r>
              <a:rPr lang="en-US" sz="4000" dirty="0" err="1"/>
              <a:t>Termessos</a:t>
            </a:r>
            <a:r>
              <a:rPr lang="en-US" sz="4000" dirty="0"/>
              <a:t> Antique City, which gives its name to the national park, is located in the park area.</a:t>
            </a:r>
            <a:endParaRPr lang="tr-TR" sz="4000" dirty="0"/>
          </a:p>
        </p:txBody>
      </p:sp>
    </p:spTree>
    <p:extLst>
      <p:ext uri="{BB962C8B-B14F-4D97-AF65-F5344CB8AC3E}">
        <p14:creationId xmlns:p14="http://schemas.microsoft.com/office/powerpoint/2010/main" val="160575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BE444C0-0622-4F89-AF5E-5917B9B592DB}"/>
              </a:ext>
            </a:extLst>
          </p:cNvPr>
          <p:cNvSpPr>
            <a:spLocks noGrp="1"/>
          </p:cNvSpPr>
          <p:nvPr>
            <p:ph idx="1"/>
          </p:nvPr>
        </p:nvSpPr>
        <p:spPr>
          <a:xfrm>
            <a:off x="0" y="0"/>
            <a:ext cx="12192000" cy="6858000"/>
          </a:xfrm>
        </p:spPr>
        <p:txBody>
          <a:bodyPr>
            <a:normAutofit/>
          </a:bodyPr>
          <a:lstStyle/>
          <a:p>
            <a:pPr marL="0" indent="0">
              <a:buNone/>
            </a:pPr>
            <a:r>
              <a:rPr lang="en-US" sz="4000" dirty="0">
                <a:solidFill>
                  <a:srgbClr val="FF0000"/>
                </a:solidFill>
              </a:rPr>
              <a:t>WELDING VALUES </a:t>
            </a:r>
            <a:r>
              <a:rPr lang="tr-TR" sz="4000" dirty="0">
                <a:solidFill>
                  <a:srgbClr val="FF0000"/>
                </a:solidFill>
              </a:rPr>
              <a:t> </a:t>
            </a:r>
            <a:r>
              <a:rPr lang="en-US" sz="4000" dirty="0"/>
              <a:t/>
            </a:r>
            <a:br>
              <a:rPr lang="en-US" sz="4000" dirty="0"/>
            </a:br>
            <a:r>
              <a:rPr lang="en-US" sz="4000" dirty="0">
                <a:solidFill>
                  <a:srgbClr val="FF0000"/>
                </a:solidFill>
              </a:rPr>
              <a:t>Geological Structure: </a:t>
            </a:r>
            <a:r>
              <a:rPr lang="en-US" sz="4000" dirty="0"/>
              <a:t>The steep cliffs of </a:t>
            </a:r>
            <a:r>
              <a:rPr lang="en-US" sz="4000" dirty="0" err="1"/>
              <a:t>Güllük</a:t>
            </a:r>
            <a:r>
              <a:rPr lang="en-US" sz="4000" dirty="0"/>
              <a:t> Mountain and </a:t>
            </a:r>
            <a:r>
              <a:rPr lang="en-US" sz="4000" dirty="0" err="1"/>
              <a:t>Mecine</a:t>
            </a:r>
            <a:r>
              <a:rPr lang="en-US" sz="4000" dirty="0"/>
              <a:t> Canyon rising up to 600 m are the most important geological resource values.</a:t>
            </a:r>
            <a:endParaRPr lang="tr-TR" sz="4000" dirty="0"/>
          </a:p>
        </p:txBody>
      </p:sp>
    </p:spTree>
    <p:extLst>
      <p:ext uri="{BB962C8B-B14F-4D97-AF65-F5344CB8AC3E}">
        <p14:creationId xmlns:p14="http://schemas.microsoft.com/office/powerpoint/2010/main" val="291528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06EE5794-3A53-4D27-A4F2-D2A8386B6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080" y="0"/>
            <a:ext cx="8442960" cy="5636917"/>
          </a:xfrm>
          <a:prstGeom prst="rect">
            <a:avLst/>
          </a:prstGeom>
        </p:spPr>
      </p:pic>
    </p:spTree>
    <p:extLst>
      <p:ext uri="{BB962C8B-B14F-4D97-AF65-F5344CB8AC3E}">
        <p14:creationId xmlns:p14="http://schemas.microsoft.com/office/powerpoint/2010/main" val="2225075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2385280-5A05-48AC-BD6D-804B88493472}"/>
              </a:ext>
            </a:extLst>
          </p:cNvPr>
          <p:cNvSpPr>
            <a:spLocks noGrp="1"/>
          </p:cNvSpPr>
          <p:nvPr>
            <p:ph idx="1"/>
          </p:nvPr>
        </p:nvSpPr>
        <p:spPr>
          <a:xfrm>
            <a:off x="685798" y="772160"/>
            <a:ext cx="10396885" cy="4602425"/>
          </a:xfrm>
        </p:spPr>
        <p:txBody>
          <a:bodyPr>
            <a:normAutofit/>
          </a:bodyPr>
          <a:lstStyle/>
          <a:p>
            <a:r>
              <a:rPr lang="tr-TR" sz="4000" dirty="0">
                <a:solidFill>
                  <a:srgbClr val="FF0000"/>
                </a:solidFill>
              </a:rPr>
              <a:t> </a:t>
            </a:r>
            <a:r>
              <a:rPr lang="tr-TR" sz="4000" dirty="0" err="1">
                <a:solidFill>
                  <a:srgbClr val="FF0000"/>
                </a:solidFill>
              </a:rPr>
              <a:t>Mammals</a:t>
            </a:r>
            <a:r>
              <a:rPr lang="tr-TR" sz="4000" dirty="0">
                <a:solidFill>
                  <a:srgbClr val="FF0000"/>
                </a:solidFill>
              </a:rPr>
              <a:t>: </a:t>
            </a:r>
            <a:r>
              <a:rPr lang="tr-TR" sz="4000" dirty="0"/>
              <a:t>Wild </a:t>
            </a:r>
            <a:r>
              <a:rPr lang="tr-TR" sz="4000" dirty="0" err="1"/>
              <a:t>boar</a:t>
            </a:r>
            <a:r>
              <a:rPr lang="tr-TR" sz="4000" dirty="0"/>
              <a:t>, </a:t>
            </a:r>
            <a:r>
              <a:rPr lang="tr-TR" sz="4000" dirty="0" err="1"/>
              <a:t>fox</a:t>
            </a:r>
            <a:r>
              <a:rPr lang="tr-TR" sz="4000" dirty="0"/>
              <a:t>, </a:t>
            </a:r>
            <a:r>
              <a:rPr lang="tr-TR" sz="4000" dirty="0" err="1"/>
              <a:t>jackal</a:t>
            </a:r>
            <a:r>
              <a:rPr lang="tr-TR" sz="4000" dirty="0"/>
              <a:t>, </a:t>
            </a:r>
            <a:r>
              <a:rPr lang="tr-TR" sz="4000" dirty="0" err="1"/>
              <a:t>caracal</a:t>
            </a:r>
            <a:r>
              <a:rPr lang="tr-TR" sz="4000" dirty="0"/>
              <a:t>, </a:t>
            </a:r>
            <a:r>
              <a:rPr lang="tr-TR" sz="4000" dirty="0" err="1"/>
              <a:t>wildcat</a:t>
            </a:r>
            <a:r>
              <a:rPr lang="tr-TR" sz="4000" dirty="0"/>
              <a:t>, </a:t>
            </a:r>
            <a:r>
              <a:rPr lang="tr-TR" sz="4000" dirty="0" err="1"/>
              <a:t>badger</a:t>
            </a:r>
            <a:r>
              <a:rPr lang="tr-TR" sz="4000" dirty="0"/>
              <a:t>, </a:t>
            </a:r>
            <a:r>
              <a:rPr lang="tr-TR" sz="4000" dirty="0" err="1"/>
              <a:t>rabbit</a:t>
            </a:r>
            <a:r>
              <a:rPr lang="tr-TR" sz="4000" dirty="0"/>
              <a:t>, </a:t>
            </a:r>
            <a:r>
              <a:rPr lang="tr-TR" sz="4000" dirty="0" err="1"/>
              <a:t>marten</a:t>
            </a:r>
            <a:r>
              <a:rPr lang="tr-TR" sz="4000" dirty="0"/>
              <a:t>, </a:t>
            </a:r>
            <a:r>
              <a:rPr lang="tr-TR" sz="4000" dirty="0" err="1"/>
              <a:t>squirrel</a:t>
            </a:r>
            <a:r>
              <a:rPr lang="tr-TR" sz="4000" dirty="0"/>
              <a:t>, </a:t>
            </a:r>
            <a:r>
              <a:rPr lang="tr-TR" sz="4000" dirty="0" err="1"/>
              <a:t>hedgehog</a:t>
            </a:r>
            <a:r>
              <a:rPr lang="tr-TR" sz="4000" dirty="0"/>
              <a:t>, </a:t>
            </a:r>
            <a:r>
              <a:rPr lang="tr-TR" sz="4000" dirty="0" err="1"/>
              <a:t>roe</a:t>
            </a:r>
            <a:r>
              <a:rPr lang="tr-TR" sz="4000" dirty="0"/>
              <a:t> </a:t>
            </a:r>
            <a:r>
              <a:rPr lang="tr-TR" sz="4000" dirty="0" err="1"/>
              <a:t>deer</a:t>
            </a:r>
            <a:r>
              <a:rPr lang="tr-TR" sz="4000" dirty="0"/>
              <a:t>, </a:t>
            </a:r>
            <a:r>
              <a:rPr lang="tr-TR" sz="4000" dirty="0" err="1"/>
              <a:t>mountain</a:t>
            </a:r>
            <a:r>
              <a:rPr lang="tr-TR" sz="4000" dirty="0"/>
              <a:t> </a:t>
            </a:r>
            <a:r>
              <a:rPr lang="tr-TR" sz="4000" dirty="0" err="1"/>
              <a:t>goat</a:t>
            </a:r>
            <a:r>
              <a:rPr lang="tr-TR" sz="4000" dirty="0"/>
              <a:t>, </a:t>
            </a:r>
            <a:r>
              <a:rPr lang="tr-TR" sz="4000" dirty="0" err="1"/>
              <a:t>tree</a:t>
            </a:r>
            <a:r>
              <a:rPr lang="tr-TR" sz="4000" dirty="0"/>
              <a:t> </a:t>
            </a:r>
            <a:r>
              <a:rPr lang="tr-TR" sz="4000" dirty="0" err="1"/>
              <a:t>dormouse</a:t>
            </a:r>
            <a:r>
              <a:rPr lang="tr-TR" sz="4000" dirty="0"/>
              <a:t>, bat, </a:t>
            </a:r>
            <a:r>
              <a:rPr lang="tr-TR" sz="4000" dirty="0" err="1"/>
              <a:t>lynx</a:t>
            </a:r>
            <a:r>
              <a:rPr lang="tr-TR" sz="4000" dirty="0"/>
              <a:t> </a:t>
            </a:r>
            <a:r>
              <a:rPr lang="tr-TR" sz="4000" dirty="0" err="1"/>
              <a:t>are</a:t>
            </a:r>
            <a:r>
              <a:rPr lang="tr-TR" sz="4000" dirty="0"/>
              <a:t> </a:t>
            </a:r>
            <a:r>
              <a:rPr lang="tr-TR" sz="4000" dirty="0" err="1"/>
              <a:t>mammal</a:t>
            </a:r>
            <a:r>
              <a:rPr lang="tr-TR" sz="4000" dirty="0"/>
              <a:t> </a:t>
            </a:r>
            <a:r>
              <a:rPr lang="tr-TR" sz="4000" dirty="0" err="1"/>
              <a:t>species</a:t>
            </a:r>
            <a:r>
              <a:rPr lang="tr-TR" sz="4000" dirty="0"/>
              <a:t> </a:t>
            </a:r>
            <a:r>
              <a:rPr lang="tr-TR" sz="4000" dirty="0" err="1"/>
              <a:t>found</a:t>
            </a:r>
            <a:r>
              <a:rPr lang="tr-TR" sz="4000" dirty="0"/>
              <a:t> in </a:t>
            </a:r>
            <a:r>
              <a:rPr lang="tr-TR" sz="4000" dirty="0" err="1"/>
              <a:t>the</a:t>
            </a:r>
            <a:r>
              <a:rPr lang="tr-TR" sz="4000" dirty="0"/>
              <a:t> </a:t>
            </a:r>
            <a:r>
              <a:rPr lang="tr-TR" sz="4000" dirty="0" err="1"/>
              <a:t>National</a:t>
            </a:r>
            <a:r>
              <a:rPr lang="tr-TR" sz="4000" dirty="0"/>
              <a:t> Park.</a:t>
            </a:r>
          </a:p>
        </p:txBody>
      </p:sp>
      <p:sp>
        <p:nvSpPr>
          <p:cNvPr id="4" name="Rectangle 1">
            <a:extLst>
              <a:ext uri="{FF2B5EF4-FFF2-40B4-BE49-F238E27FC236}">
                <a16:creationId xmlns:a16="http://schemas.microsoft.com/office/drawing/2014/main" xmlns="" id="{8B11A4BE-65E4-4CE9-883C-302C37A679B3}"/>
              </a:ext>
            </a:extLst>
          </p:cNvPr>
          <p:cNvSpPr>
            <a:spLocks noGrp="1" noChangeArrowheads="1"/>
          </p:cNvSpPr>
          <p:nvPr>
            <p:ph type="title"/>
          </p:nvPr>
        </p:nvSpPr>
        <p:spPr bwMode="auto">
          <a:xfrm>
            <a:off x="685798" y="0"/>
            <a:ext cx="10396883" cy="58825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218" rIns="0" bIns="-222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0" i="0" u="none" strike="noStrike" cap="none" normalizeH="0" baseline="0" dirty="0">
                <a:ln>
                  <a:noFill/>
                </a:ln>
                <a:solidFill>
                  <a:srgbClr val="FF0000"/>
                </a:solidFill>
                <a:effectLst/>
                <a:latin typeface="inherit"/>
              </a:rPr>
              <a:t>FAUNA</a:t>
            </a:r>
            <a:r>
              <a:rPr kumimoji="0" lang="tr-TR" altLang="tr-TR" sz="4000" b="0" i="0" u="none" strike="noStrike" cap="none" normalizeH="0" baseline="0" dirty="0">
                <a:ln>
                  <a:noFill/>
                </a:ln>
                <a:solidFill>
                  <a:srgbClr val="FF0000"/>
                </a:solidFill>
                <a:effectLst/>
              </a:rPr>
              <a:t> </a:t>
            </a:r>
            <a:endParaRPr kumimoji="0" lang="tr-TR" altLang="tr-TR" sz="40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90876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9719D4E0-DC9A-4B9A-BAE8-3FA7263E9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920" y="0"/>
            <a:ext cx="7467600" cy="5600700"/>
          </a:xfrm>
          <a:prstGeom prst="rect">
            <a:avLst/>
          </a:prstGeom>
        </p:spPr>
      </p:pic>
    </p:spTree>
    <p:extLst>
      <p:ext uri="{BB962C8B-B14F-4D97-AF65-F5344CB8AC3E}">
        <p14:creationId xmlns:p14="http://schemas.microsoft.com/office/powerpoint/2010/main" val="142711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18D2838-1B31-4C09-A92A-606BB9304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193" y="0"/>
            <a:ext cx="7467600" cy="5600700"/>
          </a:xfrm>
          <a:prstGeom prst="rect">
            <a:avLst/>
          </a:prstGeom>
        </p:spPr>
      </p:pic>
    </p:spTree>
    <p:extLst>
      <p:ext uri="{BB962C8B-B14F-4D97-AF65-F5344CB8AC3E}">
        <p14:creationId xmlns:p14="http://schemas.microsoft.com/office/powerpoint/2010/main" val="372913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xmlns="" id="{E625CB0B-81C7-4A78-B8F7-C16D2B0F6940}"/>
              </a:ext>
            </a:extLst>
          </p:cNvPr>
          <p:cNvSpPr>
            <a:spLocks noGrp="1" noChangeArrowheads="1"/>
          </p:cNvSpPr>
          <p:nvPr>
            <p:ph sz="quarter" idx="13"/>
          </p:nvPr>
        </p:nvSpPr>
        <p:spPr bwMode="auto">
          <a:xfrm>
            <a:off x="50800" y="266724"/>
            <a:ext cx="12090400" cy="549510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218" rIns="0" bIns="-222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1" i="0" u="none" strike="noStrike" cap="none" normalizeH="0" baseline="0" dirty="0" err="1">
                <a:ln>
                  <a:noFill/>
                </a:ln>
                <a:solidFill>
                  <a:srgbClr val="FF0000"/>
                </a:solidFill>
                <a:effectLst/>
                <a:latin typeface="inherit"/>
              </a:rPr>
              <a:t>Birds</a:t>
            </a:r>
            <a:r>
              <a:rPr kumimoji="0" lang="tr-TR" altLang="tr-TR" sz="4000" b="1" i="0" u="none" strike="noStrike" cap="none" normalizeH="0" baseline="0" dirty="0">
                <a:ln>
                  <a:noFill/>
                </a:ln>
                <a:solidFill>
                  <a:srgbClr val="FF0000"/>
                </a:solidFill>
                <a:effectLst/>
                <a:latin typeface="inherit"/>
              </a:rPr>
              <a:t>: </a:t>
            </a:r>
            <a:r>
              <a:rPr kumimoji="0" lang="tr-TR" altLang="tr-TR" sz="4000" b="0" i="0" u="none" strike="noStrike" cap="none" normalizeH="0" baseline="0" dirty="0">
                <a:ln>
                  <a:noFill/>
                </a:ln>
                <a:solidFill>
                  <a:srgbClr val="222222"/>
                </a:solidFill>
                <a:effectLst/>
                <a:latin typeface="inherit"/>
              </a:rPr>
              <a:t>113 of </a:t>
            </a:r>
            <a:r>
              <a:rPr kumimoji="0" lang="tr-TR" altLang="tr-TR" sz="4000" b="0" i="0" u="none" strike="noStrike" cap="none" normalizeH="0" baseline="0" dirty="0" err="1">
                <a:ln>
                  <a:noFill/>
                </a:ln>
                <a:solidFill>
                  <a:srgbClr val="222222"/>
                </a:solidFill>
                <a:effectLst/>
                <a:latin typeface="inherit"/>
              </a:rPr>
              <a:t>the</a:t>
            </a:r>
            <a:r>
              <a:rPr kumimoji="0" lang="tr-TR" altLang="tr-TR" sz="4000" b="0" i="0" u="none" strike="noStrike" cap="none" normalizeH="0" baseline="0" dirty="0">
                <a:ln>
                  <a:noFill/>
                </a:ln>
                <a:solidFill>
                  <a:srgbClr val="222222"/>
                </a:solidFill>
                <a:effectLst/>
                <a:latin typeface="inherit"/>
              </a:rPr>
              <a:t> 456 </a:t>
            </a:r>
            <a:r>
              <a:rPr kumimoji="0" lang="tr-TR" altLang="tr-TR" sz="4000" b="0" i="0" u="none" strike="noStrike" cap="none" normalizeH="0" baseline="0" dirty="0" err="1">
                <a:ln>
                  <a:noFill/>
                </a:ln>
                <a:solidFill>
                  <a:srgbClr val="222222"/>
                </a:solidFill>
                <a:effectLst/>
                <a:latin typeface="inherit"/>
              </a:rPr>
              <a:t>bird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species</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found</a:t>
            </a:r>
            <a:r>
              <a:rPr kumimoji="0" lang="tr-TR" altLang="tr-TR" sz="4000" b="0" i="0" u="none" strike="noStrike" cap="none" normalizeH="0" baseline="0" dirty="0">
                <a:ln>
                  <a:noFill/>
                </a:ln>
                <a:solidFill>
                  <a:srgbClr val="222222"/>
                </a:solidFill>
                <a:effectLst/>
                <a:latin typeface="inherit"/>
              </a:rPr>
              <a:t> in </a:t>
            </a:r>
            <a:r>
              <a:rPr kumimoji="0" lang="tr-TR" altLang="tr-TR" sz="4000" b="0" i="0" u="none" strike="noStrike" cap="none" normalizeH="0" baseline="0" dirty="0" err="1">
                <a:ln>
                  <a:noFill/>
                </a:ln>
                <a:solidFill>
                  <a:srgbClr val="222222"/>
                </a:solidFill>
                <a:effectLst/>
                <a:latin typeface="inherit"/>
              </a:rPr>
              <a:t>Turkey</a:t>
            </a:r>
            <a:r>
              <a:rPr kumimoji="0" lang="tr-TR" altLang="tr-TR" sz="4000" b="0" i="0" u="none" strike="noStrike" cap="none" normalizeH="0" baseline="0" dirty="0">
                <a:ln>
                  <a:noFill/>
                </a:ln>
                <a:solidFill>
                  <a:srgbClr val="222222"/>
                </a:solidFill>
                <a:effectLst/>
                <a:latin typeface="inherit"/>
              </a:rPr>
              <a:t> is </a:t>
            </a:r>
            <a:r>
              <a:rPr kumimoji="0" lang="tr-TR" altLang="tr-TR" sz="4000" b="0" i="0" u="none" strike="noStrike" cap="none" normalizeH="0" baseline="0" dirty="0" err="1">
                <a:ln>
                  <a:noFill/>
                </a:ln>
                <a:solidFill>
                  <a:srgbClr val="222222"/>
                </a:solidFill>
                <a:effectLst/>
                <a:latin typeface="inherit"/>
              </a:rPr>
              <a:t>seen</a:t>
            </a:r>
            <a:r>
              <a:rPr kumimoji="0" lang="tr-TR" altLang="tr-TR" sz="4000" b="0" i="0" u="none" strike="noStrike" cap="none" normalizeH="0" baseline="0" dirty="0">
                <a:ln>
                  <a:noFill/>
                </a:ln>
                <a:solidFill>
                  <a:srgbClr val="222222"/>
                </a:solidFill>
                <a:effectLst/>
                <a:latin typeface="inherit"/>
              </a:rPr>
              <a:t> in </a:t>
            </a:r>
            <a:r>
              <a:rPr kumimoji="0" lang="tr-TR" altLang="tr-TR" sz="4000" b="0" i="0" u="none" strike="noStrike" cap="none" normalizeH="0" baseline="0" dirty="0" err="1">
                <a:ln>
                  <a:noFill/>
                </a:ln>
                <a:solidFill>
                  <a:srgbClr val="222222"/>
                </a:solidFill>
                <a:effectLst/>
                <a:latin typeface="inherit"/>
              </a:rPr>
              <a:t>this</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National</a:t>
            </a:r>
            <a:r>
              <a:rPr kumimoji="0" lang="tr-TR" altLang="tr-TR" sz="4000" b="0" i="0" u="none" strike="noStrike" cap="none" normalizeH="0" baseline="0" dirty="0">
                <a:ln>
                  <a:noFill/>
                </a:ln>
                <a:solidFill>
                  <a:srgbClr val="222222"/>
                </a:solidFill>
                <a:effectLst/>
                <a:latin typeface="inherit"/>
              </a:rPr>
              <a:t> Park. Karaca, </a:t>
            </a:r>
            <a:r>
              <a:rPr kumimoji="0" lang="tr-TR" altLang="tr-TR" sz="4000" b="0" i="0" u="none" strike="noStrike" cap="none" normalizeH="0" baseline="0" dirty="0" err="1">
                <a:ln>
                  <a:noFill/>
                </a:ln>
                <a:solidFill>
                  <a:srgbClr val="222222"/>
                </a:solidFill>
                <a:effectLst/>
                <a:latin typeface="inherit"/>
              </a:rPr>
              <a:t>Shah</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eagle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quail</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woodcock</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freckle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partridge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henna</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partridge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and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dove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are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the</a:t>
            </a:r>
            <a:r>
              <a:rPr kumimoji="0" lang="tr-TR" altLang="tr-TR" sz="4000" b="0" i="0" u="none" strike="noStrike" cap="none" normalizeH="0" baseline="0" dirty="0">
                <a:ln>
                  <a:noFill/>
                </a:ln>
                <a:solidFill>
                  <a:srgbClr val="222222"/>
                </a:solidFill>
                <a:effectLst/>
                <a:latin typeface="inherit"/>
              </a:rPr>
              <a:t> main </a:t>
            </a:r>
            <a:r>
              <a:rPr kumimoji="0" lang="tr-TR" altLang="tr-TR" sz="4000" b="0" i="0" u="none" strike="noStrike" cap="none" normalizeH="0" baseline="0" dirty="0" err="1">
                <a:ln>
                  <a:noFill/>
                </a:ln>
                <a:solidFill>
                  <a:srgbClr val="222222"/>
                </a:solidFill>
                <a:effectLst/>
                <a:latin typeface="inherit"/>
              </a:rPr>
              <a:t>species</a:t>
            </a:r>
            <a:r>
              <a:rPr kumimoji="0" lang="tr-TR" altLang="tr-TR" sz="4000" b="0" i="0" u="none" strike="noStrike" cap="none" normalizeH="0" baseline="0" dirty="0">
                <a:ln>
                  <a:noFill/>
                </a:ln>
                <a:solidFill>
                  <a:srgbClr val="222222"/>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1" i="0" u="none" strike="noStrike" cap="none" normalizeH="0" baseline="0" dirty="0" err="1">
                <a:ln>
                  <a:noFill/>
                </a:ln>
                <a:solidFill>
                  <a:srgbClr val="FF0000"/>
                </a:solidFill>
                <a:effectLst/>
                <a:latin typeface="inherit"/>
              </a:rPr>
              <a:t>Reptiles</a:t>
            </a:r>
            <a:r>
              <a:rPr kumimoji="0" lang="tr-TR" altLang="tr-TR" sz="4000" b="1" i="0" u="none" strike="noStrike" cap="none" normalizeH="0" baseline="0" dirty="0">
                <a:ln>
                  <a:noFill/>
                </a:ln>
                <a:solidFill>
                  <a:srgbClr val="FF0000"/>
                </a:solidFill>
                <a:effectLst/>
                <a:latin typeface="inherit"/>
              </a:rPr>
              <a:t>: </a:t>
            </a:r>
            <a:r>
              <a:rPr kumimoji="0" lang="tr-TR" altLang="tr-TR" sz="4000" b="0" i="0" u="none" strike="noStrike" cap="none" normalizeH="0" baseline="0" dirty="0" err="1">
                <a:ln>
                  <a:noFill/>
                </a:ln>
                <a:solidFill>
                  <a:srgbClr val="222222"/>
                </a:solidFill>
                <a:effectLst/>
                <a:latin typeface="inherit"/>
              </a:rPr>
              <a:t>There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are</a:t>
            </a:r>
            <a:r>
              <a:rPr kumimoji="0" lang="tr-TR" altLang="tr-TR" sz="4000" b="0" i="0" u="none" strike="noStrike" cap="none" normalizeH="0" baseline="0" dirty="0">
                <a:ln>
                  <a:noFill/>
                </a:ln>
                <a:solidFill>
                  <a:srgbClr val="222222"/>
                </a:solidFill>
                <a:effectLst/>
                <a:latin typeface="inherit"/>
              </a:rPr>
              <a:t> 20 </a:t>
            </a:r>
            <a:r>
              <a:rPr kumimoji="0" lang="tr-TR" altLang="tr-TR" sz="4000" b="0" i="0" u="none" strike="noStrike" cap="none" normalizeH="0" baseline="0" dirty="0" err="1">
                <a:ln>
                  <a:noFill/>
                </a:ln>
                <a:solidFill>
                  <a:srgbClr val="222222"/>
                </a:solidFill>
                <a:effectLst/>
                <a:latin typeface="inherit"/>
              </a:rPr>
              <a:t>reptile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species</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living</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within</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the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borders</a:t>
            </a:r>
            <a:r>
              <a:rPr kumimoji="0" lang="tr-TR" altLang="tr-TR" sz="4000" b="0" i="0" u="none" strike="noStrike" cap="none" normalizeH="0" baseline="0" dirty="0">
                <a:ln>
                  <a:noFill/>
                </a:ln>
                <a:solidFill>
                  <a:srgbClr val="222222"/>
                </a:solidFill>
                <a:effectLst/>
                <a:latin typeface="inherit"/>
              </a:rPr>
              <a:t> of </a:t>
            </a:r>
            <a:r>
              <a:rPr kumimoji="0" lang="tr-TR" altLang="tr-TR" sz="4000" b="0" i="0" u="none" strike="noStrike" cap="none" normalizeH="0" baseline="0" dirty="0" err="1">
                <a:ln>
                  <a:noFill/>
                </a:ln>
                <a:solidFill>
                  <a:srgbClr val="222222"/>
                </a:solidFill>
                <a:effectLst/>
                <a:latin typeface="inherit"/>
              </a:rPr>
              <a:t>the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National</a:t>
            </a:r>
            <a:r>
              <a:rPr kumimoji="0" lang="tr-TR" altLang="tr-TR" sz="4000" b="0" i="0" u="none" strike="noStrike" cap="none" normalizeH="0" baseline="0" dirty="0">
                <a:ln>
                  <a:noFill/>
                </a:ln>
                <a:solidFill>
                  <a:srgbClr val="222222"/>
                </a:solidFill>
                <a:effectLst/>
                <a:latin typeface="inherit"/>
              </a:rPr>
              <a:t> Park. </a:t>
            </a:r>
            <a:r>
              <a:rPr kumimoji="0" lang="tr-TR" altLang="tr-TR" sz="4000" b="0" i="0" u="none" strike="noStrike" cap="none" normalizeH="0" baseline="0" dirty="0" err="1">
                <a:ln>
                  <a:noFill/>
                </a:ln>
                <a:solidFill>
                  <a:srgbClr val="222222"/>
                </a:solidFill>
                <a:effectLst/>
                <a:latin typeface="inherit"/>
              </a:rPr>
              <a:t>Turtle</a:t>
            </a:r>
            <a:r>
              <a:rPr kumimoji="0" lang="tr-TR" altLang="tr-TR" sz="4000" b="0" i="0" u="none" strike="noStrike" cap="none" normalizeH="0" baseline="0" dirty="0">
                <a:ln>
                  <a:noFill/>
                </a:ln>
                <a:solidFill>
                  <a:srgbClr val="222222"/>
                </a:solidFill>
                <a:effectLst/>
                <a:latin typeface="inherit"/>
              </a:rPr>
              <a:t> (Black </a:t>
            </a:r>
            <a:r>
              <a:rPr kumimoji="0" lang="tr-TR" altLang="tr-TR" sz="4000" b="0" i="0" u="none" strike="noStrike" cap="none" normalizeH="0" baseline="0" dirty="0" err="1">
                <a:ln>
                  <a:noFill/>
                </a:ln>
                <a:solidFill>
                  <a:srgbClr val="222222"/>
                </a:solidFill>
                <a:effectLst/>
                <a:latin typeface="inherit"/>
              </a:rPr>
              <a:t>Turtle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Spotted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Turtle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Blind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Lizard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Spiny</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Lizard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Half-Finger</a:t>
            </a:r>
            <a:r>
              <a:rPr kumimoji="0" lang="tr-TR" altLang="tr-TR" sz="4000" b="0" i="0" u="none" strike="noStrike" cap="none" normalizeH="0" baseline="0" dirty="0">
                <a:ln>
                  <a:noFill/>
                </a:ln>
                <a:solidFill>
                  <a:srgbClr val="222222"/>
                </a:solidFill>
                <a:effectLst/>
                <a:latin typeface="inherit"/>
              </a:rPr>
              <a:t> Keler, </a:t>
            </a:r>
            <a:r>
              <a:rPr kumimoji="0" lang="tr-TR" altLang="tr-TR" sz="4000" b="0" i="0" u="none" strike="noStrike" cap="none" normalizeH="0" baseline="0" dirty="0" err="1">
                <a:ln>
                  <a:noFill/>
                </a:ln>
                <a:solidFill>
                  <a:srgbClr val="222222"/>
                </a:solidFill>
                <a:effectLst/>
                <a:latin typeface="inherit"/>
              </a:rPr>
              <a:t>Slim</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Lizard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Spotted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Lizard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Coin</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Snake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and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Banded</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Viper</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are</a:t>
            </a:r>
            <a:r>
              <a:rPr kumimoji="0" lang="tr-TR" altLang="tr-TR" sz="4000" b="0" i="0" u="none" strike="noStrike" cap="none" normalizeH="0" baseline="0" dirty="0">
                <a:ln>
                  <a:noFill/>
                </a:ln>
                <a:solidFill>
                  <a:srgbClr val="222222"/>
                </a:solidFill>
                <a:effectLst/>
                <a:latin typeface="inherit"/>
              </a:rPr>
              <a:t> </a:t>
            </a:r>
            <a:r>
              <a:rPr kumimoji="0" lang="tr-TR" altLang="tr-TR" sz="4000" b="0" i="0" u="none" strike="noStrike" cap="none" normalizeH="0" baseline="0" dirty="0" err="1">
                <a:ln>
                  <a:noFill/>
                </a:ln>
                <a:solidFill>
                  <a:srgbClr val="222222"/>
                </a:solidFill>
                <a:effectLst/>
                <a:latin typeface="inherit"/>
              </a:rPr>
              <a:t>the</a:t>
            </a:r>
            <a:r>
              <a:rPr kumimoji="0" lang="tr-TR" altLang="tr-TR" sz="4000" b="0" i="0" u="none" strike="noStrike" cap="none" normalizeH="0" baseline="0" dirty="0">
                <a:ln>
                  <a:noFill/>
                </a:ln>
                <a:solidFill>
                  <a:srgbClr val="222222"/>
                </a:solidFill>
                <a:effectLst/>
                <a:latin typeface="inherit"/>
              </a:rPr>
              <a:t> main </a:t>
            </a:r>
            <a:r>
              <a:rPr kumimoji="0" lang="tr-TR" altLang="tr-TR" sz="4000" b="0" i="0" u="none" strike="noStrike" cap="none" normalizeH="0" baseline="0" dirty="0" err="1">
                <a:ln>
                  <a:noFill/>
                </a:ln>
                <a:solidFill>
                  <a:srgbClr val="222222"/>
                </a:solidFill>
                <a:effectLst/>
                <a:latin typeface="inherit"/>
              </a:rPr>
              <a:t>ones</a:t>
            </a:r>
            <a:r>
              <a:rPr kumimoji="0" lang="tr-TR" altLang="tr-TR" sz="4000" b="0" i="0" u="none" strike="noStrike" cap="none" normalizeH="0" baseline="0" dirty="0">
                <a:ln>
                  <a:noFill/>
                </a:ln>
                <a:solidFill>
                  <a:srgbClr val="222222"/>
                </a:solidFill>
                <a:effectLst/>
                <a:latin typeface="inherit"/>
              </a:rPr>
              <a:t>.</a:t>
            </a:r>
            <a:r>
              <a:rPr kumimoji="0" lang="tr-TR" altLang="tr-TR" sz="4000" b="0" i="0" u="none" strike="noStrike" cap="none" normalizeH="0" baseline="0" dirty="0">
                <a:ln>
                  <a:noFill/>
                </a:ln>
                <a:solidFill>
                  <a:schemeClr val="tx1"/>
                </a:solidFill>
                <a:effectLst/>
              </a:rPr>
              <a:t> </a:t>
            </a:r>
            <a:endParaRPr kumimoji="0" lang="tr-TR" altLang="tr-TR"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301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6E465B91-2F5B-473D-8ED2-64BA9A85A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53" y="0"/>
            <a:ext cx="7435427" cy="5587505"/>
          </a:xfrm>
          <a:prstGeom prst="rect">
            <a:avLst/>
          </a:prstGeom>
        </p:spPr>
      </p:pic>
    </p:spTree>
    <p:extLst>
      <p:ext uri="{BB962C8B-B14F-4D97-AF65-F5344CB8AC3E}">
        <p14:creationId xmlns:p14="http://schemas.microsoft.com/office/powerpoint/2010/main" val="32276804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0</TotalTime>
  <Words>489</Words>
  <Application>Microsoft Office PowerPoint</Application>
  <PresentationFormat>Özel</PresentationFormat>
  <Paragraphs>29</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Ana Olay</vt:lpstr>
      <vt:lpstr>GÜLLÜK mountaIn (TERMESSOS)  BIOLOGICAL DIVERSITY</vt:lpstr>
      <vt:lpstr>PowerPoint Sunusu</vt:lpstr>
      <vt:lpstr>PowerPoint Sunusu</vt:lpstr>
      <vt:lpstr>PowerPoint Sunusu</vt:lpstr>
      <vt:lpstr>FAUNA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GÜLLÜK mountaIn (TERMESSOS)  BIOLOGICAL DIVERSITY</dc:title>
  <cp:lastModifiedBy>Nurşen</cp:lastModifiedBy>
  <cp:revision>1</cp:revision>
  <dcterms:modified xsi:type="dcterms:W3CDTF">2020-01-08T20:12:39Z</dcterms:modified>
</cp:coreProperties>
</file>