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92" r:id="rId5"/>
    <p:sldId id="293" r:id="rId6"/>
    <p:sldId id="286" r:id="rId7"/>
    <p:sldId id="294" r:id="rId8"/>
    <p:sldId id="278" r:id="rId9"/>
    <p:sldId id="280" r:id="rId10"/>
    <p:sldId id="277" r:id="rId11"/>
    <p:sldId id="281" r:id="rId12"/>
    <p:sldId id="282" r:id="rId13"/>
    <p:sldId id="285" r:id="rId14"/>
    <p:sldId id="283" r:id="rId15"/>
    <p:sldId id="287" r:id="rId16"/>
    <p:sldId id="288" r:id="rId17"/>
    <p:sldId id="289" r:id="rId18"/>
    <p:sldId id="295"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147" autoAdjust="0"/>
    <p:restoredTop sz="94660" autoAdjust="0"/>
  </p:normalViewPr>
  <p:slideViewPr>
    <p:cSldViewPr snapToGrid="0">
      <p:cViewPr varScale="1">
        <p:scale>
          <a:sx n="73" d="100"/>
          <a:sy n="73" d="100"/>
        </p:scale>
        <p:origin x="-41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1344" y="11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5/23/2020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‹N›</a:t>
            </a:fld>
            <a:endParaRPr/>
          </a:p>
        </p:txBody>
      </p:sp>
    </p:spTree>
    <p:extLst>
      <p:ext uri="{BB962C8B-B14F-4D97-AF65-F5344CB8AC3E}">
        <p14:creationId xmlns:p14="http://schemas.microsoft.com/office/powerpoint/2010/main" xmlns=""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5/23/2020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‹N›</a:t>
            </a:fld>
            <a:endParaRPr/>
          </a:p>
        </p:txBody>
      </p:sp>
    </p:spTree>
    <p:extLst>
      <p:ext uri="{BB962C8B-B14F-4D97-AF65-F5344CB8AC3E}">
        <p14:creationId xmlns:p14="http://schemas.microsoft.com/office/powerpoint/2010/main" xmlns=""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it-IT" smtClean="0"/>
              <a:t>Fare clic per modificare lo stile del titolo</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a:p>
        </p:txBody>
      </p:sp>
    </p:spTree>
    <p:extLst>
      <p:ext uri="{BB962C8B-B14F-4D97-AF65-F5344CB8AC3E}">
        <p14:creationId xmlns:p14="http://schemas.microsoft.com/office/powerpoint/2010/main" xmlns="" val="3382882087"/>
      </p:ext>
    </p:extLst>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it-IT" smtClean="0"/>
              <a:t>Fare clic per modificare lo stile del titolo</a:t>
            </a:r>
            <a:endParaRP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5/23/2020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‹N›</a:t>
            </a:fld>
            <a:endParaRPr/>
          </a:p>
        </p:txBody>
      </p:sp>
    </p:spTree>
    <p:extLst>
      <p:ext uri="{BB962C8B-B14F-4D97-AF65-F5344CB8AC3E}">
        <p14:creationId xmlns:p14="http://schemas.microsoft.com/office/powerpoint/2010/main" xmlns="" val="376930780"/>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it-IT" smtClean="0"/>
              <a:t>Fare clic per modificare lo stile del titolo</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E583DDF-CA54-461A-A486-592D2374C532}" type="datetimeFigureOut">
              <a:rPr lang="en-US"/>
              <a:pPr/>
              <a:t>5/23/2020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‹N›</a:t>
            </a:fld>
            <a:endParaRPr/>
          </a:p>
        </p:txBody>
      </p:sp>
    </p:spTree>
    <p:extLst>
      <p:ext uri="{BB962C8B-B14F-4D97-AF65-F5344CB8AC3E}">
        <p14:creationId xmlns:p14="http://schemas.microsoft.com/office/powerpoint/2010/main" xmlns="" val="1371734621"/>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9E583DDF-CA54-461A-A486-592D2374C532}" type="datetimeFigureOut">
              <a:rPr lang="en-US"/>
              <a:pPr/>
              <a:t>5/23/2020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‹N›</a:t>
            </a:fld>
            <a:endParaRPr/>
          </a:p>
        </p:txBody>
      </p:sp>
    </p:spTree>
    <p:extLst>
      <p:ext uri="{BB962C8B-B14F-4D97-AF65-F5344CB8AC3E}">
        <p14:creationId xmlns:p14="http://schemas.microsoft.com/office/powerpoint/2010/main" xmlns="" val="3338572201"/>
      </p:ext>
    </p:extLst>
  </p:cSld>
  <p:clrMapOvr>
    <a:masterClrMapping/>
  </p:clrMapOvr>
  <p:transition spd="med">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it-IT" smtClean="0"/>
              <a:t>Fare clic per modificare lo stile del titolo</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9E583DDF-CA54-461A-A486-592D2374C532}" type="datetimeFigureOut">
              <a:rPr lang="en-US"/>
              <a:pPr/>
              <a:t>5/23/2020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‹N›</a:t>
            </a:fld>
            <a:endParaRPr/>
          </a:p>
        </p:txBody>
      </p:sp>
    </p:spTree>
    <p:extLst>
      <p:ext uri="{BB962C8B-B14F-4D97-AF65-F5344CB8AC3E}">
        <p14:creationId xmlns:p14="http://schemas.microsoft.com/office/powerpoint/2010/main" xmlns="" val="2751558224"/>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idx="1"/>
          </p:nvPr>
        </p:nvSpPr>
        <p:spPr/>
        <p:txBody>
          <a:bodyPr/>
          <a:lstStyle>
            <a:lvl6pPr>
              <a:defRPr/>
            </a:lvl6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9E583DDF-CA54-461A-A486-592D2374C532}" type="datetimeFigureOut">
              <a:rPr lang="en-US"/>
              <a:pPr/>
              <a:t>5/23/2020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‹N›</a:t>
            </a:fld>
            <a:endParaRPr/>
          </a:p>
        </p:txBody>
      </p:sp>
    </p:spTree>
    <p:extLst>
      <p:ext uri="{BB962C8B-B14F-4D97-AF65-F5344CB8AC3E}">
        <p14:creationId xmlns:p14="http://schemas.microsoft.com/office/powerpoint/2010/main" xmlns="" val="4159342245"/>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it-IT" smtClean="0"/>
              <a:t>Fare clic per modificare lo stile del titolo</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E583DDF-CA54-461A-A486-592D2374C532}" type="datetimeFigureOut">
              <a:rPr lang="en-US"/>
              <a:pPr/>
              <a:t>5/23/2020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‹N›</a:t>
            </a:fld>
            <a:endParaRPr/>
          </a:p>
        </p:txBody>
      </p:sp>
    </p:spTree>
    <p:extLst>
      <p:ext uri="{BB962C8B-B14F-4D97-AF65-F5344CB8AC3E}">
        <p14:creationId xmlns:p14="http://schemas.microsoft.com/office/powerpoint/2010/main" xmlns="" val="2715843784"/>
      </p:ext>
    </p:extLst>
  </p:cSld>
  <p:clrMapOvr>
    <a:overrideClrMapping bg1="lt1" tx1="dk1" bg2="lt2" tx2="dk2" accent1="accent1" accent2="accent2" accent3="accent3" accent4="accent4" accent5="accent5" accent6="accent6" hlink="hlink" folHlink="folHlink"/>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it-IT" smtClean="0"/>
              <a:t>Fare clic per modificare lo stile del titolo</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5/23/2020</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‹N›</a:t>
            </a:fld>
            <a:endParaRPr/>
          </a:p>
        </p:txBody>
      </p:sp>
    </p:spTree>
    <p:extLst>
      <p:ext uri="{BB962C8B-B14F-4D97-AF65-F5344CB8AC3E}">
        <p14:creationId xmlns:p14="http://schemas.microsoft.com/office/powerpoint/2010/main" xmlns="" val="2804328065"/>
      </p:ext>
    </p:extLst>
  </p:cSld>
  <p:clrMapOvr>
    <a:overrideClrMapping bg1="dk1" tx1="lt1" bg2="dk2" tx2="lt2" accent1="accent1" accent2="accent2" accent3="accent3" accent4="accent4" accent5="accent5" accent6="accent6" hlink="hlink" folHlink="folHlink"/>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9DD7D43D-6574-4C7B-808D-C6C12215A4D4}" type="datetimeFigureOut">
              <a:rPr lang="en-US"/>
              <a:pPr/>
              <a:t>5/23/2020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0ECE5F2-81AA-4605-B028-6FBA391056AF}" type="slidenum">
              <a:rPr/>
              <a:pPr/>
              <a:t>‹N›</a:t>
            </a:fld>
            <a:endParaRPr/>
          </a:p>
        </p:txBody>
      </p:sp>
    </p:spTree>
    <p:extLst>
      <p:ext uri="{BB962C8B-B14F-4D97-AF65-F5344CB8AC3E}">
        <p14:creationId xmlns:p14="http://schemas.microsoft.com/office/powerpoint/2010/main" xmlns="" val="3117078411"/>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it-IT" smtClean="0"/>
              <a:t>Fare clic per modificare lo stile del titolo</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9E583DDF-CA54-461A-A486-592D2374C532}" type="datetimeFigureOut">
              <a:rPr lang="en-US"/>
              <a:pPr/>
              <a:t>5/23/2020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pPr/>
              <a:t>‹N›</a:t>
            </a:fld>
            <a:endParaRPr/>
          </a:p>
        </p:txBody>
      </p:sp>
    </p:spTree>
    <p:extLst>
      <p:ext uri="{BB962C8B-B14F-4D97-AF65-F5344CB8AC3E}">
        <p14:creationId xmlns:p14="http://schemas.microsoft.com/office/powerpoint/2010/main" xmlns="" val="4057080828"/>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Date Placeholder 2"/>
          <p:cNvSpPr>
            <a:spLocks noGrp="1"/>
          </p:cNvSpPr>
          <p:nvPr>
            <p:ph type="dt" sz="half" idx="10"/>
          </p:nvPr>
        </p:nvSpPr>
        <p:spPr/>
        <p:txBody>
          <a:bodyPr/>
          <a:lstStyle/>
          <a:p>
            <a:fld id="{9E583DDF-CA54-461A-A486-592D2374C532}" type="datetimeFigureOut">
              <a:rPr lang="en-US"/>
              <a:pPr/>
              <a:t>5/23/2020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pPr/>
              <a:t>‹N›</a:t>
            </a:fld>
            <a:endParaRPr/>
          </a:p>
        </p:txBody>
      </p:sp>
    </p:spTree>
    <p:extLst>
      <p:ext uri="{BB962C8B-B14F-4D97-AF65-F5344CB8AC3E}">
        <p14:creationId xmlns:p14="http://schemas.microsoft.com/office/powerpoint/2010/main" xmlns="" val="842011030"/>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5/23/2020</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‹N›</a:t>
            </a:fld>
            <a:endParaRPr/>
          </a:p>
        </p:txBody>
      </p:sp>
    </p:spTree>
    <p:extLst>
      <p:ext uri="{BB962C8B-B14F-4D97-AF65-F5344CB8AC3E}">
        <p14:creationId xmlns:p14="http://schemas.microsoft.com/office/powerpoint/2010/main" xmlns="" val="2559003960"/>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it-IT" smtClean="0"/>
              <a:t>Fare clic per modificare lo stile del titolo</a:t>
            </a:r>
            <a:endParaRP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E583DDF-CA54-461A-A486-592D2374C532}" type="datetimeFigureOut">
              <a:rPr lang="en-US"/>
              <a:pPr/>
              <a:t>5/23/2020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‹N›</a:t>
            </a:fld>
            <a:endParaRPr/>
          </a:p>
        </p:txBody>
      </p:sp>
    </p:spTree>
    <p:extLst>
      <p:ext uri="{BB962C8B-B14F-4D97-AF65-F5344CB8AC3E}">
        <p14:creationId xmlns:p14="http://schemas.microsoft.com/office/powerpoint/2010/main" xmlns="" val="1435946658"/>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it-IT" smtClean="0"/>
              <a:t>Fare clic per modificare lo stile del titolo</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en-US"/>
              <a:pPr/>
              <a:t>5/23/2020</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pPr/>
              <a:t>‹N›</a:t>
            </a:fld>
            <a:endParaRPr/>
          </a:p>
        </p:txBody>
      </p:sp>
    </p:spTree>
    <p:extLst>
      <p:ext uri="{BB962C8B-B14F-4D97-AF65-F5344CB8AC3E}">
        <p14:creationId xmlns:p14="http://schemas.microsoft.com/office/powerpoint/2010/main" xmlns=""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p:transition spd="med">
    <p:wipe/>
  </p:transition>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hyperlink" Target="http://www.cielomareterra.org/node/126" TargetMode="External"/><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hyperlink" Target="http://www.cielomareterra.org/node/129" TargetMode="External"/><Relationship Id="rId5" Type="http://schemas.openxmlformats.org/officeDocument/2006/relationships/hyperlink" Target="http://www.cielomareterra.org/node/110" TargetMode="Externa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hyperlink" Target="http://www.cielomareterra.org/node/12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5" Type="http://schemas.openxmlformats.org/officeDocument/2006/relationships/hyperlink" Target="http://www.cielomareterra.org/node/126" TargetMode="Externa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nature.jpg"/>
          <p:cNvPicPr>
            <a:picLocks noChangeAspect="1"/>
          </p:cNvPicPr>
          <p:nvPr/>
        </p:nvPicPr>
        <p:blipFill>
          <a:blip r:embed="rId2"/>
          <a:stretch>
            <a:fillRect/>
          </a:stretch>
        </p:blipFill>
        <p:spPr>
          <a:xfrm>
            <a:off x="1" y="0"/>
            <a:ext cx="12191999" cy="5334000"/>
          </a:xfrm>
          <a:prstGeom prst="rect">
            <a:avLst/>
          </a:prstGeom>
          <a:scene3d>
            <a:camera prst="orthographicFront"/>
            <a:lightRig rig="threePt" dir="t"/>
          </a:scene3d>
          <a:sp3d>
            <a:bevelT prst="slope"/>
          </a:sp3d>
        </p:spPr>
      </p:pic>
      <p:sp>
        <p:nvSpPr>
          <p:cNvPr id="8" name="Sottotitolo 7"/>
          <p:cNvSpPr>
            <a:spLocks noGrp="1"/>
          </p:cNvSpPr>
          <p:nvPr>
            <p:ph type="subTitle" idx="1"/>
          </p:nvPr>
        </p:nvSpPr>
        <p:spPr>
          <a:xfrm>
            <a:off x="3709851" y="5786846"/>
            <a:ext cx="5068389" cy="762000"/>
          </a:xfrm>
          <a:scene3d>
            <a:camera prst="orthographicFront"/>
            <a:lightRig rig="glow" dir="tl">
              <a:rot lat="0" lon="0" rev="5400000"/>
            </a:lightRig>
          </a:scene3d>
          <a:sp3d>
            <a:bevelT prst="convex"/>
          </a:sp3d>
        </p:spPr>
        <p:txBody>
          <a:bodyPr>
            <a:sp3d contourW="12700">
              <a:bevelT w="25400" h="25400"/>
              <a:contourClr>
                <a:schemeClr val="accent6">
                  <a:shade val="73000"/>
                </a:schemeClr>
              </a:contourClr>
            </a:sp3d>
          </a:bodyPr>
          <a:lstStyle/>
          <a:p>
            <a:r>
              <a:rPr lang="it-IT"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askerville Old Face" pitchFamily="18" charset="0"/>
              </a:rPr>
              <a:t>I.P.S.A.S.R.</a:t>
            </a:r>
            <a:r>
              <a:rPr lang="it-IT"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askerville Old Face" pitchFamily="18" charset="0"/>
              </a:rPr>
              <a:t> ‘M. TULLIO CICERONE’</a:t>
            </a:r>
          </a:p>
          <a:p>
            <a:r>
              <a:rPr lang="it-IT"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askerville Old Face" pitchFamily="18" charset="0"/>
              </a:rPr>
              <a:t>SALA CONSILINA (SA) - ITALY</a:t>
            </a:r>
            <a:endParaRPr lang="it-IT"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askerville Old Face" pitchFamily="18" charset="0"/>
            </a:endParaRPr>
          </a:p>
        </p:txBody>
      </p:sp>
      <p:pic>
        <p:nvPicPr>
          <p:cNvPr id="33794" name="Picture 2" descr="http://www.cielomareterra.org/sites/default/files/images/clea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33796" name="Picture 4" descr="http://www.cielomareterra.org/sites/default/files/images/clea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sp>
        <p:nvSpPr>
          <p:cNvPr id="6" name="CasellaDiTesto 5"/>
          <p:cNvSpPr txBox="1"/>
          <p:nvPr/>
        </p:nvSpPr>
        <p:spPr>
          <a:xfrm>
            <a:off x="640080" y="1097280"/>
            <a:ext cx="10371909" cy="2308324"/>
          </a:xfrm>
          <a:prstGeom prst="rect">
            <a:avLst/>
          </a:prstGeom>
          <a:noFill/>
          <a:scene3d>
            <a:camera prst="orthographicFront"/>
            <a:lightRig rig="threePt" dir="t"/>
          </a:scene3d>
          <a:sp3d>
            <a:bevelT prst="slope"/>
          </a:sp3d>
        </p:spPr>
        <p:txBody>
          <a:bodyPr wrap="square" rtlCol="0">
            <a:spAutoFit/>
            <a:sp3d extrusionH="76200" contourW="31750">
              <a:bevelT w="38100" h="38100" prst="convex"/>
              <a:bevelB w="95250" h="50800" prst="coolSlant"/>
              <a:extrusionClr>
                <a:srgbClr val="C00000"/>
              </a:extrusionClr>
              <a:contourClr>
                <a:srgbClr val="FF0000"/>
              </a:contourClr>
            </a:sp3d>
          </a:bodyPr>
          <a:lstStyle/>
          <a:p>
            <a:r>
              <a:rPr lang="it-IT" sz="7200" b="1" dirty="0" smtClean="0">
                <a:ln w="1905" cmpd="sng">
                  <a:solidFill>
                    <a:srgbClr val="002060"/>
                  </a:solidFill>
                  <a:prstDash val="lgDashDotDot"/>
                </a:ln>
                <a:solidFill>
                  <a:srgbClr val="FF0000"/>
                </a:solidFill>
                <a:effectLst>
                  <a:innerShdw blurRad="774700" dist="43180" dir="5400000">
                    <a:srgbClr val="000000">
                      <a:alpha val="65000"/>
                    </a:srgbClr>
                  </a:innerShdw>
                </a:effectLst>
                <a:latin typeface="Baskerville Old Face" pitchFamily="18" charset="0"/>
                <a:ea typeface="Arial Unicode MS" pitchFamily="34" charset="-128"/>
                <a:cs typeface="Arial Unicode MS" pitchFamily="34" charset="-128"/>
              </a:rPr>
              <a:t>The</a:t>
            </a:r>
            <a:r>
              <a:rPr lang="it-IT" sz="7200" b="1" dirty="0" smtClean="0">
                <a:ln w="1905" cmpd="sng">
                  <a:solidFill>
                    <a:srgbClr val="002060"/>
                  </a:solidFill>
                  <a:prstDash val="lgDashDotDot"/>
                </a:ln>
                <a:solidFill>
                  <a:srgbClr val="FF0000"/>
                </a:solidFill>
                <a:effectLst>
                  <a:innerShdw blurRad="774700" dist="43180" dir="5400000">
                    <a:srgbClr val="000000">
                      <a:alpha val="65000"/>
                    </a:srgbClr>
                  </a:innerShdw>
                </a:effectLst>
                <a:latin typeface="Baskerville Old Face" pitchFamily="18" charset="0"/>
              </a:rPr>
              <a:t> </a:t>
            </a:r>
          </a:p>
          <a:p>
            <a:r>
              <a:rPr lang="it-IT" sz="7200" b="1" dirty="0" err="1" smtClean="0">
                <a:ln w="1905" cmpd="sng">
                  <a:solidFill>
                    <a:srgbClr val="002060"/>
                  </a:solidFill>
                  <a:prstDash val="lgDashDotDot"/>
                </a:ln>
                <a:solidFill>
                  <a:srgbClr val="FF0000"/>
                </a:solidFill>
                <a:effectLst>
                  <a:innerShdw blurRad="774700" dist="43180" dir="5400000">
                    <a:srgbClr val="000000">
                      <a:alpha val="65000"/>
                    </a:srgbClr>
                  </a:innerShdw>
                </a:effectLst>
                <a:latin typeface="Algerian" pitchFamily="82" charset="0"/>
              </a:rPr>
              <a:t>Endangered</a:t>
            </a:r>
            <a:r>
              <a:rPr lang="it-IT" sz="7200" b="1" dirty="0" smtClean="0">
                <a:ln w="1905" cmpd="sng">
                  <a:solidFill>
                    <a:srgbClr val="002060"/>
                  </a:solidFill>
                  <a:prstDash val="lgDashDotDot"/>
                </a:ln>
                <a:solidFill>
                  <a:srgbClr val="FF0000"/>
                </a:solidFill>
                <a:effectLst>
                  <a:innerShdw blurRad="774700" dist="43180" dir="5400000">
                    <a:srgbClr val="000000">
                      <a:alpha val="65000"/>
                    </a:srgbClr>
                  </a:innerShdw>
                </a:effectLst>
                <a:latin typeface="Algerian" pitchFamily="82" charset="0"/>
              </a:rPr>
              <a:t> </a:t>
            </a:r>
            <a:r>
              <a:rPr lang="it-IT" sz="7200" b="1" dirty="0" err="1" smtClean="0">
                <a:ln w="1905" cmpd="sng">
                  <a:solidFill>
                    <a:srgbClr val="002060"/>
                  </a:solidFill>
                  <a:prstDash val="lgDashDotDot"/>
                </a:ln>
                <a:solidFill>
                  <a:srgbClr val="FF0000"/>
                </a:solidFill>
                <a:effectLst>
                  <a:innerShdw blurRad="774700" dist="43180" dir="5400000">
                    <a:srgbClr val="000000">
                      <a:alpha val="65000"/>
                    </a:srgbClr>
                  </a:innerShdw>
                </a:effectLst>
                <a:latin typeface="Algerian" pitchFamily="82" charset="0"/>
              </a:rPr>
              <a:t>Species</a:t>
            </a:r>
            <a:endParaRPr lang="it-IT" sz="7200" b="1" dirty="0">
              <a:ln w="1905" cmpd="sng">
                <a:solidFill>
                  <a:srgbClr val="002060"/>
                </a:solidFill>
                <a:prstDash val="lgDashDotDot"/>
              </a:ln>
              <a:solidFill>
                <a:srgbClr val="FF0000"/>
              </a:solidFill>
              <a:effectLst>
                <a:innerShdw blurRad="774700" dist="43180" dir="5400000">
                  <a:srgbClr val="000000">
                    <a:alpha val="65000"/>
                  </a:srgbClr>
                </a:innerShdw>
              </a:effectLst>
              <a:latin typeface="Algerian" pitchFamily="82" charset="0"/>
            </a:endParaRPr>
          </a:p>
        </p:txBody>
      </p:sp>
      <p:sp>
        <p:nvSpPr>
          <p:cNvPr id="11" name="Rettangolo 10"/>
          <p:cNvSpPr/>
          <p:nvPr/>
        </p:nvSpPr>
        <p:spPr>
          <a:xfrm>
            <a:off x="10049692" y="4402183"/>
            <a:ext cx="1946366" cy="1323439"/>
          </a:xfrm>
          <a:prstGeom prst="rect">
            <a:avLst/>
          </a:prstGeom>
          <a:scene3d>
            <a:camera prst="orthographicFront"/>
            <a:lightRig rig="threePt" dir="t"/>
          </a:scene3d>
          <a:sp3d>
            <a:bevelT prst="convex"/>
          </a:sp3d>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Valle di Diano  </a:t>
            </a:r>
            <a:b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Parco Nazionale del Cilento</a:t>
            </a:r>
            <a:b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Italy</a:t>
            </a:r>
            <a:endParaRPr lang="it-IT"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endParaRPr>
          </a:p>
        </p:txBody>
      </p:sp>
      <p:pic>
        <p:nvPicPr>
          <p:cNvPr id="33797" name="Picture 5"/>
          <p:cNvPicPr>
            <a:picLocks noChangeAspect="1" noChangeArrowheads="1"/>
          </p:cNvPicPr>
          <p:nvPr/>
        </p:nvPicPr>
        <p:blipFill>
          <a:blip r:embed="rId4" cstate="print"/>
          <a:srcRect/>
          <a:stretch>
            <a:fillRect/>
          </a:stretch>
        </p:blipFill>
        <p:spPr bwMode="auto">
          <a:xfrm>
            <a:off x="5115158" y="4494033"/>
            <a:ext cx="1882044" cy="1136060"/>
          </a:xfrm>
          <a:prstGeom prst="rect">
            <a:avLst/>
          </a:prstGeom>
          <a:noFill/>
          <a:ln w="9525">
            <a:noFill/>
            <a:miter lim="800000"/>
            <a:headEnd/>
            <a:tailEnd/>
          </a:ln>
          <a:effectLst/>
          <a:scene3d>
            <a:camera prst="orthographicFront"/>
            <a:lightRig rig="threePt" dir="t"/>
          </a:scene3d>
          <a:sp3d>
            <a:bevelT prst="convex"/>
          </a:sp3d>
        </p:spPr>
      </p:pic>
      <p:pic>
        <p:nvPicPr>
          <p:cNvPr id="33798" name="Picture 6"/>
          <p:cNvPicPr>
            <a:picLocks noChangeAspect="1" noChangeArrowheads="1"/>
          </p:cNvPicPr>
          <p:nvPr/>
        </p:nvPicPr>
        <p:blipFill>
          <a:blip r:embed="rId5" cstate="print"/>
          <a:srcRect/>
          <a:stretch>
            <a:fillRect/>
          </a:stretch>
        </p:blipFill>
        <p:spPr bwMode="auto">
          <a:xfrm>
            <a:off x="5486537" y="156754"/>
            <a:ext cx="1253897" cy="1286465"/>
          </a:xfrm>
          <a:prstGeom prst="rect">
            <a:avLst/>
          </a:prstGeom>
          <a:noFill/>
          <a:ln w="9525">
            <a:noFill/>
            <a:miter lim="800000"/>
            <a:headEnd/>
            <a:tailEnd/>
          </a:ln>
          <a:effectLst/>
          <a:scene3d>
            <a:camera prst="orthographicFront"/>
            <a:lightRig rig="threePt" dir="t"/>
          </a:scene3d>
          <a:sp3d>
            <a:bevelT prst="slope"/>
          </a:sp3d>
        </p:spPr>
      </p:pic>
    </p:spTree>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Limodorum abortivum"/>
          <p:cNvPicPr>
            <a:picLocks noChangeAspect="1" noChangeArrowheads="1"/>
          </p:cNvPicPr>
          <p:nvPr/>
        </p:nvPicPr>
        <p:blipFill>
          <a:blip r:embed="rId2"/>
          <a:srcRect/>
          <a:stretch>
            <a:fillRect/>
          </a:stretch>
        </p:blipFill>
        <p:spPr bwMode="auto">
          <a:xfrm>
            <a:off x="-1" y="0"/>
            <a:ext cx="3435531" cy="3658166"/>
          </a:xfrm>
          <a:prstGeom prst="rect">
            <a:avLst/>
          </a:prstGeom>
          <a:noFill/>
        </p:spPr>
      </p:pic>
      <p:pic>
        <p:nvPicPr>
          <p:cNvPr id="26628" name="Picture 4" descr="http://www.cielomareterra.org/sites/default/files/limodorum_abortivum_4.jpg"/>
          <p:cNvPicPr>
            <a:picLocks noChangeAspect="1" noChangeArrowheads="1"/>
          </p:cNvPicPr>
          <p:nvPr/>
        </p:nvPicPr>
        <p:blipFill>
          <a:blip r:embed="rId3"/>
          <a:srcRect/>
          <a:stretch>
            <a:fillRect/>
          </a:stretch>
        </p:blipFill>
        <p:spPr bwMode="auto">
          <a:xfrm>
            <a:off x="7429500" y="3219449"/>
            <a:ext cx="4762500" cy="3638551"/>
          </a:xfrm>
          <a:prstGeom prst="rect">
            <a:avLst/>
          </a:prstGeom>
          <a:noFill/>
        </p:spPr>
      </p:pic>
      <p:pic>
        <p:nvPicPr>
          <p:cNvPr id="26630" name="Picture 6" descr="http://www.cielomareterra.org/sites/default/files/Limodorum%20abortivum%20(Linnaeus)%20Swartz.jpg"/>
          <p:cNvPicPr>
            <a:picLocks noChangeAspect="1" noChangeArrowheads="1"/>
          </p:cNvPicPr>
          <p:nvPr/>
        </p:nvPicPr>
        <p:blipFill>
          <a:blip r:embed="rId4"/>
          <a:srcRect/>
          <a:stretch>
            <a:fillRect/>
          </a:stretch>
        </p:blipFill>
        <p:spPr bwMode="auto">
          <a:xfrm>
            <a:off x="3304904" y="0"/>
            <a:ext cx="4574628" cy="6857999"/>
          </a:xfrm>
          <a:prstGeom prst="rect">
            <a:avLst/>
          </a:prstGeom>
          <a:noFill/>
        </p:spPr>
      </p:pic>
      <p:sp>
        <p:nvSpPr>
          <p:cNvPr id="7" name="Rettangolo 6"/>
          <p:cNvSpPr/>
          <p:nvPr/>
        </p:nvSpPr>
        <p:spPr>
          <a:xfrm>
            <a:off x="7889967" y="0"/>
            <a:ext cx="4302034" cy="3174274"/>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i="1" dirty="0" smtClean="0">
                <a:solidFill>
                  <a:schemeClr val="tx2"/>
                </a:solidFill>
                <a:effectLst>
                  <a:outerShdw blurRad="38100" dist="38100" dir="2700000" algn="tl">
                    <a:srgbClr val="000000">
                      <a:alpha val="43137"/>
                    </a:srgbClr>
                  </a:outerShdw>
                </a:effectLst>
              </a:rPr>
              <a:t>The </a:t>
            </a:r>
            <a:r>
              <a:rPr lang="en-US" i="1" dirty="0" err="1" smtClean="0">
                <a:solidFill>
                  <a:schemeClr val="tx2"/>
                </a:solidFill>
                <a:effectLst>
                  <a:outerShdw blurRad="38100" dist="38100" dir="2700000" algn="tl">
                    <a:srgbClr val="000000">
                      <a:alpha val="43137"/>
                    </a:srgbClr>
                  </a:outerShdw>
                </a:effectLst>
              </a:rPr>
              <a:t>Limodorum</a:t>
            </a:r>
            <a:r>
              <a:rPr lang="en-US" i="1" dirty="0" smtClean="0">
                <a:solidFill>
                  <a:schemeClr val="tx2"/>
                </a:solidFill>
                <a:effectLst>
                  <a:outerShdw blurRad="38100" dist="38100" dir="2700000" algn="tl">
                    <a:srgbClr val="000000">
                      <a:alpha val="43137"/>
                    </a:srgbClr>
                  </a:outerShdw>
                </a:effectLst>
              </a:rPr>
              <a:t> </a:t>
            </a:r>
            <a:r>
              <a:rPr lang="en-US" i="1" dirty="0" err="1" smtClean="0">
                <a:solidFill>
                  <a:schemeClr val="tx2"/>
                </a:solidFill>
                <a:effectLst>
                  <a:outerShdw blurRad="38100" dist="38100" dir="2700000" algn="tl">
                    <a:srgbClr val="000000">
                      <a:alpha val="43137"/>
                    </a:srgbClr>
                  </a:outerShdw>
                </a:effectLst>
              </a:rPr>
              <a:t>abortivum</a:t>
            </a:r>
            <a:r>
              <a:rPr lang="en-US" i="1" dirty="0" smtClean="0">
                <a:solidFill>
                  <a:schemeClr val="tx2"/>
                </a:solidFill>
                <a:effectLst>
                  <a:outerShdw blurRad="38100" dist="38100" dir="2700000" algn="tl">
                    <a:srgbClr val="000000">
                      <a:alpha val="43137"/>
                    </a:srgbClr>
                  </a:outerShdw>
                </a:effectLst>
              </a:rPr>
              <a:t>, or Violet </a:t>
            </a:r>
            <a:r>
              <a:rPr lang="en-US" i="1" dirty="0" err="1" smtClean="0">
                <a:solidFill>
                  <a:schemeClr val="tx2"/>
                </a:solidFill>
                <a:effectLst>
                  <a:outerShdw blurRad="38100" dist="38100" dir="2700000" algn="tl">
                    <a:srgbClr val="000000">
                      <a:alpha val="43137"/>
                    </a:srgbClr>
                  </a:outerShdw>
                </a:effectLst>
              </a:rPr>
              <a:t>Limodore</a:t>
            </a:r>
            <a:r>
              <a:rPr lang="en-US" i="1" dirty="0" smtClean="0">
                <a:solidFill>
                  <a:schemeClr val="tx2"/>
                </a:solidFill>
                <a:effectLst>
                  <a:outerShdw blurRad="38100" dist="38100" dir="2700000" algn="tl">
                    <a:srgbClr val="000000">
                      <a:alpha val="43137"/>
                    </a:srgbClr>
                  </a:outerShdw>
                </a:effectLst>
              </a:rPr>
              <a:t> as it is commonly called, is a plant belonging to the </a:t>
            </a:r>
            <a:r>
              <a:rPr lang="en-US" i="1" dirty="0" err="1" smtClean="0">
                <a:solidFill>
                  <a:schemeClr val="tx2"/>
                </a:solidFill>
                <a:effectLst>
                  <a:outerShdw blurRad="38100" dist="38100" dir="2700000" algn="tl">
                    <a:srgbClr val="000000">
                      <a:alpha val="43137"/>
                    </a:srgbClr>
                  </a:outerShdw>
                </a:effectLst>
              </a:rPr>
              <a:t>Orchidaceae</a:t>
            </a:r>
            <a:r>
              <a:rPr lang="en-US" i="1" dirty="0" smtClean="0">
                <a:solidFill>
                  <a:schemeClr val="tx2"/>
                </a:solidFill>
                <a:effectLst>
                  <a:outerShdw blurRad="38100" dist="38100" dir="2700000" algn="tl">
                    <a:srgbClr val="000000">
                      <a:alpha val="43137"/>
                    </a:srgbClr>
                  </a:outerShdw>
                </a:effectLst>
              </a:rPr>
              <a:t> family that widespread throughout the Italy. In the Province of Salerno they can be found along the Mediterranean and in particular areas such as the </a:t>
            </a:r>
            <a:r>
              <a:rPr lang="en-US" i="1" dirty="0" err="1" smtClean="0">
                <a:solidFill>
                  <a:schemeClr val="tx2"/>
                </a:solidFill>
                <a:effectLst>
                  <a:outerShdw blurRad="38100" dist="38100" dir="2700000" algn="tl">
                    <a:srgbClr val="000000">
                      <a:alpha val="43137"/>
                    </a:srgbClr>
                  </a:outerShdw>
                </a:effectLst>
              </a:rPr>
              <a:t>Vallone</a:t>
            </a:r>
            <a:r>
              <a:rPr lang="en-US" i="1" dirty="0" smtClean="0">
                <a:solidFill>
                  <a:schemeClr val="tx2"/>
                </a:solidFill>
                <a:effectLst>
                  <a:outerShdw blurRad="38100" dist="38100" dir="2700000" algn="tl">
                    <a:srgbClr val="000000">
                      <a:alpha val="43137"/>
                    </a:srgbClr>
                  </a:outerShdw>
                </a:effectLst>
              </a:rPr>
              <a:t> Porto in </a:t>
            </a:r>
            <a:r>
              <a:rPr lang="en-US" i="1" dirty="0" err="1" smtClean="0">
                <a:solidFill>
                  <a:schemeClr val="tx2"/>
                </a:solidFill>
                <a:effectLst>
                  <a:outerShdw blurRad="38100" dist="38100" dir="2700000" algn="tl">
                    <a:srgbClr val="000000">
                      <a:alpha val="43137"/>
                    </a:srgbClr>
                  </a:outerShdw>
                </a:effectLst>
              </a:rPr>
              <a:t>Positano</a:t>
            </a:r>
            <a:r>
              <a:rPr lang="en-US" i="1" dirty="0" smtClean="0">
                <a:solidFill>
                  <a:schemeClr val="tx2"/>
                </a:solidFill>
                <a:effectLst>
                  <a:outerShdw blurRad="38100" dist="38100" dir="2700000" algn="tl">
                    <a:srgbClr val="000000">
                      <a:alpha val="43137"/>
                    </a:srgbClr>
                  </a:outerShdw>
                </a:effectLst>
              </a:rPr>
              <a:t>. The name of this elegant orchid derives from the Latin ‘</a:t>
            </a:r>
            <a:r>
              <a:rPr lang="en-US" i="1" dirty="0" err="1" smtClean="0">
                <a:solidFill>
                  <a:schemeClr val="tx2"/>
                </a:solidFill>
                <a:effectLst>
                  <a:outerShdw blurRad="38100" dist="38100" dir="2700000" algn="tl">
                    <a:srgbClr val="000000">
                      <a:alpha val="43137"/>
                    </a:srgbClr>
                  </a:outerShdw>
                </a:effectLst>
              </a:rPr>
              <a:t>abortus</a:t>
            </a:r>
            <a:r>
              <a:rPr lang="en-US" i="1" dirty="0" smtClean="0">
                <a:solidFill>
                  <a:schemeClr val="tx2"/>
                </a:solidFill>
                <a:effectLst>
                  <a:outerShdw blurRad="38100" dist="38100" dir="2700000" algn="tl">
                    <a:srgbClr val="000000">
                      <a:alpha val="43137"/>
                    </a:srgbClr>
                  </a:outerShdw>
                </a:effectLst>
              </a:rPr>
              <a:t>’, which means abortion, in reference to the scale-like leaves, such as they are aborted</a:t>
            </a:r>
            <a:r>
              <a:rPr lang="en-US" i="1" dirty="0" smtClean="0">
                <a:effectLst>
                  <a:outerShdw blurRad="38100" dist="38100" dir="2700000" algn="tl">
                    <a:srgbClr val="000000">
                      <a:alpha val="43137"/>
                    </a:srgbClr>
                  </a:outerShdw>
                </a:effectLst>
              </a:rPr>
              <a:t>. </a:t>
            </a:r>
          </a:p>
        </p:txBody>
      </p:sp>
      <p:sp>
        <p:nvSpPr>
          <p:cNvPr id="8" name="Rettangolo 7"/>
          <p:cNvSpPr/>
          <p:nvPr/>
        </p:nvSpPr>
        <p:spPr>
          <a:xfrm>
            <a:off x="0" y="3626346"/>
            <a:ext cx="3317966" cy="3231654"/>
          </a:xfrm>
          <a:prstGeom prst="rect">
            <a:avLst/>
          </a:prstGeom>
          <a:ln w="57150">
            <a:solidFill>
              <a:srgbClr val="00206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1700" i="1" dirty="0" smtClean="0">
                <a:solidFill>
                  <a:schemeClr val="tx2"/>
                </a:solidFill>
                <a:effectLst>
                  <a:outerShdw blurRad="38100" dist="38100" dir="2700000" algn="tl">
                    <a:srgbClr val="000000">
                      <a:alpha val="43137"/>
                    </a:srgbClr>
                  </a:outerShdw>
                </a:effectLst>
              </a:rPr>
              <a:t>Being the largest and among the flashiest Italian saprophytic orchids, it is a plant that lives on decaying organic matter in the soil, with a characteristic of scaly trunk, tall and robust, with large flowers which are difficult to observe them being fully opened.</a:t>
            </a:r>
          </a:p>
          <a:p>
            <a:pPr algn="just"/>
            <a:r>
              <a:rPr lang="en-US" sz="1700" i="1" dirty="0" smtClean="0">
                <a:solidFill>
                  <a:schemeClr val="tx2"/>
                </a:solidFill>
                <a:effectLst>
                  <a:outerShdw blurRad="38100" dist="38100" dir="2700000" algn="tl">
                    <a:srgbClr val="000000">
                      <a:alpha val="43137"/>
                    </a:srgbClr>
                  </a:outerShdw>
                </a:effectLst>
              </a:rPr>
              <a:t>It's a plant high from 20 to 80 cm. The root system is constituted by a short rhizome and numerous short roots</a:t>
            </a:r>
            <a:endParaRPr lang="en-US" sz="1700" i="1" dirty="0">
              <a:solidFill>
                <a:schemeClr val="tx2"/>
              </a:solidFill>
              <a:effectLst>
                <a:outerShdw blurRad="38100" dist="38100" dir="2700000" algn="tl">
                  <a:srgbClr val="000000">
                    <a:alpha val="43137"/>
                  </a:srgbClr>
                </a:outerShdw>
              </a:effectLst>
            </a:endParaRPr>
          </a:p>
        </p:txBody>
      </p:sp>
      <p:sp>
        <p:nvSpPr>
          <p:cNvPr id="9" name="Rettangolo 8"/>
          <p:cNvSpPr/>
          <p:nvPr/>
        </p:nvSpPr>
        <p:spPr>
          <a:xfrm>
            <a:off x="4349931" y="5657671"/>
            <a:ext cx="2246811" cy="1200329"/>
          </a:xfrm>
          <a:prstGeom prst="rect">
            <a:avLst/>
          </a:prstGeom>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it-IT"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Valle di Diano  </a:t>
            </a:r>
            <a:br>
              <a:rPr lang="it-IT"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Parco Nazionale del Cilento</a:t>
            </a:r>
            <a:br>
              <a:rPr lang="it-IT"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Italy</a:t>
            </a:r>
            <a:endParaRPr lang="it-IT"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endParaRPr>
          </a:p>
        </p:txBody>
      </p:sp>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336767" y="4767943"/>
            <a:ext cx="6106296" cy="892629"/>
          </a:xfrm>
        </p:spPr>
        <p:txBody>
          <a:bodyPr>
            <a:noAutofit/>
          </a:bodyPr>
          <a:lstStyle/>
          <a:p>
            <a:r>
              <a:rPr lang="en-US" b="1" i="1" dirty="0" smtClean="0"/>
              <a:t>The </a:t>
            </a:r>
            <a:r>
              <a:rPr lang="en-US" b="1" i="1" dirty="0" err="1" smtClean="0"/>
              <a:t>Suillellus</a:t>
            </a:r>
            <a:r>
              <a:rPr lang="en-US" b="1" i="1" dirty="0" smtClean="0"/>
              <a:t> </a:t>
            </a:r>
            <a:r>
              <a:rPr lang="en-US" b="1" i="1" dirty="0" err="1" smtClean="0"/>
              <a:t>luridus</a:t>
            </a:r>
            <a:r>
              <a:rPr lang="en-US" b="1" i="1" dirty="0" smtClean="0"/>
              <a:t> (Boletus </a:t>
            </a:r>
            <a:r>
              <a:rPr lang="en-US" b="1" i="1" dirty="0" err="1" smtClean="0"/>
              <a:t>luridus</a:t>
            </a:r>
            <a:r>
              <a:rPr lang="en-US" b="1" i="1" dirty="0" smtClean="0"/>
              <a:t>)</a:t>
            </a:r>
            <a:r>
              <a:rPr lang="en-US" i="1" dirty="0" smtClean="0"/>
              <a:t> belongs to do the </a:t>
            </a:r>
            <a:r>
              <a:rPr lang="en-US" i="1" dirty="0" err="1" smtClean="0"/>
              <a:t>bolete</a:t>
            </a:r>
            <a:r>
              <a:rPr lang="en-US" i="1" dirty="0" smtClean="0"/>
              <a:t> family. The </a:t>
            </a:r>
            <a:r>
              <a:rPr lang="en-US" i="1" dirty="0" err="1" smtClean="0"/>
              <a:t>muschroom</a:t>
            </a:r>
            <a:r>
              <a:rPr lang="en-US" i="1" dirty="0" smtClean="0"/>
              <a:t> can be found in the summer and autumn. The cap is olive-brown with a diameter of up to 20 cm. On the underside it has small red pores. This mushroom is edible after it has been cooked but should not be eaten raw and it has not to be confused with the poisonous Boletus </a:t>
            </a:r>
            <a:r>
              <a:rPr lang="en-US" i="1" dirty="0" err="1" smtClean="0"/>
              <a:t>satanas</a:t>
            </a:r>
            <a:r>
              <a:rPr lang="en-US" i="1" dirty="0" smtClean="0"/>
              <a:t>.</a:t>
            </a:r>
            <a:endParaRPr lang="it-IT" dirty="0"/>
          </a:p>
        </p:txBody>
      </p:sp>
      <p:pic>
        <p:nvPicPr>
          <p:cNvPr id="24578" name="Picture 2" descr="Boletus fragrans foto di Raffaele Mansi "/>
          <p:cNvPicPr>
            <a:picLocks noChangeAspect="1" noChangeArrowheads="1"/>
          </p:cNvPicPr>
          <p:nvPr/>
        </p:nvPicPr>
        <p:blipFill>
          <a:blip r:embed="rId2"/>
          <a:srcRect/>
          <a:stretch>
            <a:fillRect/>
          </a:stretch>
        </p:blipFill>
        <p:spPr bwMode="auto">
          <a:xfrm>
            <a:off x="0" y="0"/>
            <a:ext cx="5277394" cy="3500673"/>
          </a:xfrm>
          <a:prstGeom prst="rect">
            <a:avLst/>
          </a:prstGeom>
          <a:noFill/>
          <a:ln w="57150">
            <a:solidFill>
              <a:srgbClr val="FFFF00"/>
            </a:solidFill>
          </a:ln>
          <a:scene3d>
            <a:camera prst="orthographicFront"/>
            <a:lightRig rig="threePt" dir="t"/>
          </a:scene3d>
          <a:sp3d>
            <a:bevelT prst="convex"/>
          </a:sp3d>
        </p:spPr>
      </p:pic>
      <p:pic>
        <p:nvPicPr>
          <p:cNvPr id="24580" name="Picture 4" descr="http://www.cielomareterra.org/sites/default/files/Boletus_luridus_0.jpg"/>
          <p:cNvPicPr>
            <a:picLocks noChangeAspect="1" noChangeArrowheads="1"/>
          </p:cNvPicPr>
          <p:nvPr/>
        </p:nvPicPr>
        <p:blipFill>
          <a:blip r:embed="rId3"/>
          <a:srcRect/>
          <a:stretch>
            <a:fillRect/>
          </a:stretch>
        </p:blipFill>
        <p:spPr bwMode="auto">
          <a:xfrm>
            <a:off x="5238206" y="0"/>
            <a:ext cx="6953794" cy="4238361"/>
          </a:xfrm>
          <a:prstGeom prst="rect">
            <a:avLst/>
          </a:prstGeom>
          <a:noFill/>
          <a:ln w="57150">
            <a:solidFill>
              <a:srgbClr val="FFFF00"/>
            </a:solidFill>
          </a:ln>
          <a:scene3d>
            <a:camera prst="orthographicFront"/>
            <a:lightRig rig="threePt" dir="t"/>
          </a:scene3d>
          <a:sp3d>
            <a:bevelT prst="convex"/>
          </a:sp3d>
        </p:spPr>
      </p:pic>
      <p:pic>
        <p:nvPicPr>
          <p:cNvPr id="24582" name="Picture 6" descr="http://www.cielomareterra.org/sites/default/files/Boletus_luridus3.jpg"/>
          <p:cNvPicPr>
            <a:picLocks noChangeAspect="1" noChangeArrowheads="1"/>
          </p:cNvPicPr>
          <p:nvPr/>
        </p:nvPicPr>
        <p:blipFill>
          <a:blip r:embed="rId4" cstate="print"/>
          <a:srcRect/>
          <a:stretch>
            <a:fillRect/>
          </a:stretch>
        </p:blipFill>
        <p:spPr bwMode="auto">
          <a:xfrm>
            <a:off x="0" y="3566160"/>
            <a:ext cx="5320988" cy="3291840"/>
          </a:xfrm>
          <a:prstGeom prst="rect">
            <a:avLst/>
          </a:prstGeom>
          <a:noFill/>
          <a:ln w="57150">
            <a:solidFill>
              <a:srgbClr val="FFFF00"/>
            </a:solidFill>
          </a:ln>
          <a:scene3d>
            <a:camera prst="orthographicFront"/>
            <a:lightRig rig="threePt" dir="t"/>
          </a:scene3d>
          <a:sp3d>
            <a:bevelT prst="convex"/>
          </a:sp3d>
        </p:spPr>
      </p:pic>
      <p:sp>
        <p:nvSpPr>
          <p:cNvPr id="7" name="Rettangolo 6"/>
          <p:cNvSpPr/>
          <p:nvPr/>
        </p:nvSpPr>
        <p:spPr>
          <a:xfrm>
            <a:off x="4454434" y="2377440"/>
            <a:ext cx="2246811" cy="1569660"/>
          </a:xfrm>
          <a:prstGeom prst="rect">
            <a:avLst/>
          </a:prstGeom>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Valle di Diano  </a:t>
            </a:r>
            <a:b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Parco Nazionale del Cilento</a:t>
            </a:r>
            <a:b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Italy</a:t>
            </a:r>
            <a:endParaRPr lang="it-IT"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endParaRPr>
          </a:p>
        </p:txBody>
      </p:sp>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cielomareterra.org/sites/default/files/Lilium-tigrinum3.jpg"/>
          <p:cNvPicPr>
            <a:picLocks noChangeAspect="1" noChangeArrowheads="1"/>
          </p:cNvPicPr>
          <p:nvPr/>
        </p:nvPicPr>
        <p:blipFill>
          <a:blip r:embed="rId2"/>
          <a:srcRect/>
          <a:stretch>
            <a:fillRect/>
          </a:stretch>
        </p:blipFill>
        <p:spPr bwMode="auto">
          <a:xfrm>
            <a:off x="0" y="1"/>
            <a:ext cx="4990011" cy="3722914"/>
          </a:xfrm>
          <a:prstGeom prst="rect">
            <a:avLst/>
          </a:prstGeom>
          <a:noFill/>
          <a:scene3d>
            <a:camera prst="orthographicFront"/>
            <a:lightRig rig="threePt" dir="t"/>
          </a:scene3d>
          <a:sp3d>
            <a:bevelT prst="convex"/>
          </a:sp3d>
        </p:spPr>
      </p:pic>
      <p:pic>
        <p:nvPicPr>
          <p:cNvPr id="28676" name="Picture 4" descr="http://www.cielomareterra.org/sites/default/files/Lilium-tigrinum.jpg"/>
          <p:cNvPicPr>
            <a:picLocks noChangeAspect="1" noChangeArrowheads="1"/>
          </p:cNvPicPr>
          <p:nvPr/>
        </p:nvPicPr>
        <p:blipFill>
          <a:blip r:embed="rId3"/>
          <a:srcRect/>
          <a:stretch>
            <a:fillRect/>
          </a:stretch>
        </p:blipFill>
        <p:spPr bwMode="auto">
          <a:xfrm>
            <a:off x="-1" y="3652926"/>
            <a:ext cx="5016138" cy="3022194"/>
          </a:xfrm>
          <a:prstGeom prst="rect">
            <a:avLst/>
          </a:prstGeom>
          <a:noFill/>
          <a:scene3d>
            <a:camera prst="orthographicFront"/>
            <a:lightRig rig="threePt" dir="t"/>
          </a:scene3d>
          <a:sp3d>
            <a:bevelT prst="convex"/>
          </a:sp3d>
        </p:spPr>
      </p:pic>
      <p:pic>
        <p:nvPicPr>
          <p:cNvPr id="28678" name="Picture 6" descr="http://www.cielomareterra.org/sites/default/files/Lilium-tigrinum2_1.jpg"/>
          <p:cNvPicPr>
            <a:picLocks noChangeAspect="1" noChangeArrowheads="1"/>
          </p:cNvPicPr>
          <p:nvPr/>
        </p:nvPicPr>
        <p:blipFill>
          <a:blip r:embed="rId4"/>
          <a:srcRect/>
          <a:stretch>
            <a:fillRect/>
          </a:stretch>
        </p:blipFill>
        <p:spPr bwMode="auto">
          <a:xfrm>
            <a:off x="4988832" y="0"/>
            <a:ext cx="5676866" cy="4250554"/>
          </a:xfrm>
          <a:prstGeom prst="rect">
            <a:avLst/>
          </a:prstGeom>
          <a:noFill/>
          <a:scene3d>
            <a:camera prst="orthographicFront"/>
            <a:lightRig rig="threePt" dir="t"/>
          </a:scene3d>
          <a:sp3d>
            <a:bevelT prst="slope"/>
          </a:sp3d>
        </p:spPr>
      </p:pic>
      <p:sp>
        <p:nvSpPr>
          <p:cNvPr id="7" name="Rettangolo 6"/>
          <p:cNvSpPr/>
          <p:nvPr/>
        </p:nvSpPr>
        <p:spPr>
          <a:xfrm>
            <a:off x="4493623" y="4042572"/>
            <a:ext cx="7698377" cy="2585323"/>
          </a:xfrm>
          <a:prstGeom prst="rect">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wrap="square">
            <a:spAutoFit/>
          </a:bodyPr>
          <a:lstStyle/>
          <a:p>
            <a:r>
              <a:rPr lang="en-US" i="1" dirty="0" smtClean="0">
                <a:solidFill>
                  <a:schemeClr val="tx2"/>
                </a:solidFill>
                <a:effectLst>
                  <a:outerShdw blurRad="38100" dist="38100" dir="2700000" algn="tl">
                    <a:srgbClr val="000000">
                      <a:alpha val="43137"/>
                    </a:srgbClr>
                  </a:outerShdw>
                </a:effectLst>
              </a:rPr>
              <a:t>The tiger lily (</a:t>
            </a:r>
            <a:r>
              <a:rPr lang="en-US" i="1" dirty="0" err="1" smtClean="0">
                <a:solidFill>
                  <a:schemeClr val="tx2"/>
                </a:solidFill>
                <a:effectLst>
                  <a:outerShdw blurRad="38100" dist="38100" dir="2700000" algn="tl">
                    <a:srgbClr val="000000">
                      <a:alpha val="43137"/>
                    </a:srgbClr>
                  </a:outerShdw>
                </a:effectLst>
              </a:rPr>
              <a:t>Lilium</a:t>
            </a:r>
            <a:r>
              <a:rPr lang="en-US" i="1" dirty="0" smtClean="0">
                <a:solidFill>
                  <a:schemeClr val="tx2"/>
                </a:solidFill>
                <a:effectLst>
                  <a:outerShdw blurRad="38100" dist="38100" dir="2700000" algn="tl">
                    <a:srgbClr val="000000">
                      <a:alpha val="43137"/>
                    </a:srgbClr>
                  </a:outerShdw>
                </a:effectLst>
              </a:rPr>
              <a:t> </a:t>
            </a:r>
            <a:r>
              <a:rPr lang="en-US" i="1" dirty="0" err="1" smtClean="0">
                <a:solidFill>
                  <a:schemeClr val="tx2"/>
                </a:solidFill>
                <a:effectLst>
                  <a:outerShdw blurRad="38100" dist="38100" dir="2700000" algn="tl">
                    <a:srgbClr val="000000">
                      <a:alpha val="43137"/>
                    </a:srgbClr>
                  </a:outerShdw>
                </a:effectLst>
              </a:rPr>
              <a:t>tigrinum</a:t>
            </a:r>
            <a:r>
              <a:rPr lang="en-US" i="1" dirty="0" smtClean="0">
                <a:solidFill>
                  <a:schemeClr val="tx2"/>
                </a:solidFill>
                <a:effectLst>
                  <a:outerShdw blurRad="38100" dist="38100" dir="2700000" algn="tl">
                    <a:srgbClr val="000000">
                      <a:alpha val="43137"/>
                    </a:srgbClr>
                  </a:outerShdw>
                </a:effectLst>
              </a:rPr>
              <a:t> or scientific name </a:t>
            </a:r>
            <a:r>
              <a:rPr lang="en-US" i="1" dirty="0" err="1" smtClean="0">
                <a:solidFill>
                  <a:schemeClr val="tx2"/>
                </a:solidFill>
                <a:effectLst>
                  <a:outerShdw blurRad="38100" dist="38100" dir="2700000" algn="tl">
                    <a:srgbClr val="000000">
                      <a:alpha val="43137"/>
                    </a:srgbClr>
                  </a:outerShdw>
                </a:effectLst>
              </a:rPr>
              <a:t>Lilium</a:t>
            </a:r>
            <a:r>
              <a:rPr lang="en-US" i="1" dirty="0" smtClean="0">
                <a:solidFill>
                  <a:schemeClr val="tx2"/>
                </a:solidFill>
                <a:effectLst>
                  <a:outerShdw blurRad="38100" dist="38100" dir="2700000" algn="tl">
                    <a:srgbClr val="000000">
                      <a:alpha val="43137"/>
                    </a:srgbClr>
                  </a:outerShdw>
                </a:effectLst>
              </a:rPr>
              <a:t> </a:t>
            </a:r>
            <a:r>
              <a:rPr lang="en-US" i="1" dirty="0" err="1" smtClean="0">
                <a:solidFill>
                  <a:schemeClr val="tx2"/>
                </a:solidFill>
                <a:effectLst>
                  <a:outerShdw blurRad="38100" dist="38100" dir="2700000" algn="tl">
                    <a:srgbClr val="000000">
                      <a:alpha val="43137"/>
                    </a:srgbClr>
                  </a:outerShdw>
                </a:effectLst>
              </a:rPr>
              <a:t>lancifolium</a:t>
            </a:r>
            <a:r>
              <a:rPr lang="en-US" i="1" dirty="0" smtClean="0">
                <a:solidFill>
                  <a:schemeClr val="tx2"/>
                </a:solidFill>
                <a:effectLst>
                  <a:outerShdw blurRad="38100" dist="38100" dir="2700000" algn="tl">
                    <a:srgbClr val="000000">
                      <a:alpha val="43137"/>
                    </a:srgbClr>
                  </a:outerShdw>
                </a:effectLst>
              </a:rPr>
              <a:t>) is a flower belonging to the </a:t>
            </a:r>
            <a:r>
              <a:rPr lang="en-US" i="1" dirty="0" err="1" smtClean="0">
                <a:solidFill>
                  <a:schemeClr val="tx2"/>
                </a:solidFill>
                <a:effectLst>
                  <a:outerShdw blurRad="38100" dist="38100" dir="2700000" algn="tl">
                    <a:srgbClr val="000000">
                      <a:alpha val="43137"/>
                    </a:srgbClr>
                  </a:outerShdw>
                </a:effectLst>
              </a:rPr>
              <a:t>Liliaceae</a:t>
            </a:r>
            <a:r>
              <a:rPr lang="en-US" i="1" dirty="0" smtClean="0">
                <a:solidFill>
                  <a:schemeClr val="tx2"/>
                </a:solidFill>
                <a:effectLst>
                  <a:outerShdw blurRad="38100" dist="38100" dir="2700000" algn="tl">
                    <a:srgbClr val="000000">
                      <a:alpha val="43137"/>
                    </a:srgbClr>
                  </a:outerShdw>
                </a:effectLst>
              </a:rPr>
              <a:t> family, native to Asia.</a:t>
            </a:r>
          </a:p>
          <a:p>
            <a:r>
              <a:rPr lang="en-US" i="1" dirty="0" smtClean="0">
                <a:solidFill>
                  <a:schemeClr val="tx2"/>
                </a:solidFill>
                <a:effectLst>
                  <a:outerShdw blurRad="38100" dist="38100" dir="2700000" algn="tl">
                    <a:srgbClr val="000000">
                      <a:alpha val="43137"/>
                    </a:srgbClr>
                  </a:outerShdw>
                </a:effectLst>
              </a:rPr>
              <a:t>You can find it with its showy orange flowers, in areas like the </a:t>
            </a:r>
            <a:r>
              <a:rPr lang="en-US" i="1" dirty="0" err="1" smtClean="0">
                <a:solidFill>
                  <a:schemeClr val="tx2"/>
                </a:solidFill>
                <a:effectLst>
                  <a:outerShdw blurRad="38100" dist="38100" dir="2700000" algn="tl">
                    <a:srgbClr val="000000">
                      <a:alpha val="43137"/>
                    </a:srgbClr>
                  </a:outerShdw>
                </a:effectLst>
                <a:hlinkClick r:id="rId5"/>
              </a:rPr>
              <a:t>Vallone</a:t>
            </a:r>
            <a:r>
              <a:rPr lang="en-US" i="1" dirty="0" smtClean="0">
                <a:solidFill>
                  <a:schemeClr val="tx2"/>
                </a:solidFill>
                <a:effectLst>
                  <a:outerShdw blurRad="38100" dist="38100" dir="2700000" algn="tl">
                    <a:srgbClr val="000000">
                      <a:alpha val="43137"/>
                    </a:srgbClr>
                  </a:outerShdw>
                </a:effectLst>
                <a:hlinkClick r:id="rId5"/>
              </a:rPr>
              <a:t> Porto in </a:t>
            </a:r>
            <a:r>
              <a:rPr lang="en-US" i="1" dirty="0" err="1" smtClean="0">
                <a:solidFill>
                  <a:schemeClr val="tx2"/>
                </a:solidFill>
                <a:effectLst>
                  <a:outerShdw blurRad="38100" dist="38100" dir="2700000" algn="tl">
                    <a:srgbClr val="000000">
                      <a:alpha val="43137"/>
                    </a:srgbClr>
                  </a:outerShdw>
                </a:effectLst>
                <a:hlinkClick r:id="rId5"/>
              </a:rPr>
              <a:t>Positano</a:t>
            </a:r>
            <a:r>
              <a:rPr lang="en-US" i="1" dirty="0" smtClean="0">
                <a:solidFill>
                  <a:schemeClr val="tx2"/>
                </a:solidFill>
                <a:effectLst>
                  <a:outerShdw blurRad="38100" dist="38100" dir="2700000" algn="tl">
                    <a:srgbClr val="000000">
                      <a:alpha val="43137"/>
                    </a:srgbClr>
                  </a:outerShdw>
                </a:effectLst>
              </a:rPr>
              <a:t> in </a:t>
            </a:r>
            <a:r>
              <a:rPr lang="en-US" i="1" dirty="0" smtClean="0">
                <a:solidFill>
                  <a:schemeClr val="tx2"/>
                </a:solidFill>
                <a:effectLst>
                  <a:outerShdw blurRad="38100" dist="38100" dir="2700000" algn="tl">
                    <a:srgbClr val="000000">
                      <a:alpha val="43137"/>
                    </a:srgbClr>
                  </a:outerShdw>
                </a:effectLst>
                <a:hlinkClick r:id="rId6"/>
              </a:rPr>
              <a:t>the </a:t>
            </a:r>
            <a:r>
              <a:rPr lang="en-US" i="1" dirty="0" err="1" smtClean="0">
                <a:solidFill>
                  <a:schemeClr val="tx2"/>
                </a:solidFill>
                <a:effectLst>
                  <a:outerShdw blurRad="38100" dist="38100" dir="2700000" algn="tl">
                    <a:srgbClr val="000000">
                      <a:alpha val="43137"/>
                    </a:srgbClr>
                  </a:outerShdw>
                </a:effectLst>
                <a:hlinkClick r:id="rId6"/>
              </a:rPr>
              <a:t>Lattari</a:t>
            </a:r>
            <a:r>
              <a:rPr lang="en-US" i="1" dirty="0" smtClean="0">
                <a:solidFill>
                  <a:schemeClr val="tx2"/>
                </a:solidFill>
                <a:effectLst>
                  <a:outerShdw blurRad="38100" dist="38100" dir="2700000" algn="tl">
                    <a:srgbClr val="000000">
                      <a:alpha val="43137"/>
                    </a:srgbClr>
                  </a:outerShdw>
                </a:effectLst>
                <a:hlinkClick r:id="rId6"/>
              </a:rPr>
              <a:t> Mountains Regional Park</a:t>
            </a:r>
            <a:r>
              <a:rPr lang="en-US" i="1" dirty="0" smtClean="0">
                <a:solidFill>
                  <a:schemeClr val="tx2"/>
                </a:solidFill>
                <a:effectLst>
                  <a:outerShdw blurRad="38100" dist="38100" dir="2700000" algn="tl">
                    <a:srgbClr val="000000">
                      <a:alpha val="43137"/>
                    </a:srgbClr>
                  </a:outerShdw>
                </a:effectLst>
              </a:rPr>
              <a:t>, along </a:t>
            </a:r>
            <a:r>
              <a:rPr lang="en-US" i="1" dirty="0" smtClean="0">
                <a:solidFill>
                  <a:schemeClr val="tx2"/>
                </a:solidFill>
                <a:effectLst>
                  <a:outerShdw blurRad="38100" dist="38100" dir="2700000" algn="tl">
                    <a:srgbClr val="000000">
                      <a:alpha val="43137"/>
                    </a:srgbClr>
                  </a:outerShdw>
                </a:effectLst>
                <a:hlinkClick r:id="rId7"/>
              </a:rPr>
              <a:t>the National Park of </a:t>
            </a:r>
            <a:r>
              <a:rPr lang="en-US" i="1" dirty="0" err="1" smtClean="0">
                <a:solidFill>
                  <a:schemeClr val="tx2"/>
                </a:solidFill>
                <a:effectLst>
                  <a:outerShdw blurRad="38100" dist="38100" dir="2700000" algn="tl">
                    <a:srgbClr val="000000">
                      <a:alpha val="43137"/>
                    </a:srgbClr>
                  </a:outerShdw>
                </a:effectLst>
                <a:hlinkClick r:id="rId7"/>
              </a:rPr>
              <a:t>Cilento</a:t>
            </a:r>
            <a:r>
              <a:rPr lang="en-US" i="1" dirty="0" smtClean="0">
                <a:solidFill>
                  <a:schemeClr val="tx2"/>
                </a:solidFill>
                <a:effectLst>
                  <a:outerShdw blurRad="38100" dist="38100" dir="2700000" algn="tl">
                    <a:srgbClr val="000000">
                      <a:alpha val="43137"/>
                    </a:srgbClr>
                  </a:outerShdw>
                </a:effectLst>
                <a:hlinkClick r:id="rId7"/>
              </a:rPr>
              <a:t> and </a:t>
            </a:r>
            <a:r>
              <a:rPr lang="en-US" i="1" dirty="0" err="1" smtClean="0">
                <a:solidFill>
                  <a:schemeClr val="tx2"/>
                </a:solidFill>
                <a:effectLst>
                  <a:outerShdw blurRad="38100" dist="38100" dir="2700000" algn="tl">
                    <a:srgbClr val="000000">
                      <a:alpha val="43137"/>
                    </a:srgbClr>
                  </a:outerShdw>
                </a:effectLst>
                <a:hlinkClick r:id="rId7"/>
              </a:rPr>
              <a:t>Vallo</a:t>
            </a:r>
            <a:r>
              <a:rPr lang="en-US" i="1" dirty="0" smtClean="0">
                <a:solidFill>
                  <a:schemeClr val="tx2"/>
                </a:solidFill>
                <a:effectLst>
                  <a:outerShdw blurRad="38100" dist="38100" dir="2700000" algn="tl">
                    <a:srgbClr val="000000">
                      <a:alpha val="43137"/>
                    </a:srgbClr>
                  </a:outerShdw>
                </a:effectLst>
                <a:hlinkClick r:id="rId7"/>
              </a:rPr>
              <a:t> </a:t>
            </a:r>
            <a:r>
              <a:rPr lang="en-US" i="1" dirty="0" err="1" smtClean="0">
                <a:solidFill>
                  <a:schemeClr val="tx2"/>
                </a:solidFill>
                <a:effectLst>
                  <a:outerShdw blurRad="38100" dist="38100" dir="2700000" algn="tl">
                    <a:srgbClr val="000000">
                      <a:alpha val="43137"/>
                    </a:srgbClr>
                  </a:outerShdw>
                </a:effectLst>
                <a:hlinkClick r:id="rId7"/>
              </a:rPr>
              <a:t>di</a:t>
            </a:r>
            <a:r>
              <a:rPr lang="en-US" i="1" dirty="0" smtClean="0">
                <a:solidFill>
                  <a:schemeClr val="tx2"/>
                </a:solidFill>
                <a:effectLst>
                  <a:outerShdw blurRad="38100" dist="38100" dir="2700000" algn="tl">
                    <a:srgbClr val="000000">
                      <a:alpha val="43137"/>
                    </a:srgbClr>
                  </a:outerShdw>
                </a:effectLst>
                <a:hlinkClick r:id="rId7"/>
              </a:rPr>
              <a:t> </a:t>
            </a:r>
            <a:r>
              <a:rPr lang="en-US" i="1" dirty="0" err="1" smtClean="0">
                <a:solidFill>
                  <a:schemeClr val="tx2"/>
                </a:solidFill>
                <a:effectLst>
                  <a:outerShdw blurRad="38100" dist="38100" dir="2700000" algn="tl">
                    <a:srgbClr val="000000">
                      <a:alpha val="43137"/>
                    </a:srgbClr>
                  </a:outerShdw>
                </a:effectLst>
                <a:hlinkClick r:id="rId7"/>
              </a:rPr>
              <a:t>Diano</a:t>
            </a:r>
            <a:r>
              <a:rPr lang="en-US" i="1" dirty="0" smtClean="0">
                <a:solidFill>
                  <a:schemeClr val="tx2"/>
                </a:solidFill>
                <a:effectLst>
                  <a:outerShdw blurRad="38100" dist="38100" dir="2700000" algn="tl">
                    <a:srgbClr val="000000">
                      <a:alpha val="43137"/>
                    </a:srgbClr>
                  </a:outerShdw>
                </a:effectLst>
              </a:rPr>
              <a:t>. Its appearance heralds the arrival of summer.</a:t>
            </a:r>
          </a:p>
          <a:p>
            <a:r>
              <a:rPr lang="en-US" i="1" dirty="0" smtClean="0">
                <a:solidFill>
                  <a:schemeClr val="tx2"/>
                </a:solidFill>
                <a:effectLst>
                  <a:outerShdw blurRad="38100" dist="38100" dir="2700000" algn="tl">
                    <a:srgbClr val="000000">
                      <a:alpha val="43137"/>
                    </a:srgbClr>
                  </a:outerShdw>
                </a:effectLst>
              </a:rPr>
              <a:t>Like all lily it is a flower that grows well anywhere and on any soil provided the soil is deep and fertile. This lily is unmistakable for its orange flowers with black dots and gathered at the height of upright stems, strong and tall even more than one meter. The multiplication of flower is simple either with seeds or bulbils.</a:t>
            </a:r>
            <a:endParaRPr lang="en-US" i="1" dirty="0">
              <a:solidFill>
                <a:schemeClr val="tx2"/>
              </a:solidFill>
              <a:effectLst>
                <a:outerShdw blurRad="38100" dist="38100" dir="2700000" algn="tl">
                  <a:srgbClr val="000000">
                    <a:alpha val="43137"/>
                  </a:srgbClr>
                </a:outerShdw>
              </a:effectLst>
            </a:endParaRPr>
          </a:p>
        </p:txBody>
      </p:sp>
      <p:sp>
        <p:nvSpPr>
          <p:cNvPr id="8" name="Rettangolo 7"/>
          <p:cNvSpPr/>
          <p:nvPr/>
        </p:nvSpPr>
        <p:spPr>
          <a:xfrm>
            <a:off x="10398034" y="1345475"/>
            <a:ext cx="1793966" cy="1200329"/>
          </a:xfrm>
          <a:prstGeom prst="rect">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it-IT"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Valle di Diano  </a:t>
            </a:r>
            <a:br>
              <a:rPr lang="it-IT"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Parco Nazionale del Cilento</a:t>
            </a:r>
            <a:br>
              <a:rPr lang="it-IT"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Italy</a:t>
            </a:r>
            <a:endParaRPr lang="it-IT"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endParaRPr>
          </a:p>
        </p:txBody>
      </p:sp>
    </p:spTree>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cielomareterra.org/sites/default/files/Primulapalinuri_fotoFrancescoMarmo.jpg"/>
          <p:cNvPicPr>
            <a:picLocks noChangeAspect="1" noChangeArrowheads="1"/>
          </p:cNvPicPr>
          <p:nvPr/>
        </p:nvPicPr>
        <p:blipFill>
          <a:blip r:embed="rId2"/>
          <a:srcRect/>
          <a:stretch>
            <a:fillRect/>
          </a:stretch>
        </p:blipFill>
        <p:spPr bwMode="auto">
          <a:xfrm>
            <a:off x="0" y="0"/>
            <a:ext cx="4556734" cy="6858000"/>
          </a:xfrm>
          <a:prstGeom prst="rect">
            <a:avLst/>
          </a:prstGeom>
          <a:noFill/>
          <a:ln w="57150">
            <a:solidFill>
              <a:srgbClr val="00B050"/>
            </a:solidFill>
          </a:ln>
          <a:scene3d>
            <a:camera prst="orthographicFront"/>
            <a:lightRig rig="threePt" dir="t"/>
          </a:scene3d>
          <a:sp3d>
            <a:bevelT prst="slope"/>
          </a:sp3d>
        </p:spPr>
      </p:pic>
      <p:pic>
        <p:nvPicPr>
          <p:cNvPr id="29700" name="Picture 4" descr="http://www.cielomareterra.org/sites/default/files/primula_palinuri2.jpg"/>
          <p:cNvPicPr>
            <a:picLocks noChangeAspect="1" noChangeArrowheads="1"/>
          </p:cNvPicPr>
          <p:nvPr/>
        </p:nvPicPr>
        <p:blipFill>
          <a:blip r:embed="rId3"/>
          <a:srcRect/>
          <a:stretch>
            <a:fillRect/>
          </a:stretch>
        </p:blipFill>
        <p:spPr bwMode="auto">
          <a:xfrm>
            <a:off x="4594860" y="3213463"/>
            <a:ext cx="4762500" cy="3644537"/>
          </a:xfrm>
          <a:prstGeom prst="rect">
            <a:avLst/>
          </a:prstGeom>
          <a:noFill/>
          <a:ln w="38100">
            <a:solidFill>
              <a:srgbClr val="00B050"/>
            </a:solidFill>
          </a:ln>
          <a:scene3d>
            <a:camera prst="orthographicFront"/>
            <a:lightRig rig="threePt" dir="t"/>
          </a:scene3d>
          <a:sp3d>
            <a:bevelT prst="slope"/>
          </a:sp3d>
        </p:spPr>
      </p:pic>
      <p:sp>
        <p:nvSpPr>
          <p:cNvPr id="6" name="Rettangolo 5"/>
          <p:cNvSpPr/>
          <p:nvPr/>
        </p:nvSpPr>
        <p:spPr>
          <a:xfrm>
            <a:off x="4615542" y="431074"/>
            <a:ext cx="6971211" cy="2585323"/>
          </a:xfrm>
          <a:prstGeom prst="rect">
            <a:avLst/>
          </a:prstGeom>
          <a:ln w="38100">
            <a:solidFill>
              <a:srgbClr val="00B050"/>
            </a:solidFill>
          </a:ln>
          <a:scene3d>
            <a:camera prst="orthographicFront"/>
            <a:lightRig rig="threePt" dir="t"/>
          </a:scene3d>
          <a:sp3d>
            <a:bevelT prst="slope"/>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i="1" dirty="0" smtClean="0">
                <a:effectLst>
                  <a:outerShdw blurRad="38100" dist="38100" dir="2700000" algn="tl">
                    <a:srgbClr val="000000">
                      <a:alpha val="43137"/>
                    </a:srgbClr>
                  </a:outerShdw>
                </a:effectLst>
              </a:rPr>
              <a:t>The </a:t>
            </a:r>
            <a:r>
              <a:rPr lang="en-US" b="1" i="1" dirty="0" err="1" smtClean="0">
                <a:effectLst>
                  <a:outerShdw blurRad="38100" dist="38100" dir="2700000" algn="tl">
                    <a:srgbClr val="000000">
                      <a:alpha val="43137"/>
                    </a:srgbClr>
                  </a:outerShdw>
                </a:effectLst>
              </a:rPr>
              <a:t>Primula</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Palinuro</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Primula</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palinuri</a:t>
            </a:r>
            <a:r>
              <a:rPr lang="en-US" b="1" i="1" dirty="0" smtClean="0">
                <a:effectLst>
                  <a:outerShdw blurRad="38100" dist="38100" dir="2700000" algn="tl">
                    <a:srgbClr val="000000">
                      <a:alpha val="43137"/>
                    </a:srgbClr>
                  </a:outerShdw>
                </a:effectLst>
              </a:rPr>
              <a:t>)</a:t>
            </a:r>
            <a:r>
              <a:rPr lang="en-US" i="1" dirty="0" smtClean="0">
                <a:effectLst>
                  <a:outerShdw blurRad="38100" dist="38100" dir="2700000" algn="tl">
                    <a:srgbClr val="000000">
                      <a:alpha val="43137"/>
                    </a:srgbClr>
                  </a:outerShdw>
                </a:effectLst>
              </a:rPr>
              <a:t> , is a plant belonging to the family </a:t>
            </a:r>
            <a:r>
              <a:rPr lang="en-US" i="1" dirty="0" err="1" smtClean="0">
                <a:effectLst>
                  <a:outerShdw blurRad="38100" dist="38100" dir="2700000" algn="tl">
                    <a:srgbClr val="000000">
                      <a:alpha val="43137"/>
                    </a:srgbClr>
                  </a:outerShdw>
                </a:effectLst>
              </a:rPr>
              <a:t>Primulaceae</a:t>
            </a:r>
            <a:r>
              <a:rPr lang="en-US" i="1" dirty="0" smtClean="0">
                <a:effectLst>
                  <a:outerShdw blurRad="38100" dist="38100" dir="2700000" algn="tl">
                    <a:srgbClr val="000000">
                      <a:alpha val="43137"/>
                    </a:srgbClr>
                  </a:outerShdw>
                </a:effectLst>
              </a:rPr>
              <a:t>, endemic to some parts of the limestone coast of </a:t>
            </a:r>
            <a:r>
              <a:rPr lang="en-US" i="1" dirty="0" err="1" smtClean="0">
                <a:effectLst>
                  <a:outerShdw blurRad="38100" dist="38100" dir="2700000" algn="tl">
                    <a:srgbClr val="000000">
                      <a:alpha val="43137"/>
                    </a:srgbClr>
                  </a:outerShdw>
                </a:effectLst>
              </a:rPr>
              <a:t>Tirrenihce</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lucane</a:t>
            </a:r>
            <a:r>
              <a:rPr lang="en-US" i="1" dirty="0" smtClean="0">
                <a:effectLst>
                  <a:outerShdw blurRad="38100" dist="38100" dir="2700000" algn="tl">
                    <a:srgbClr val="000000">
                      <a:alpha val="43137"/>
                    </a:srgbClr>
                  </a:outerShdw>
                </a:effectLst>
              </a:rPr>
              <a:t> (southern Campania and Basilicata) and in Calabria it is present </a:t>
            </a:r>
            <a:r>
              <a:rPr lang="en-US" i="1" dirty="0" smtClean="0">
                <a:solidFill>
                  <a:schemeClr val="tx1"/>
                </a:solidFill>
                <a:effectLst>
                  <a:outerShdw blurRad="38100" dist="38100" dir="2700000" algn="tl">
                    <a:srgbClr val="000000">
                      <a:alpha val="43137"/>
                    </a:srgbClr>
                  </a:outerShdw>
                </a:effectLst>
              </a:rPr>
              <a:t>in </a:t>
            </a:r>
            <a:r>
              <a:rPr lang="en-US" i="1" dirty="0" smtClean="0">
                <a:solidFill>
                  <a:schemeClr val="tx1"/>
                </a:solidFill>
                <a:effectLst>
                  <a:outerShdw blurRad="38100" dist="38100" dir="2700000" algn="tl">
                    <a:srgbClr val="000000">
                      <a:alpha val="43137"/>
                    </a:srgbClr>
                  </a:outerShdw>
                </a:effectLst>
                <a:hlinkClick r:id="rId4"/>
              </a:rPr>
              <a:t>the National Park of </a:t>
            </a:r>
            <a:r>
              <a:rPr lang="en-US" i="1" dirty="0" err="1" smtClean="0">
                <a:solidFill>
                  <a:schemeClr val="tx1"/>
                </a:solidFill>
                <a:effectLst>
                  <a:outerShdw blurRad="38100" dist="38100" dir="2700000" algn="tl">
                    <a:srgbClr val="000000">
                      <a:alpha val="43137"/>
                    </a:srgbClr>
                  </a:outerShdw>
                </a:effectLst>
                <a:hlinkClick r:id="rId4"/>
              </a:rPr>
              <a:t>Cilento</a:t>
            </a:r>
            <a:r>
              <a:rPr lang="en-US" i="1" dirty="0" smtClean="0">
                <a:solidFill>
                  <a:schemeClr val="tx1"/>
                </a:solidFill>
                <a:effectLst>
                  <a:outerShdw blurRad="38100" dist="38100" dir="2700000" algn="tl">
                    <a:srgbClr val="000000">
                      <a:alpha val="43137"/>
                    </a:srgbClr>
                  </a:outerShdw>
                </a:effectLst>
                <a:hlinkClick r:id="rId4"/>
              </a:rPr>
              <a:t> and </a:t>
            </a:r>
            <a:r>
              <a:rPr lang="en-US" i="1" dirty="0" err="1" smtClean="0">
                <a:solidFill>
                  <a:schemeClr val="tx1"/>
                </a:solidFill>
                <a:effectLst>
                  <a:outerShdw blurRad="38100" dist="38100" dir="2700000" algn="tl">
                    <a:srgbClr val="000000">
                      <a:alpha val="43137"/>
                    </a:srgbClr>
                  </a:outerShdw>
                </a:effectLst>
                <a:hlinkClick r:id="rId4"/>
              </a:rPr>
              <a:t>Vallo</a:t>
            </a:r>
            <a:r>
              <a:rPr lang="en-US" i="1" dirty="0" smtClean="0">
                <a:solidFill>
                  <a:schemeClr val="tx1"/>
                </a:solidFill>
                <a:effectLst>
                  <a:outerShdw blurRad="38100" dist="38100" dir="2700000" algn="tl">
                    <a:srgbClr val="000000">
                      <a:alpha val="43137"/>
                    </a:srgbClr>
                  </a:outerShdw>
                </a:effectLst>
                <a:hlinkClick r:id="rId4"/>
              </a:rPr>
              <a:t> </a:t>
            </a:r>
            <a:r>
              <a:rPr lang="en-US" i="1" dirty="0" err="1" smtClean="0">
                <a:solidFill>
                  <a:schemeClr val="tx1"/>
                </a:solidFill>
                <a:effectLst>
                  <a:outerShdw blurRad="38100" dist="38100" dir="2700000" algn="tl">
                    <a:srgbClr val="000000">
                      <a:alpha val="43137"/>
                    </a:srgbClr>
                  </a:outerShdw>
                </a:effectLst>
                <a:hlinkClick r:id="rId4"/>
              </a:rPr>
              <a:t>di</a:t>
            </a:r>
            <a:r>
              <a:rPr lang="en-US" i="1" dirty="0" smtClean="0">
                <a:solidFill>
                  <a:schemeClr val="tx1"/>
                </a:solidFill>
                <a:effectLst>
                  <a:outerShdw blurRad="38100" dist="38100" dir="2700000" algn="tl">
                    <a:srgbClr val="000000">
                      <a:alpha val="43137"/>
                    </a:srgbClr>
                  </a:outerShdw>
                </a:effectLst>
                <a:hlinkClick r:id="rId4"/>
              </a:rPr>
              <a:t> </a:t>
            </a:r>
            <a:r>
              <a:rPr lang="en-US" i="1" dirty="0" err="1" smtClean="0">
                <a:solidFill>
                  <a:schemeClr val="tx1"/>
                </a:solidFill>
                <a:effectLst>
                  <a:outerShdw blurRad="38100" dist="38100" dir="2700000" algn="tl">
                    <a:srgbClr val="000000">
                      <a:alpha val="43137"/>
                    </a:srgbClr>
                  </a:outerShdw>
                </a:effectLst>
                <a:hlinkClick r:id="rId4"/>
              </a:rPr>
              <a:t>Diano</a:t>
            </a:r>
            <a:r>
              <a:rPr lang="en-US" i="1" dirty="0" smtClean="0">
                <a:solidFill>
                  <a:schemeClr val="tx1"/>
                </a:solidFill>
                <a:effectLst>
                  <a:outerShdw blurRad="38100" dist="38100" dir="2700000" algn="tl">
                    <a:srgbClr val="000000">
                      <a:alpha val="43137"/>
                    </a:srgbClr>
                  </a:outerShdw>
                </a:effectLst>
              </a:rPr>
              <a:t>.</a:t>
            </a:r>
          </a:p>
          <a:p>
            <a:pPr algn="ctr"/>
            <a:r>
              <a:rPr lang="en-US" i="1" dirty="0" smtClean="0">
                <a:solidFill>
                  <a:schemeClr val="tx2"/>
                </a:solidFill>
                <a:effectLst>
                  <a:outerShdw blurRad="38100" dist="38100" dir="2700000" algn="tl">
                    <a:srgbClr val="000000">
                      <a:alpha val="43137"/>
                    </a:srgbClr>
                  </a:outerShdw>
                </a:effectLst>
              </a:rPr>
              <a:t>The </a:t>
            </a:r>
            <a:r>
              <a:rPr lang="en-US" i="1" dirty="0" err="1" smtClean="0">
                <a:solidFill>
                  <a:schemeClr val="tx2"/>
                </a:solidFill>
                <a:effectLst>
                  <a:outerShdw blurRad="38100" dist="38100" dir="2700000" algn="tl">
                    <a:srgbClr val="000000">
                      <a:alpha val="43137"/>
                    </a:srgbClr>
                  </a:outerShdw>
                </a:effectLst>
              </a:rPr>
              <a:t>Primula</a:t>
            </a:r>
            <a:r>
              <a:rPr lang="en-US" i="1" dirty="0" smtClean="0">
                <a:solidFill>
                  <a:schemeClr val="tx2"/>
                </a:solidFill>
                <a:effectLst>
                  <a:outerShdw blurRad="38100" dist="38100" dir="2700000" algn="tl">
                    <a:srgbClr val="000000">
                      <a:alpha val="43137"/>
                    </a:srgbClr>
                  </a:outerShdw>
                </a:effectLst>
              </a:rPr>
              <a:t> </a:t>
            </a:r>
            <a:r>
              <a:rPr lang="en-US" i="1" dirty="0" err="1" smtClean="0">
                <a:solidFill>
                  <a:schemeClr val="tx2"/>
                </a:solidFill>
                <a:effectLst>
                  <a:outerShdw blurRad="38100" dist="38100" dir="2700000" algn="tl">
                    <a:srgbClr val="000000">
                      <a:alpha val="43137"/>
                    </a:srgbClr>
                  </a:outerShdw>
                </a:effectLst>
              </a:rPr>
              <a:t>palinuri</a:t>
            </a:r>
            <a:r>
              <a:rPr lang="en-US" i="1" dirty="0" smtClean="0">
                <a:solidFill>
                  <a:schemeClr val="tx2"/>
                </a:solidFill>
                <a:effectLst>
                  <a:outerShdw blurRad="38100" dist="38100" dir="2700000" algn="tl">
                    <a:srgbClr val="000000">
                      <a:alpha val="43137"/>
                    </a:srgbClr>
                  </a:outerShdw>
                </a:effectLst>
              </a:rPr>
              <a:t> is a protected species both at regional level and by </a:t>
            </a:r>
            <a:r>
              <a:rPr lang="en-US" i="1" dirty="0" smtClean="0">
                <a:effectLst>
                  <a:outerShdw blurRad="38100" dist="38100" dir="2700000" algn="tl">
                    <a:srgbClr val="000000">
                      <a:alpha val="43137"/>
                    </a:srgbClr>
                  </a:outerShdw>
                </a:effectLst>
              </a:rPr>
              <a:t>the EU. It is on the IUCN Red List of Vulnerable species, the list is compiled by the International Union for the Conservation of Nature.</a:t>
            </a:r>
          </a:p>
          <a:p>
            <a:pPr algn="ctr"/>
            <a:r>
              <a:rPr lang="en-US" i="1" dirty="0" smtClean="0">
                <a:effectLst>
                  <a:outerShdw blurRad="38100" dist="38100" dir="2700000" algn="tl">
                    <a:srgbClr val="000000">
                      <a:alpha val="43137"/>
                    </a:srgbClr>
                  </a:outerShdw>
                </a:effectLst>
              </a:rPr>
              <a:t>The inflorescence consists of numerous flowers which are yellow to deep golden.</a:t>
            </a:r>
          </a:p>
        </p:txBody>
      </p:sp>
      <p:sp>
        <p:nvSpPr>
          <p:cNvPr id="7" name="Rettangolo 6"/>
          <p:cNvSpPr/>
          <p:nvPr/>
        </p:nvSpPr>
        <p:spPr>
          <a:xfrm>
            <a:off x="9379132" y="3441680"/>
            <a:ext cx="2812868" cy="3416320"/>
          </a:xfrm>
          <a:prstGeom prst="rect">
            <a:avLst/>
          </a:prstGeom>
          <a:ln w="38100">
            <a:solidFill>
              <a:srgbClr val="00B050"/>
            </a:solidFill>
          </a:ln>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r>
              <a:rPr lang="en-US" i="1" dirty="0" smtClean="0">
                <a:effectLst>
                  <a:outerShdw blurRad="38100" dist="38100" dir="2700000" algn="tl">
                    <a:srgbClr val="000000">
                      <a:alpha val="43137"/>
                    </a:srgbClr>
                  </a:outerShdw>
                </a:effectLst>
              </a:rPr>
              <a:t>The </a:t>
            </a:r>
            <a:r>
              <a:rPr lang="en-US" i="1" dirty="0" err="1" smtClean="0">
                <a:effectLst>
                  <a:outerShdw blurRad="38100" dist="38100" dir="2700000" algn="tl">
                    <a:srgbClr val="000000">
                      <a:alpha val="43137"/>
                    </a:srgbClr>
                  </a:outerShdw>
                </a:effectLst>
              </a:rPr>
              <a:t>Primula</a:t>
            </a:r>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Palinuro</a:t>
            </a:r>
            <a:r>
              <a:rPr lang="en-US" i="1" dirty="0" smtClean="0">
                <a:effectLst>
                  <a:outerShdw blurRad="38100" dist="38100" dir="2700000" algn="tl">
                    <a:srgbClr val="000000">
                      <a:alpha val="43137"/>
                    </a:srgbClr>
                  </a:outerShdw>
                </a:effectLst>
              </a:rPr>
              <a:t> is present in some colonies on the limestone cliffs of the coastal areas of the southern Tyrrhenian Sea, at an altitude of up to 200 meters, it prefers to grow on walls exposed to the North and North-West. Takes root in crevices of the rock, where the roots creep deeply into the soil accumulation.</a:t>
            </a:r>
            <a:endParaRPr lang="en-US" i="1" dirty="0">
              <a:effectLst>
                <a:outerShdw blurRad="38100" dist="38100" dir="2700000" algn="tl">
                  <a:srgbClr val="000000">
                    <a:alpha val="43137"/>
                  </a:srgbClr>
                </a:outerShdw>
              </a:effectLst>
            </a:endParaRPr>
          </a:p>
        </p:txBody>
      </p:sp>
      <p:sp>
        <p:nvSpPr>
          <p:cNvPr id="8" name="Rettangolo 7"/>
          <p:cNvSpPr/>
          <p:nvPr/>
        </p:nvSpPr>
        <p:spPr>
          <a:xfrm>
            <a:off x="2991394" y="5325556"/>
            <a:ext cx="2468880" cy="1569660"/>
          </a:xfrm>
          <a:prstGeom prst="rect">
            <a:avLst/>
          </a:prstGeom>
          <a:ln w="57150"/>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Valle di Diano  </a:t>
            </a:r>
            <a:b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Parco Nazionale del Cilento</a:t>
            </a:r>
            <a:b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Italy</a:t>
            </a:r>
            <a:endParaRPr lang="it-IT"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endParaRPr>
          </a:p>
        </p:txBody>
      </p:sp>
    </p:spTree>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30722" name="Picture 2" descr="http://www.cielomareterra.org/sites/default/files/Achillea_millefolium_2.jpg"/>
          <p:cNvPicPr>
            <a:picLocks noChangeAspect="1" noChangeArrowheads="1"/>
          </p:cNvPicPr>
          <p:nvPr/>
        </p:nvPicPr>
        <p:blipFill>
          <a:blip r:embed="rId2"/>
          <a:srcRect/>
          <a:stretch>
            <a:fillRect/>
          </a:stretch>
        </p:blipFill>
        <p:spPr bwMode="auto">
          <a:xfrm>
            <a:off x="3277598" y="0"/>
            <a:ext cx="2975066" cy="2975066"/>
          </a:xfrm>
          <a:prstGeom prst="rect">
            <a:avLst/>
          </a:prstGeom>
          <a:noFill/>
          <a:ln w="57150">
            <a:solidFill>
              <a:schemeClr val="bg1"/>
            </a:solidFill>
          </a:ln>
        </p:spPr>
      </p:pic>
      <p:pic>
        <p:nvPicPr>
          <p:cNvPr id="30724" name="Picture 4" descr="http://www.cielomareterra.org/sites/default/files/Achillea_millefolium_01_0.jpg"/>
          <p:cNvPicPr>
            <a:picLocks noChangeAspect="1" noChangeArrowheads="1"/>
          </p:cNvPicPr>
          <p:nvPr/>
        </p:nvPicPr>
        <p:blipFill>
          <a:blip r:embed="rId3"/>
          <a:srcRect/>
          <a:stretch>
            <a:fillRect/>
          </a:stretch>
        </p:blipFill>
        <p:spPr bwMode="auto">
          <a:xfrm>
            <a:off x="6248400" y="0"/>
            <a:ext cx="5943600" cy="4585063"/>
          </a:xfrm>
          <a:prstGeom prst="rect">
            <a:avLst/>
          </a:prstGeom>
          <a:noFill/>
          <a:ln w="57150">
            <a:solidFill>
              <a:schemeClr val="bg1"/>
            </a:solidFill>
          </a:ln>
        </p:spPr>
      </p:pic>
      <p:sp>
        <p:nvSpPr>
          <p:cNvPr id="6" name="Rettangolo 5"/>
          <p:cNvSpPr/>
          <p:nvPr/>
        </p:nvSpPr>
        <p:spPr>
          <a:xfrm>
            <a:off x="0" y="457200"/>
            <a:ext cx="3278777" cy="2862322"/>
          </a:xfrm>
          <a:prstGeom prst="rect">
            <a:avLst/>
          </a:prstGeom>
        </p:spPr>
        <p:txBody>
          <a:bodyPr wrap="square">
            <a:spAutoFit/>
          </a:bodyPr>
          <a:lstStyle/>
          <a:p>
            <a:pPr algn="ctr"/>
            <a:r>
              <a:rPr lang="en-US" i="1" dirty="0" smtClean="0">
                <a:effectLst>
                  <a:outerShdw blurRad="38100" dist="38100" dir="2700000" algn="tl">
                    <a:srgbClr val="000000">
                      <a:alpha val="43137"/>
                    </a:srgbClr>
                  </a:outerShdw>
                </a:effectLst>
              </a:rPr>
              <a:t>The name '</a:t>
            </a:r>
            <a:r>
              <a:rPr lang="en-US" i="1" dirty="0" err="1" smtClean="0">
                <a:effectLst>
                  <a:outerShdw blurRad="38100" dist="38100" dir="2700000" algn="tl">
                    <a:srgbClr val="000000">
                      <a:alpha val="43137"/>
                    </a:srgbClr>
                  </a:outerShdw>
                </a:effectLst>
              </a:rPr>
              <a:t>Achillea</a:t>
            </a:r>
            <a:r>
              <a:rPr lang="en-US" i="1" dirty="0" smtClean="0">
                <a:effectLst>
                  <a:outerShdw blurRad="38100" dist="38100" dir="2700000" algn="tl">
                    <a:srgbClr val="000000">
                      <a:alpha val="43137"/>
                    </a:srgbClr>
                  </a:outerShdw>
                </a:effectLst>
              </a:rPr>
              <a:t>' has mythological origin and comes from Achilles, which cured and healed the wounds in </a:t>
            </a:r>
            <a:r>
              <a:rPr lang="en-US" i="1" dirty="0" err="1" smtClean="0">
                <a:effectLst>
                  <a:outerShdw blurRad="38100" dist="38100" dir="2700000" algn="tl">
                    <a:srgbClr val="000000">
                      <a:alpha val="43137"/>
                    </a:srgbClr>
                  </a:outerShdw>
                </a:effectLst>
              </a:rPr>
              <a:t>Teleforo</a:t>
            </a:r>
            <a:r>
              <a:rPr lang="en-US" i="1" dirty="0" smtClean="0">
                <a:effectLst>
                  <a:outerShdw blurRad="38100" dist="38100" dir="2700000" algn="tl">
                    <a:srgbClr val="000000">
                      <a:alpha val="43137"/>
                    </a:srgbClr>
                  </a:outerShdw>
                </a:effectLst>
              </a:rPr>
              <a:t>, king of Mycenae. The plant, in fact, was known for its healing properties and was sought by swordsmen and warriors. The yarrow grows in grassy places, in the fields and along the roads</a:t>
            </a:r>
            <a:r>
              <a:rPr lang="en-US" i="1" dirty="0" smtClean="0"/>
              <a:t>.</a:t>
            </a:r>
          </a:p>
        </p:txBody>
      </p:sp>
      <p:sp>
        <p:nvSpPr>
          <p:cNvPr id="7" name="Rettangolo 6"/>
          <p:cNvSpPr/>
          <p:nvPr/>
        </p:nvSpPr>
        <p:spPr>
          <a:xfrm>
            <a:off x="0" y="4676503"/>
            <a:ext cx="12192000" cy="2070514"/>
          </a:xfrm>
          <a:prstGeom prst="rect">
            <a:avLst/>
          </a:prstGeom>
          <a:ln w="57150">
            <a:solidFill>
              <a:srgbClr val="FFFF00"/>
            </a:solidFill>
          </a:ln>
          <a:scene3d>
            <a:camera prst="orthographicFront"/>
            <a:lightRig rig="threePt" dir="t"/>
          </a:scene3d>
          <a:sp3d>
            <a:bevelT prst="slope"/>
          </a:sp3d>
        </p:spPr>
        <p:style>
          <a:lnRef idx="0">
            <a:schemeClr val="accent1"/>
          </a:lnRef>
          <a:fillRef idx="3">
            <a:schemeClr val="accent1"/>
          </a:fillRef>
          <a:effectRef idx="3">
            <a:schemeClr val="accent1"/>
          </a:effectRef>
          <a:fontRef idx="minor">
            <a:schemeClr val="lt1"/>
          </a:fontRef>
        </p:style>
        <p:txBody>
          <a:bodyPr wrap="square">
            <a:spAutoFit/>
          </a:bodyPr>
          <a:lstStyle/>
          <a:p>
            <a:r>
              <a:rPr lang="en-US" b="1" i="1" dirty="0" smtClean="0">
                <a:effectLst>
                  <a:outerShdw blurRad="38100" dist="38100" dir="2700000" algn="tl">
                    <a:srgbClr val="000000">
                      <a:alpha val="43137"/>
                    </a:srgbClr>
                  </a:outerShdw>
                </a:effectLst>
              </a:rPr>
              <a:t>Many people still use yarrow to make an herbal tea to calm intestinal pain, and to regulate the menstrual phase. You can use the yarrow to treat minor wounds, abrasions and rashes. As for internal uses, yarrow is </a:t>
            </a:r>
            <a:r>
              <a:rPr lang="en-US" b="1" i="1" dirty="0" err="1" smtClean="0">
                <a:effectLst>
                  <a:outerShdw blurRad="38100" dist="38100" dir="2700000" algn="tl">
                    <a:srgbClr val="000000">
                      <a:alpha val="43137"/>
                    </a:srgbClr>
                  </a:outerShdw>
                </a:effectLst>
              </a:rPr>
              <a:t>benifical</a:t>
            </a:r>
            <a:r>
              <a:rPr lang="en-US" b="1" i="1" dirty="0" smtClean="0">
                <a:effectLst>
                  <a:outerShdw blurRad="38100" dist="38100" dir="2700000" algn="tl">
                    <a:srgbClr val="000000">
                      <a:alpha val="43137"/>
                    </a:srgbClr>
                  </a:outerShdw>
                </a:effectLst>
              </a:rPr>
              <a:t> to stimulate the digestive processes, for menstrual pain and nervous excitement. An infusion is obtained by placing a handful of yarrow in a cup of water and should be drunk twice a day.</a:t>
            </a:r>
          </a:p>
          <a:p>
            <a:r>
              <a:rPr lang="en-US" b="1" i="1" dirty="0" smtClean="0">
                <a:effectLst>
                  <a:outerShdw blurRad="38100" dist="38100" dir="2700000" algn="tl">
                    <a:srgbClr val="000000">
                      <a:alpha val="43137"/>
                    </a:srgbClr>
                  </a:outerShdw>
                </a:effectLst>
              </a:rPr>
              <a:t> </a:t>
            </a:r>
          </a:p>
          <a:p>
            <a:r>
              <a:rPr lang="en-US" b="1" i="1" dirty="0" smtClean="0">
                <a:effectLst>
                  <a:outerShdw blurRad="38100" dist="38100" dir="2700000" algn="tl">
                    <a:srgbClr val="000000">
                      <a:alpha val="43137"/>
                    </a:srgbClr>
                  </a:outerShdw>
                </a:effectLst>
              </a:rPr>
              <a:t>In Salerno area, traditional cuisine still uses the leaves of yarrow for slightly bitter and spicy taste, to gain flavor for salads and to make more delicate and tasty </a:t>
            </a:r>
            <a:r>
              <a:rPr lang="en-US" b="1" i="1" dirty="0" err="1" smtClean="0">
                <a:effectLst>
                  <a:outerShdw blurRad="38100" dist="38100" dir="2700000" algn="tl">
                    <a:srgbClr val="000000">
                      <a:alpha val="43137"/>
                    </a:srgbClr>
                  </a:outerShdw>
                </a:effectLst>
              </a:rPr>
              <a:t>omelettes</a:t>
            </a:r>
            <a:r>
              <a:rPr lang="en-US" b="1" i="1" dirty="0" smtClean="0">
                <a:effectLst>
                  <a:outerShdw blurRad="38100" dist="38100" dir="2700000" algn="tl">
                    <a:srgbClr val="000000">
                      <a:alpha val="43137"/>
                    </a:srgbClr>
                  </a:outerShdw>
                </a:effectLst>
              </a:rPr>
              <a:t>. The flowers are used to prepare excellent pancakes.</a:t>
            </a:r>
            <a:endParaRPr lang="en-US" b="1" i="1" dirty="0">
              <a:effectLst>
                <a:outerShdw blurRad="38100" dist="38100" dir="2700000" algn="tl">
                  <a:srgbClr val="000000">
                    <a:alpha val="43137"/>
                  </a:srgbClr>
                </a:outerShdw>
              </a:effectLst>
            </a:endParaRPr>
          </a:p>
        </p:txBody>
      </p:sp>
    </p:spTree>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cielomareterra.org/sites/default/files/LontraLutralutra.JPG"/>
          <p:cNvPicPr>
            <a:picLocks noChangeAspect="1" noChangeArrowheads="1"/>
          </p:cNvPicPr>
          <p:nvPr/>
        </p:nvPicPr>
        <p:blipFill>
          <a:blip r:embed="rId2"/>
          <a:srcRect/>
          <a:stretch>
            <a:fillRect/>
          </a:stretch>
        </p:blipFill>
        <p:spPr bwMode="auto">
          <a:xfrm>
            <a:off x="7458891" y="1"/>
            <a:ext cx="4733109" cy="3122022"/>
          </a:xfrm>
          <a:prstGeom prst="rect">
            <a:avLst/>
          </a:prstGeom>
          <a:noFill/>
        </p:spPr>
      </p:pic>
      <p:pic>
        <p:nvPicPr>
          <p:cNvPr id="34820" name="Picture 4" descr="http://www.cielomareterra.org/sites/default/files/LontraOasiPersano2_0.jpg"/>
          <p:cNvPicPr>
            <a:picLocks noChangeAspect="1" noChangeArrowheads="1"/>
          </p:cNvPicPr>
          <p:nvPr/>
        </p:nvPicPr>
        <p:blipFill>
          <a:blip r:embed="rId3"/>
          <a:srcRect/>
          <a:stretch>
            <a:fillRect/>
          </a:stretch>
        </p:blipFill>
        <p:spPr bwMode="auto">
          <a:xfrm>
            <a:off x="0" y="0"/>
            <a:ext cx="4624251"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822" name="Picture 6" descr="http://www.cielomareterra.org/sites/default/files/LontraOasiPersano_1.jpg"/>
          <p:cNvPicPr>
            <a:picLocks noChangeAspect="1" noChangeArrowheads="1"/>
          </p:cNvPicPr>
          <p:nvPr/>
        </p:nvPicPr>
        <p:blipFill>
          <a:blip r:embed="rId4"/>
          <a:srcRect/>
          <a:stretch>
            <a:fillRect/>
          </a:stretch>
        </p:blipFill>
        <p:spPr bwMode="auto">
          <a:xfrm>
            <a:off x="7498080" y="3155314"/>
            <a:ext cx="4693920" cy="3702685"/>
          </a:xfrm>
          <a:prstGeom prst="rect">
            <a:avLst/>
          </a:prstGeom>
          <a:noFill/>
          <a:ln w="57150">
            <a:solidFill>
              <a:srgbClr val="FFC000"/>
            </a:solidFill>
          </a:ln>
        </p:spPr>
      </p:pic>
      <p:sp>
        <p:nvSpPr>
          <p:cNvPr id="8" name="Rettangolo 7"/>
          <p:cNvSpPr/>
          <p:nvPr/>
        </p:nvSpPr>
        <p:spPr>
          <a:xfrm>
            <a:off x="4572000" y="0"/>
            <a:ext cx="3265714" cy="4031873"/>
          </a:xfrm>
          <a:prstGeom prst="rect">
            <a:avLst/>
          </a:prstGeom>
          <a:ln w="57150">
            <a:solidFill>
              <a:srgbClr val="FFC000"/>
            </a:solidFill>
          </a:ln>
        </p:spPr>
        <p:style>
          <a:lnRef idx="1">
            <a:schemeClr val="dk1"/>
          </a:lnRef>
          <a:fillRef idx="3">
            <a:schemeClr val="dk1"/>
          </a:fillRef>
          <a:effectRef idx="2">
            <a:schemeClr val="dk1"/>
          </a:effectRef>
          <a:fontRef idx="minor">
            <a:schemeClr val="lt1"/>
          </a:fontRef>
        </p:style>
        <p:txBody>
          <a:bodyPr wrap="square">
            <a:spAutoFit/>
          </a:bodyPr>
          <a:lstStyle/>
          <a:p>
            <a:pPr algn="ctr"/>
            <a:r>
              <a:rPr lang="en-US" sz="1600" b="1" i="1" dirty="0" smtClean="0">
                <a:effectLst>
                  <a:outerShdw blurRad="38100" dist="38100" dir="2700000" algn="tl">
                    <a:srgbClr val="000000">
                      <a:alpha val="43137"/>
                    </a:srgbClr>
                  </a:outerShdw>
                </a:effectLst>
              </a:rPr>
              <a:t>"Being unknown and ignored by most people, being confused with a non-native rodent origin such as nutria, being considered by many now close to extinction in Italy, the European otters, or Eurasian otters, still populate the rivers of the South, representing some extent an environmental quality brand for the region, particularly for the province of Salerno and the Park of </a:t>
            </a:r>
            <a:r>
              <a:rPr lang="en-US" sz="1600" b="1" i="1" dirty="0" err="1" smtClean="0">
                <a:effectLst>
                  <a:outerShdw blurRad="38100" dist="38100" dir="2700000" algn="tl">
                    <a:srgbClr val="000000">
                      <a:alpha val="43137"/>
                    </a:srgbClr>
                  </a:outerShdw>
                </a:effectLst>
              </a:rPr>
              <a:t>Cilento</a:t>
            </a:r>
            <a:r>
              <a:rPr lang="en-US" sz="1600" b="1" i="1" dirty="0" smtClean="0">
                <a:effectLst>
                  <a:outerShdw blurRad="38100" dist="38100" dir="2700000" algn="tl">
                    <a:srgbClr val="000000">
                      <a:alpha val="43137"/>
                    </a:srgbClr>
                  </a:outerShdw>
                </a:effectLst>
              </a:rPr>
              <a:t> and </a:t>
            </a:r>
            <a:r>
              <a:rPr lang="en-US" sz="1600" b="1" i="1" dirty="0" err="1" smtClean="0">
                <a:effectLst>
                  <a:outerShdw blurRad="38100" dist="38100" dir="2700000" algn="tl">
                    <a:srgbClr val="000000">
                      <a:alpha val="43137"/>
                    </a:srgbClr>
                  </a:outerShdw>
                </a:effectLst>
              </a:rPr>
              <a:t>Vallo</a:t>
            </a:r>
            <a:r>
              <a:rPr lang="en-US" sz="1600" b="1" i="1" dirty="0" smtClean="0">
                <a:effectLst>
                  <a:outerShdw blurRad="38100" dist="38100" dir="2700000" algn="tl">
                    <a:srgbClr val="000000">
                      <a:alpha val="43137"/>
                    </a:srgbClr>
                  </a:outerShdw>
                </a:effectLst>
              </a:rPr>
              <a:t> </a:t>
            </a:r>
            <a:r>
              <a:rPr lang="en-US" sz="1600" b="1" i="1" dirty="0" err="1" smtClean="0">
                <a:effectLst>
                  <a:outerShdw blurRad="38100" dist="38100" dir="2700000" algn="tl">
                    <a:srgbClr val="000000">
                      <a:alpha val="43137"/>
                    </a:srgbClr>
                  </a:outerShdw>
                </a:effectLst>
              </a:rPr>
              <a:t>di</a:t>
            </a:r>
            <a:r>
              <a:rPr lang="en-US" sz="1600" b="1" i="1" dirty="0" smtClean="0">
                <a:effectLst>
                  <a:outerShdw blurRad="38100" dist="38100" dir="2700000" algn="tl">
                    <a:srgbClr val="000000">
                      <a:alpha val="43137"/>
                    </a:srgbClr>
                  </a:outerShdw>
                </a:effectLst>
              </a:rPr>
              <a:t> </a:t>
            </a:r>
            <a:r>
              <a:rPr lang="en-US" sz="1600" b="1" i="1" dirty="0" err="1" smtClean="0">
                <a:effectLst>
                  <a:outerShdw blurRad="38100" dist="38100" dir="2700000" algn="tl">
                    <a:srgbClr val="000000">
                      <a:alpha val="43137"/>
                    </a:srgbClr>
                  </a:outerShdw>
                </a:effectLst>
              </a:rPr>
              <a:t>Diano</a:t>
            </a:r>
            <a:r>
              <a:rPr lang="en-US" sz="1600" b="1" i="1" dirty="0" smtClean="0">
                <a:effectLst>
                  <a:outerShdw blurRad="38100" dist="38100" dir="2700000" algn="tl">
                    <a:srgbClr val="000000">
                      <a:alpha val="43137"/>
                    </a:srgbClr>
                  </a:outerShdw>
                </a:effectLst>
              </a:rPr>
              <a:t>. The poor perception of the presence of this species and the lack of knowledge of conservation issues are a risk to their survival.</a:t>
            </a:r>
            <a:endParaRPr lang="it-IT" sz="1600" b="1" dirty="0">
              <a:effectLst>
                <a:outerShdw blurRad="38100" dist="38100" dir="2700000" algn="tl">
                  <a:srgbClr val="000000">
                    <a:alpha val="43137"/>
                  </a:srgbClr>
                </a:outerShdw>
              </a:effectLst>
            </a:endParaRPr>
          </a:p>
        </p:txBody>
      </p:sp>
      <p:sp>
        <p:nvSpPr>
          <p:cNvPr id="9" name="Rettangolo 8"/>
          <p:cNvSpPr/>
          <p:nvPr/>
        </p:nvSpPr>
        <p:spPr>
          <a:xfrm>
            <a:off x="0" y="4057233"/>
            <a:ext cx="7445829" cy="280076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1600" i="1" dirty="0" smtClean="0">
                <a:effectLst>
                  <a:outerShdw blurRad="38100" dist="38100" dir="2700000" algn="tl">
                    <a:srgbClr val="000000">
                      <a:alpha val="43137"/>
                    </a:srgbClr>
                  </a:outerShdw>
                </a:effectLst>
              </a:rPr>
              <a:t>It is an excellent swimmer, and its diet consists almost exclusively of fish. It has an intense brown fur at the top and lighter in the lower part, especially on the throat. The body is elongated, while the tail is long and tapered. The muzzle is stocky and covered with moustaches. The ears are very small. The legs are short with webbed feet, ideal for swimming. Often it may travel as far to the coastal areas, when there is shortage of food. The causes of the rapid decline of the otter population in Europe and in Italy are due in large part to the tumultuous post-war development, in particular the growth of industrial activity and consumption that began in the 60s, and the processes of degradation of river habitat that have accrued, triggered by the intense urbanization of the territory and the expansion of intensive agriculture in a context where environmental culture was not yet formed, and in the absence of protection and prevention legislation. </a:t>
            </a:r>
            <a:endParaRPr lang="it-IT" sz="1600" dirty="0">
              <a:effectLst>
                <a:outerShdw blurRad="38100" dist="38100" dir="2700000" algn="tl">
                  <a:srgbClr val="000000">
                    <a:alpha val="43137"/>
                  </a:srgbClr>
                </a:outerShdw>
              </a:effectLst>
            </a:endParaRPr>
          </a:p>
        </p:txBody>
      </p:sp>
      <p:sp>
        <p:nvSpPr>
          <p:cNvPr id="10" name="Rettangolo 9"/>
          <p:cNvSpPr/>
          <p:nvPr/>
        </p:nvSpPr>
        <p:spPr>
          <a:xfrm>
            <a:off x="0" y="2677886"/>
            <a:ext cx="1867988" cy="1323439"/>
          </a:xfrm>
          <a:prstGeom prst="rect">
            <a:avLst/>
          </a:prstGeom>
          <a:ln w="57150"/>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Valle di Diano  </a:t>
            </a:r>
            <a:b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Parco Nazionale del Cilento</a:t>
            </a:r>
            <a:b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Italy</a:t>
            </a:r>
            <a:endParaRPr lang="it-IT"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endParaRPr>
          </a:p>
        </p:txBody>
      </p:sp>
    </p:spTree>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ielomareterra.org/sites/default/files/dianthus-rupicola.jpg"/>
          <p:cNvPicPr>
            <a:picLocks noChangeAspect="1" noChangeArrowheads="1"/>
          </p:cNvPicPr>
          <p:nvPr/>
        </p:nvPicPr>
        <p:blipFill>
          <a:blip r:embed="rId2"/>
          <a:srcRect/>
          <a:stretch>
            <a:fillRect/>
          </a:stretch>
        </p:blipFill>
        <p:spPr bwMode="auto">
          <a:xfrm>
            <a:off x="7734932" y="3396343"/>
            <a:ext cx="4457068" cy="3461657"/>
          </a:xfrm>
          <a:prstGeom prst="rect">
            <a:avLst/>
          </a:prstGeom>
          <a:noFill/>
          <a:ln w="57150">
            <a:solidFill>
              <a:schemeClr val="tx1"/>
            </a:solidFill>
          </a:ln>
          <a:scene3d>
            <a:camera prst="orthographicFront"/>
            <a:lightRig rig="threePt" dir="t"/>
          </a:scene3d>
          <a:sp3d>
            <a:bevelT prst="convex"/>
          </a:sp3d>
        </p:spPr>
      </p:pic>
      <p:pic>
        <p:nvPicPr>
          <p:cNvPr id="1028" name="Picture 4" descr="http://www.cielomareterra.org/sites/default/files/dianthus-rupicola2.jpg"/>
          <p:cNvPicPr>
            <a:picLocks noChangeAspect="1" noChangeArrowheads="1"/>
          </p:cNvPicPr>
          <p:nvPr/>
        </p:nvPicPr>
        <p:blipFill>
          <a:blip r:embed="rId3"/>
          <a:srcRect/>
          <a:stretch>
            <a:fillRect/>
          </a:stretch>
        </p:blipFill>
        <p:spPr bwMode="auto">
          <a:xfrm>
            <a:off x="7746274" y="0"/>
            <a:ext cx="4445726" cy="3468845"/>
          </a:xfrm>
          <a:prstGeom prst="rect">
            <a:avLst/>
          </a:prstGeom>
          <a:noFill/>
          <a:ln w="57150">
            <a:solidFill>
              <a:srgbClr val="002060"/>
            </a:solidFill>
          </a:ln>
          <a:scene3d>
            <a:camera prst="orthographicFront"/>
            <a:lightRig rig="threePt" dir="t"/>
          </a:scene3d>
          <a:sp3d>
            <a:bevelT prst="convex"/>
          </a:sp3d>
        </p:spPr>
      </p:pic>
      <p:pic>
        <p:nvPicPr>
          <p:cNvPr id="1030" name="Picture 6" descr="http://www.cielomareterra.org/sites/default/files/dianthus-rupicola3.jpg"/>
          <p:cNvPicPr>
            <a:picLocks noChangeAspect="1" noChangeArrowheads="1"/>
          </p:cNvPicPr>
          <p:nvPr/>
        </p:nvPicPr>
        <p:blipFill>
          <a:blip r:embed="rId4" cstate="print"/>
          <a:srcRect/>
          <a:stretch>
            <a:fillRect/>
          </a:stretch>
        </p:blipFill>
        <p:spPr bwMode="auto">
          <a:xfrm>
            <a:off x="2834640" y="0"/>
            <a:ext cx="4961464" cy="6848612"/>
          </a:xfrm>
          <a:prstGeom prst="rect">
            <a:avLst/>
          </a:prstGeom>
          <a:noFill/>
          <a:ln w="57150">
            <a:solidFill>
              <a:srgbClr val="002060"/>
            </a:solidFill>
          </a:ln>
          <a:scene3d>
            <a:camera prst="orthographicFront"/>
            <a:lightRig rig="threePt" dir="t"/>
          </a:scene3d>
          <a:sp3d>
            <a:bevelT prst="convex"/>
          </a:sp3d>
        </p:spPr>
      </p:pic>
      <p:sp>
        <p:nvSpPr>
          <p:cNvPr id="7" name="Rettangolo 6"/>
          <p:cNvSpPr/>
          <p:nvPr/>
        </p:nvSpPr>
        <p:spPr>
          <a:xfrm>
            <a:off x="0" y="0"/>
            <a:ext cx="2808514" cy="6858000"/>
          </a:xfrm>
          <a:prstGeom prst="rect">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b="1" i="1" dirty="0" smtClean="0">
                <a:effectLst>
                  <a:outerShdw blurRad="38100" dist="38100" dir="2700000" algn="tl">
                    <a:srgbClr val="000000">
                      <a:alpha val="43137"/>
                    </a:srgbClr>
                  </a:outerShdw>
                </a:effectLst>
              </a:rPr>
              <a:t>Dianthus </a:t>
            </a:r>
            <a:r>
              <a:rPr lang="en-US" sz="1600" b="1" i="1" dirty="0" err="1" smtClean="0">
                <a:effectLst>
                  <a:outerShdw blurRad="38100" dist="38100" dir="2700000" algn="tl">
                    <a:srgbClr val="000000">
                      <a:alpha val="43137"/>
                    </a:srgbClr>
                  </a:outerShdw>
                </a:effectLst>
              </a:rPr>
              <a:t>rupicola</a:t>
            </a:r>
            <a:r>
              <a:rPr lang="en-US" sz="1600" i="1" dirty="0" smtClean="0">
                <a:effectLst>
                  <a:outerShdw blurRad="38100" dist="38100" dir="2700000" algn="tl">
                    <a:srgbClr val="000000">
                      <a:alpha val="43137"/>
                    </a:srgbClr>
                  </a:outerShdw>
                </a:effectLst>
              </a:rPr>
              <a:t>, is a plant in the family </a:t>
            </a:r>
            <a:r>
              <a:rPr lang="en-US" sz="1600" i="1" dirty="0" err="1" smtClean="0">
                <a:effectLst>
                  <a:outerShdw blurRad="38100" dist="38100" dir="2700000" algn="tl">
                    <a:srgbClr val="000000">
                      <a:alpha val="43137"/>
                    </a:srgbClr>
                  </a:outerShdw>
                </a:effectLst>
              </a:rPr>
              <a:t>Caryophyllaceae</a:t>
            </a:r>
            <a:r>
              <a:rPr lang="en-US" sz="1600" i="1" dirty="0" smtClean="0">
                <a:effectLst>
                  <a:outerShdw blurRad="38100" dist="38100" dir="2700000" algn="tl">
                    <a:srgbClr val="000000">
                      <a:alpha val="43137"/>
                    </a:srgbClr>
                  </a:outerShdw>
                </a:effectLst>
              </a:rPr>
              <a:t>. </a:t>
            </a:r>
          </a:p>
          <a:p>
            <a:pPr algn="just"/>
            <a:r>
              <a:rPr lang="en-US" sz="1600" i="1" dirty="0" smtClean="0">
                <a:effectLst>
                  <a:outerShdw blurRad="38100" dist="38100" dir="2700000" algn="tl">
                    <a:srgbClr val="000000">
                      <a:alpha val="43137"/>
                    </a:srgbClr>
                  </a:outerShdw>
                </a:effectLst>
              </a:rPr>
              <a:t>It is 'widespread only in some areas especially in southern Italy. In the province of Salerno is located at </a:t>
            </a:r>
            <a:r>
              <a:rPr lang="en-US" sz="1600" i="1" dirty="0" smtClean="0">
                <a:solidFill>
                  <a:schemeClr val="tx1"/>
                </a:solidFill>
                <a:effectLst>
                  <a:outerShdw blurRad="38100" dist="38100" dir="2700000" algn="tl">
                    <a:srgbClr val="000000">
                      <a:alpha val="43137"/>
                    </a:srgbClr>
                  </a:outerShdw>
                </a:effectLst>
                <a:hlinkClick r:id="rId5"/>
              </a:rPr>
              <a:t>the National Park of </a:t>
            </a:r>
            <a:r>
              <a:rPr lang="en-US" sz="1600" i="1" dirty="0" err="1" smtClean="0">
                <a:solidFill>
                  <a:schemeClr val="tx1"/>
                </a:solidFill>
                <a:effectLst>
                  <a:outerShdw blurRad="38100" dist="38100" dir="2700000" algn="tl">
                    <a:srgbClr val="000000">
                      <a:alpha val="43137"/>
                    </a:srgbClr>
                  </a:outerShdw>
                </a:effectLst>
                <a:hlinkClick r:id="rId5"/>
              </a:rPr>
              <a:t>Cilento</a:t>
            </a:r>
            <a:r>
              <a:rPr lang="en-US" sz="1600" i="1" dirty="0" smtClean="0">
                <a:solidFill>
                  <a:schemeClr val="tx1"/>
                </a:solidFill>
                <a:effectLst>
                  <a:outerShdw blurRad="38100" dist="38100" dir="2700000" algn="tl">
                    <a:srgbClr val="000000">
                      <a:alpha val="43137"/>
                    </a:srgbClr>
                  </a:outerShdw>
                </a:effectLst>
                <a:hlinkClick r:id="rId5"/>
              </a:rPr>
              <a:t> and </a:t>
            </a:r>
            <a:r>
              <a:rPr lang="en-US" sz="1600" i="1" dirty="0" err="1" smtClean="0">
                <a:solidFill>
                  <a:schemeClr val="tx1"/>
                </a:solidFill>
                <a:effectLst>
                  <a:outerShdw blurRad="38100" dist="38100" dir="2700000" algn="tl">
                    <a:srgbClr val="000000">
                      <a:alpha val="43137"/>
                    </a:srgbClr>
                  </a:outerShdw>
                </a:effectLst>
                <a:hlinkClick r:id="rId5"/>
              </a:rPr>
              <a:t>Vallo</a:t>
            </a:r>
            <a:r>
              <a:rPr lang="en-US" sz="1600" i="1" dirty="0" smtClean="0">
                <a:solidFill>
                  <a:schemeClr val="tx1"/>
                </a:solidFill>
                <a:effectLst>
                  <a:outerShdw blurRad="38100" dist="38100" dir="2700000" algn="tl">
                    <a:srgbClr val="000000">
                      <a:alpha val="43137"/>
                    </a:srgbClr>
                  </a:outerShdw>
                </a:effectLst>
                <a:hlinkClick r:id="rId5"/>
              </a:rPr>
              <a:t> </a:t>
            </a:r>
            <a:r>
              <a:rPr lang="en-US" sz="1600" i="1" dirty="0" err="1" smtClean="0">
                <a:solidFill>
                  <a:schemeClr val="tx1"/>
                </a:solidFill>
                <a:effectLst>
                  <a:outerShdw blurRad="38100" dist="38100" dir="2700000" algn="tl">
                    <a:srgbClr val="000000">
                      <a:alpha val="43137"/>
                    </a:srgbClr>
                  </a:outerShdw>
                </a:effectLst>
                <a:hlinkClick r:id="rId5"/>
              </a:rPr>
              <a:t>di</a:t>
            </a:r>
            <a:r>
              <a:rPr lang="en-US" sz="1600" i="1" dirty="0" smtClean="0">
                <a:solidFill>
                  <a:schemeClr val="tx1"/>
                </a:solidFill>
                <a:effectLst>
                  <a:outerShdw blurRad="38100" dist="38100" dir="2700000" algn="tl">
                    <a:srgbClr val="000000">
                      <a:alpha val="43137"/>
                    </a:srgbClr>
                  </a:outerShdw>
                </a:effectLst>
                <a:hlinkClick r:id="rId5"/>
              </a:rPr>
              <a:t> </a:t>
            </a:r>
            <a:r>
              <a:rPr lang="en-US" sz="1600" i="1" dirty="0" err="1" smtClean="0">
                <a:solidFill>
                  <a:schemeClr val="tx1"/>
                </a:solidFill>
                <a:effectLst>
                  <a:outerShdw blurRad="38100" dist="38100" dir="2700000" algn="tl">
                    <a:srgbClr val="000000">
                      <a:alpha val="43137"/>
                    </a:srgbClr>
                  </a:outerShdw>
                </a:effectLst>
                <a:hlinkClick r:id="rId5"/>
              </a:rPr>
              <a:t>Diano</a:t>
            </a:r>
            <a:r>
              <a:rPr lang="en-US" sz="1600" i="1" dirty="0" smtClean="0">
                <a:solidFill>
                  <a:schemeClr val="tx1"/>
                </a:solidFill>
                <a:effectLst>
                  <a:outerShdw blurRad="38100" dist="38100" dir="2700000" algn="tl">
                    <a:srgbClr val="000000">
                      <a:alpha val="43137"/>
                    </a:srgbClr>
                  </a:outerShdw>
                </a:effectLst>
              </a:rPr>
              <a:t>, at Cape </a:t>
            </a:r>
            <a:r>
              <a:rPr lang="en-US" sz="1600" i="1" dirty="0" err="1" smtClean="0">
                <a:solidFill>
                  <a:schemeClr val="tx1"/>
                </a:solidFill>
                <a:effectLst>
                  <a:outerShdw blurRad="38100" dist="38100" dir="2700000" algn="tl">
                    <a:srgbClr val="000000">
                      <a:alpha val="43137"/>
                    </a:srgbClr>
                  </a:outerShdw>
                </a:effectLst>
              </a:rPr>
              <a:t>Palinuro</a:t>
            </a:r>
            <a:r>
              <a:rPr lang="en-US" sz="1600" i="1" dirty="0" smtClean="0">
                <a:solidFill>
                  <a:schemeClr val="tx1"/>
                </a:solidFill>
                <a:effectLst>
                  <a:outerShdw blurRad="38100" dist="38100" dir="2700000" algn="tl">
                    <a:srgbClr val="000000">
                      <a:alpha val="43137"/>
                    </a:srgbClr>
                  </a:outerShdw>
                </a:effectLst>
              </a:rPr>
              <a:t>.</a:t>
            </a:r>
          </a:p>
          <a:p>
            <a:pPr algn="just"/>
            <a:r>
              <a:rPr lang="en-US" sz="1600" i="1" dirty="0" smtClean="0">
                <a:effectLst>
                  <a:outerShdw blurRad="38100" dist="38100" dir="2700000" algn="tl">
                    <a:srgbClr val="000000">
                      <a:alpha val="43137"/>
                    </a:srgbClr>
                  </a:outerShdw>
                </a:effectLst>
              </a:rPr>
              <a:t>It is a perennial plant and the </a:t>
            </a:r>
            <a:r>
              <a:rPr lang="en-US" sz="1600" i="1" dirty="0" err="1" smtClean="0">
                <a:effectLst>
                  <a:outerShdw blurRad="38100" dist="38100" dir="2700000" algn="tl">
                    <a:srgbClr val="000000">
                      <a:alpha val="43137"/>
                    </a:srgbClr>
                  </a:outerShdw>
                </a:effectLst>
              </a:rPr>
              <a:t>hight</a:t>
            </a:r>
            <a:r>
              <a:rPr lang="en-US" sz="1600" i="1" dirty="0" smtClean="0">
                <a:effectLst>
                  <a:outerShdw blurRad="38100" dist="38100" dir="2700000" algn="tl">
                    <a:srgbClr val="000000">
                      <a:alpha val="43137"/>
                    </a:srgbClr>
                  </a:outerShdw>
                </a:effectLst>
              </a:rPr>
              <a:t> is up to 40 cm.</a:t>
            </a:r>
          </a:p>
          <a:p>
            <a:pPr algn="just"/>
            <a:r>
              <a:rPr lang="en-US" sz="1600" i="1" dirty="0" smtClean="0">
                <a:effectLst>
                  <a:outerShdw blurRad="38100" dist="38100" dir="2700000" algn="tl">
                    <a:srgbClr val="000000">
                      <a:alpha val="43137"/>
                    </a:srgbClr>
                  </a:outerShdw>
                </a:effectLst>
              </a:rPr>
              <a:t>It  has </a:t>
            </a:r>
            <a:r>
              <a:rPr lang="en-US" sz="1600" i="1" dirty="0" err="1" smtClean="0">
                <a:effectLst>
                  <a:outerShdw blurRad="38100" dist="38100" dir="2700000" algn="tl">
                    <a:srgbClr val="000000">
                      <a:alpha val="43137"/>
                    </a:srgbClr>
                  </a:outerShdw>
                </a:effectLst>
              </a:rPr>
              <a:t>glaucous</a:t>
            </a:r>
            <a:r>
              <a:rPr lang="en-US" sz="1600" i="1" dirty="0" smtClean="0">
                <a:effectLst>
                  <a:outerShdw blurRad="38100" dist="38100" dir="2700000" algn="tl">
                    <a:srgbClr val="000000">
                      <a:alpha val="43137"/>
                    </a:srgbClr>
                  </a:outerShdw>
                </a:effectLst>
              </a:rPr>
              <a:t>-green leaves, collected in a rosette at the base. The flowers are lilac-pink and blossom from May to November, the flowers have a diameter of 3-4 cm.</a:t>
            </a:r>
          </a:p>
          <a:p>
            <a:pPr algn="just"/>
            <a:r>
              <a:rPr lang="en-US" sz="1600" i="1" dirty="0" smtClean="0">
                <a:effectLst>
                  <a:outerShdw blurRad="38100" dist="38100" dir="2700000" algn="tl">
                    <a:srgbClr val="000000">
                      <a:alpha val="43137"/>
                    </a:srgbClr>
                  </a:outerShdw>
                </a:effectLst>
              </a:rPr>
              <a:t>The Dianthus </a:t>
            </a:r>
            <a:r>
              <a:rPr lang="en-US" sz="1600" i="1" dirty="0" err="1" smtClean="0">
                <a:effectLst>
                  <a:outerShdw blurRad="38100" dist="38100" dir="2700000" algn="tl">
                    <a:srgbClr val="000000">
                      <a:alpha val="43137"/>
                    </a:srgbClr>
                  </a:outerShdw>
                </a:effectLst>
              </a:rPr>
              <a:t>rupicola</a:t>
            </a:r>
            <a:r>
              <a:rPr lang="en-US" sz="1600" i="1" dirty="0" smtClean="0">
                <a:effectLst>
                  <a:outerShdw blurRad="38100" dist="38100" dir="2700000" algn="tl">
                    <a:srgbClr val="000000">
                      <a:alpha val="43137"/>
                    </a:srgbClr>
                  </a:outerShdw>
                </a:effectLst>
              </a:rPr>
              <a:t> figure among the important endangered species, and is included in Annex II of the Habitats Directive (Dir. N. 92/43 / EEC) on the list of  "Conservation of natural habitats and of wild fauna and flora" adopted by the Council of the European Communities May 21, 1992</a:t>
            </a:r>
            <a:endParaRPr lang="en-US" sz="1600" i="1" dirty="0">
              <a:effectLst>
                <a:outerShdw blurRad="38100" dist="38100" dir="2700000" algn="tl">
                  <a:srgbClr val="000000">
                    <a:alpha val="43137"/>
                  </a:srgbClr>
                </a:outerShdw>
              </a:effectLst>
            </a:endParaRPr>
          </a:p>
        </p:txBody>
      </p:sp>
      <p:sp>
        <p:nvSpPr>
          <p:cNvPr id="8" name="Rettangolo 7"/>
          <p:cNvSpPr/>
          <p:nvPr/>
        </p:nvSpPr>
        <p:spPr>
          <a:xfrm>
            <a:off x="4127863" y="5434148"/>
            <a:ext cx="2325188" cy="1323439"/>
          </a:xfrm>
          <a:prstGeom prst="rect">
            <a:avLst/>
          </a:prstGeom>
          <a:ln/>
          <a:scene3d>
            <a:camera prst="orthographicFront"/>
            <a:lightRig rig="threePt" dir="t"/>
          </a:scene3d>
          <a:sp3d>
            <a:bevelT prst="slope"/>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V</a:t>
            </a:r>
            <a:r>
              <a:rPr lang="it-IT"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alle di Diano  </a:t>
            </a:r>
            <a:br>
              <a:rPr lang="it-IT"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Parco Nazionale del Cilento</a:t>
            </a:r>
            <a:br>
              <a:rPr lang="it-IT"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Italy</a:t>
            </a:r>
            <a:endParaRPr lang="it-IT"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endParaRPr>
          </a:p>
        </p:txBody>
      </p:sp>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61657" y="0"/>
            <a:ext cx="3683726" cy="1881051"/>
          </a:xfrm>
        </p:spPr>
        <p:txBody>
          <a:bodyPr>
            <a:normAutofit fontScale="90000"/>
            <a:scene3d>
              <a:camera prst="orthographicFront"/>
              <a:lightRig rig="glow" dir="tl">
                <a:rot lat="0" lon="0" rev="5400000"/>
              </a:lightRig>
            </a:scene3d>
            <a:sp3d extrusionH="57150" contourW="12700">
              <a:bevelT w="25400" h="25400" prst="slope"/>
              <a:contourClr>
                <a:schemeClr val="accent6">
                  <a:shade val="73000"/>
                </a:schemeClr>
              </a:contourClr>
            </a:sp3d>
          </a:bodyPr>
          <a:lstStyle/>
          <a:p>
            <a:r>
              <a:rPr lang="it-IT"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13500000" algn="br" rotWithShape="0">
                    <a:prstClr val="black">
                      <a:alpha val="40000"/>
                    </a:prstClr>
                  </a:outerShdw>
                </a:effectLst>
                <a:latin typeface="Arial Unicode MS" pitchFamily="34" charset="-128"/>
                <a:ea typeface="Arial Unicode MS" pitchFamily="34" charset="-128"/>
                <a:cs typeface="Arial Unicode MS" pitchFamily="34" charset="-128"/>
              </a:rPr>
              <a:t>Lepus</a:t>
            </a:r>
            <a:r>
              <a:rPr lang="it-IT"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13500000" algn="br" rotWithShape="0">
                    <a:prstClr val="black">
                      <a:alpha val="40000"/>
                    </a:prstClr>
                  </a:outerShdw>
                </a:effectLst>
                <a:latin typeface="Arial Unicode MS" pitchFamily="34" charset="-128"/>
                <a:ea typeface="Arial Unicode MS" pitchFamily="34" charset="-128"/>
                <a:cs typeface="Arial Unicode MS" pitchFamily="34" charset="-128"/>
              </a:rPr>
              <a:t> </a:t>
            </a:r>
            <a:r>
              <a:rPr lang="it-IT"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13500000" algn="br" rotWithShape="0">
                    <a:prstClr val="black">
                      <a:alpha val="40000"/>
                    </a:prstClr>
                  </a:outerShdw>
                </a:effectLst>
                <a:latin typeface="Arial Unicode MS" pitchFamily="34" charset="-128"/>
                <a:ea typeface="Arial Unicode MS" pitchFamily="34" charset="-128"/>
                <a:cs typeface="Arial Unicode MS" pitchFamily="34" charset="-128"/>
              </a:rPr>
              <a:t>Corsicanus</a:t>
            </a:r>
            <a:r>
              <a:rPr lang="it-IT"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13500000" algn="br" rotWithShape="0">
                    <a:prstClr val="black">
                      <a:alpha val="40000"/>
                    </a:prstClr>
                  </a:outerShdw>
                </a:effectLst>
                <a:latin typeface="Arial Unicode MS" pitchFamily="34" charset="-128"/>
                <a:ea typeface="Arial Unicode MS" pitchFamily="34" charset="-128"/>
                <a:cs typeface="Arial Unicode MS" pitchFamily="34" charset="-128"/>
              </a:rPr>
              <a:t/>
            </a:r>
            <a:br>
              <a:rPr lang="it-IT"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13500000" algn="br" rotWithShape="0">
                    <a:prstClr val="black">
                      <a:alpha val="40000"/>
                    </a:prstClr>
                  </a:outerShdw>
                </a:effectLst>
                <a:latin typeface="Arial Unicode MS" pitchFamily="34" charset="-128"/>
                <a:ea typeface="Arial Unicode MS" pitchFamily="34" charset="-128"/>
                <a:cs typeface="Arial Unicode MS" pitchFamily="34" charset="-128"/>
              </a:rPr>
            </a:br>
            <a:r>
              <a:rPr lang="it-IT"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13500000" algn="br" rotWithShape="0">
                    <a:prstClr val="black">
                      <a:alpha val="40000"/>
                    </a:prstClr>
                  </a:outerShdw>
                </a:effectLst>
                <a:latin typeface="Arial Unicode MS" pitchFamily="34" charset="-128"/>
                <a:ea typeface="Arial Unicode MS" pitchFamily="34" charset="-128"/>
                <a:cs typeface="Arial Unicode MS" pitchFamily="34" charset="-128"/>
              </a:rPr>
              <a:t>Italian</a:t>
            </a:r>
            <a:r>
              <a:rPr lang="it-IT"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13500000" algn="br" rotWithShape="0">
                    <a:prstClr val="black">
                      <a:alpha val="40000"/>
                    </a:prstClr>
                  </a:outerShdw>
                </a:effectLst>
                <a:latin typeface="Arial Unicode MS" pitchFamily="34" charset="-128"/>
                <a:ea typeface="Arial Unicode MS" pitchFamily="34" charset="-128"/>
                <a:cs typeface="Arial Unicode MS" pitchFamily="34" charset="-128"/>
              </a:rPr>
              <a:t> </a:t>
            </a:r>
            <a:r>
              <a:rPr lang="it-IT"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13500000" algn="br" rotWithShape="0">
                    <a:prstClr val="black">
                      <a:alpha val="40000"/>
                    </a:prstClr>
                  </a:outerShdw>
                </a:effectLst>
                <a:latin typeface="Arial Unicode MS" pitchFamily="34" charset="-128"/>
                <a:ea typeface="Arial Unicode MS" pitchFamily="34" charset="-128"/>
                <a:cs typeface="Arial Unicode MS" pitchFamily="34" charset="-128"/>
              </a:rPr>
              <a:t>Hare</a:t>
            </a:r>
            <a:endParaRPr lang="it-IT"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13500000" algn="b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4" name="Sottotitolo 3"/>
          <p:cNvSpPr>
            <a:spLocks noGrp="1"/>
          </p:cNvSpPr>
          <p:nvPr>
            <p:ph type="subTitle" idx="1"/>
          </p:nvPr>
        </p:nvSpPr>
        <p:spPr>
          <a:xfrm>
            <a:off x="7380515" y="2821576"/>
            <a:ext cx="4811485" cy="3866607"/>
          </a:xfrm>
          <a:effectLst>
            <a:glow rad="228600">
              <a:schemeClr val="accent6">
                <a:satMod val="175000"/>
                <a:alpha val="40000"/>
              </a:schemeClr>
            </a:glow>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algn="l"/>
            <a:r>
              <a:rPr lang="en-US" sz="1400" dirty="0" smtClean="0">
                <a:latin typeface="Arial Rounded MT Bold" pitchFamily="34" charset="0"/>
              </a:rPr>
              <a:t>The first, historical pair of Italic hares was freed in the wildlife area created by the Campania Region in the state forest of </a:t>
            </a:r>
            <a:r>
              <a:rPr lang="en-US" sz="1400" dirty="0" err="1" smtClean="0">
                <a:latin typeface="Arial Rounded MT Bold" pitchFamily="34" charset="0"/>
              </a:rPr>
              <a:t>Cerreta</a:t>
            </a:r>
            <a:r>
              <a:rPr lang="en-US" sz="1400" dirty="0" smtClean="0">
                <a:latin typeface="Arial Rounded MT Bold" pitchFamily="34" charset="0"/>
              </a:rPr>
              <a:t> </a:t>
            </a:r>
            <a:r>
              <a:rPr lang="en-US" sz="1400" dirty="0" err="1" smtClean="0">
                <a:latin typeface="Arial Rounded MT Bold" pitchFamily="34" charset="0"/>
              </a:rPr>
              <a:t>Cognole</a:t>
            </a:r>
            <a:r>
              <a:rPr lang="en-US" sz="1400" dirty="0" smtClean="0">
                <a:latin typeface="Arial Rounded MT Bold" pitchFamily="34" charset="0"/>
              </a:rPr>
              <a:t>, within the </a:t>
            </a:r>
            <a:r>
              <a:rPr lang="en-US" sz="1400" dirty="0" err="1" smtClean="0">
                <a:latin typeface="Arial Rounded MT Bold" pitchFamily="34" charset="0"/>
              </a:rPr>
              <a:t>Cilento</a:t>
            </a:r>
            <a:r>
              <a:rPr lang="en-US" sz="1400" dirty="0" smtClean="0">
                <a:latin typeface="Arial Rounded MT Bold" pitchFamily="34" charset="0"/>
              </a:rPr>
              <a:t>, </a:t>
            </a:r>
            <a:r>
              <a:rPr lang="en-US" sz="1400" dirty="0" err="1" smtClean="0">
                <a:latin typeface="Arial Rounded MT Bold" pitchFamily="34" charset="0"/>
              </a:rPr>
              <a:t>Vallo</a:t>
            </a:r>
            <a:r>
              <a:rPr lang="en-US" sz="1400" dirty="0" smtClean="0">
                <a:latin typeface="Arial Rounded MT Bold" pitchFamily="34" charset="0"/>
              </a:rPr>
              <a:t> </a:t>
            </a:r>
            <a:r>
              <a:rPr lang="en-US" sz="1400" dirty="0" err="1" smtClean="0">
                <a:latin typeface="Arial Rounded MT Bold" pitchFamily="34" charset="0"/>
              </a:rPr>
              <a:t>di</a:t>
            </a:r>
            <a:r>
              <a:rPr lang="en-US" sz="1400" dirty="0" smtClean="0">
                <a:latin typeface="Arial Rounded MT Bold" pitchFamily="34" charset="0"/>
              </a:rPr>
              <a:t> </a:t>
            </a:r>
            <a:r>
              <a:rPr lang="en-US" sz="1400" dirty="0" err="1" smtClean="0">
                <a:latin typeface="Arial Rounded MT Bold" pitchFamily="34" charset="0"/>
              </a:rPr>
              <a:t>Diano</a:t>
            </a:r>
            <a:r>
              <a:rPr lang="en-US" sz="1400" dirty="0" smtClean="0">
                <a:latin typeface="Arial Rounded MT Bold" pitchFamily="34" charset="0"/>
              </a:rPr>
              <a:t> and </a:t>
            </a:r>
            <a:r>
              <a:rPr lang="en-US" sz="1400" dirty="0" err="1" smtClean="0">
                <a:latin typeface="Arial Rounded MT Bold" pitchFamily="34" charset="0"/>
              </a:rPr>
              <a:t>Alburni</a:t>
            </a:r>
            <a:r>
              <a:rPr lang="en-US" sz="1400" dirty="0" smtClean="0">
                <a:latin typeface="Arial Rounded MT Bold" pitchFamily="34" charset="0"/>
              </a:rPr>
              <a:t> National Park, in the Salerno area. </a:t>
            </a:r>
            <a:br>
              <a:rPr lang="en-US" sz="1400" dirty="0" smtClean="0">
                <a:latin typeface="Arial Rounded MT Bold" pitchFamily="34" charset="0"/>
              </a:rPr>
            </a:br>
            <a:r>
              <a:rPr lang="en-US" sz="1400" dirty="0" smtClean="0">
                <a:latin typeface="Arial Rounded MT Bold" pitchFamily="34" charset="0"/>
              </a:rPr>
              <a:t/>
            </a:r>
            <a:br>
              <a:rPr lang="en-US" sz="1400" dirty="0" smtClean="0">
                <a:latin typeface="Arial Rounded MT Bold" pitchFamily="34" charset="0"/>
              </a:rPr>
            </a:br>
            <a:r>
              <a:rPr lang="en-US" sz="1400" dirty="0" smtClean="0">
                <a:latin typeface="Arial Rounded MT Bold" pitchFamily="34" charset="0"/>
              </a:rPr>
              <a:t>It is a species of the central and southern Apennines, Italian endemic and discovered only in the early 2000s, when its difference with the most common "cousin", the European hare, was documented - thanks to a series of genetic studies.</a:t>
            </a:r>
            <a:br>
              <a:rPr lang="en-US" sz="1400" dirty="0" smtClean="0">
                <a:latin typeface="Arial Rounded MT Bold" pitchFamily="34" charset="0"/>
              </a:rPr>
            </a:br>
            <a:r>
              <a:rPr lang="en-US" sz="1400" dirty="0" smtClean="0">
                <a:latin typeface="Arial Rounded MT Bold" pitchFamily="34" charset="0"/>
              </a:rPr>
              <a:t/>
            </a:r>
            <a:br>
              <a:rPr lang="en-US" sz="1400" dirty="0" smtClean="0">
                <a:latin typeface="Arial Rounded MT Bold" pitchFamily="34" charset="0"/>
              </a:rPr>
            </a:br>
            <a:r>
              <a:rPr lang="en-US" sz="1400" dirty="0" smtClean="0">
                <a:latin typeface="Arial Rounded MT Bold" pitchFamily="34" charset="0"/>
              </a:rPr>
              <a:t>And it is precisely for this reason that the Ministry of the Environment is taking steps to extend its distribution in the territories where it is almost extinct. Just like in </a:t>
            </a:r>
            <a:r>
              <a:rPr lang="en-US" sz="1400" dirty="0" err="1" smtClean="0">
                <a:latin typeface="Arial Rounded MT Bold" pitchFamily="34" charset="0"/>
              </a:rPr>
              <a:t>Cilento</a:t>
            </a:r>
            <a:r>
              <a:rPr lang="en-US" sz="1400" dirty="0" smtClean="0">
                <a:latin typeface="Arial Rounded MT Bold" pitchFamily="34" charset="0"/>
              </a:rPr>
              <a:t>, where the first two specimens (</a:t>
            </a:r>
            <a:r>
              <a:rPr lang="en-US" sz="1400" dirty="0" err="1" smtClean="0">
                <a:latin typeface="Arial Rounded MT Bold" pitchFamily="34" charset="0"/>
              </a:rPr>
              <a:t>lepus</a:t>
            </a:r>
            <a:r>
              <a:rPr lang="en-US" sz="1400" dirty="0" smtClean="0">
                <a:latin typeface="Arial Rounded MT Bold" pitchFamily="34" charset="0"/>
              </a:rPr>
              <a:t> </a:t>
            </a:r>
            <a:r>
              <a:rPr lang="en-US" sz="1400" dirty="0" err="1" smtClean="0">
                <a:latin typeface="Arial Rounded MT Bold" pitchFamily="34" charset="0"/>
              </a:rPr>
              <a:t>corsicanus</a:t>
            </a:r>
            <a:r>
              <a:rPr lang="en-US" sz="1400" dirty="0" smtClean="0">
                <a:latin typeface="Arial Rounded MT Bold" pitchFamily="34" charset="0"/>
              </a:rPr>
              <a:t> the scientific name) - taken from Calabria and considered compatible with the populations already present in the new area - will find the ideal habitat for living and reproducing</a:t>
            </a:r>
            <a:endParaRPr lang="it-IT" sz="1400" i="0" baseline="0" noProof="1">
              <a:solidFill>
                <a:schemeClr val="bg1"/>
              </a:solidFill>
              <a:latin typeface="Arial Rounded MT Bold" pitchFamily="34" charset="0"/>
            </a:endParaRPr>
          </a:p>
        </p:txBody>
      </p:sp>
      <p:pic>
        <p:nvPicPr>
          <p:cNvPr id="7" name="Immagine 6" descr="lepre-italica.jpg"/>
          <p:cNvPicPr>
            <a:picLocks noChangeAspect="1"/>
          </p:cNvPicPr>
          <p:nvPr/>
        </p:nvPicPr>
        <p:blipFill>
          <a:blip r:embed="rId2"/>
          <a:stretch>
            <a:fillRect/>
          </a:stretch>
        </p:blipFill>
        <p:spPr>
          <a:xfrm>
            <a:off x="222069" y="0"/>
            <a:ext cx="2852057" cy="3455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descr="lepre_italica-1280x720.jpg"/>
          <p:cNvPicPr>
            <a:picLocks noChangeAspect="1"/>
          </p:cNvPicPr>
          <p:nvPr/>
        </p:nvPicPr>
        <p:blipFill>
          <a:blip r:embed="rId3"/>
          <a:stretch>
            <a:fillRect/>
          </a:stretch>
        </p:blipFill>
        <p:spPr>
          <a:xfrm>
            <a:off x="7502434" y="0"/>
            <a:ext cx="4689566" cy="2637881"/>
          </a:xfrm>
          <a:prstGeom prst="rect">
            <a:avLst/>
          </a:prstGeom>
          <a:ln>
            <a:noFill/>
          </a:ln>
          <a:effectLst>
            <a:softEdge rad="112500"/>
          </a:effectLst>
          <a:scene3d>
            <a:camera prst="orthographicFront"/>
            <a:lightRig rig="threePt" dir="t"/>
          </a:scene3d>
          <a:sp3d>
            <a:bevelT prst="convex"/>
          </a:sp3d>
        </p:spPr>
      </p:pic>
      <p:pic>
        <p:nvPicPr>
          <p:cNvPr id="2050" name="Picture 2" descr="Lepus europaeus (European Hare)"/>
          <p:cNvPicPr>
            <a:picLocks noChangeAspect="1" noChangeArrowheads="1"/>
          </p:cNvPicPr>
          <p:nvPr/>
        </p:nvPicPr>
        <p:blipFill>
          <a:blip r:embed="rId4" cstate="print"/>
          <a:srcRect/>
          <a:stretch>
            <a:fillRect/>
          </a:stretch>
        </p:blipFill>
        <p:spPr bwMode="auto">
          <a:xfrm>
            <a:off x="98356" y="4328399"/>
            <a:ext cx="3356845" cy="2229155"/>
          </a:xfrm>
          <a:prstGeom prst="rect">
            <a:avLst/>
          </a:prstGeom>
          <a:ln>
            <a:noFill/>
          </a:ln>
          <a:effectLst>
            <a:glow rad="228600">
              <a:schemeClr val="accent6">
                <a:satMod val="175000"/>
                <a:alpha val="40000"/>
              </a:schemeClr>
            </a:glow>
            <a:outerShdw blurRad="190500" algn="tl" rotWithShape="0">
              <a:srgbClr val="000000">
                <a:alpha val="70000"/>
              </a:srgbClr>
            </a:outerShdw>
          </a:effectLst>
        </p:spPr>
      </p:pic>
      <p:sp>
        <p:nvSpPr>
          <p:cNvPr id="8" name="CasellaDiTesto 7"/>
          <p:cNvSpPr txBox="1"/>
          <p:nvPr/>
        </p:nvSpPr>
        <p:spPr>
          <a:xfrm>
            <a:off x="3435530" y="2063933"/>
            <a:ext cx="3944984" cy="3108543"/>
          </a:xfrm>
          <a:prstGeom prst="rect">
            <a:avLst/>
          </a:prstGeom>
          <a:effectLst/>
          <a:scene3d>
            <a:camera prst="orthographicFront"/>
            <a:lightRig rig="threePt" dir="t"/>
          </a:scene3d>
          <a:sp3d>
            <a:bevelT prst="convex"/>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1400" dirty="0" smtClean="0">
                <a:solidFill>
                  <a:schemeClr val="bg1"/>
                </a:solidFill>
                <a:latin typeface="Arial Rounded MT Bold" pitchFamily="34" charset="0"/>
              </a:rPr>
              <a:t>It is similar to the European hare in </a:t>
            </a:r>
            <a:r>
              <a:rPr lang="en-US" sz="1400" dirty="0" smtClean="0">
                <a:solidFill>
                  <a:schemeClr val="bg1"/>
                </a:solidFill>
                <a:effectLst>
                  <a:outerShdw blurRad="50800" dist="38100" dir="13500000" algn="br" rotWithShape="0">
                    <a:prstClr val="black">
                      <a:alpha val="40000"/>
                    </a:prstClr>
                  </a:outerShdw>
                </a:effectLst>
                <a:latin typeface="Arial Rounded MT Bold" pitchFamily="34" charset="0"/>
              </a:rPr>
              <a:t>appearance</a:t>
            </a:r>
            <a:r>
              <a:rPr lang="en-US" sz="1400" dirty="0" smtClean="0">
                <a:solidFill>
                  <a:schemeClr val="bg1"/>
                </a:solidFill>
                <a:latin typeface="Arial Rounded MT Bold" pitchFamily="34" charset="0"/>
              </a:rPr>
              <a:t>, being largely brown with a cream-</a:t>
            </a:r>
            <a:r>
              <a:rPr lang="en-US" sz="1400" dirty="0" err="1" smtClean="0">
                <a:solidFill>
                  <a:schemeClr val="bg1"/>
                </a:solidFill>
                <a:latin typeface="Arial Rounded MT Bold" pitchFamily="34" charset="0"/>
              </a:rPr>
              <a:t>coloured</a:t>
            </a:r>
            <a:r>
              <a:rPr lang="en-US" sz="1400" dirty="0" smtClean="0">
                <a:solidFill>
                  <a:schemeClr val="bg1"/>
                </a:solidFill>
                <a:latin typeface="Arial Rounded MT Bold" pitchFamily="34" charset="0"/>
              </a:rPr>
              <a:t> belly. It differs in having grey rather than white bases to the hairs of the </a:t>
            </a:r>
            <a:r>
              <a:rPr lang="en-US" sz="1400" dirty="0" err="1" smtClean="0">
                <a:solidFill>
                  <a:schemeClr val="bg1"/>
                </a:solidFill>
                <a:latin typeface="Arial Rounded MT Bold" pitchFamily="34" charset="0"/>
              </a:rPr>
              <a:t>underfur</a:t>
            </a:r>
            <a:r>
              <a:rPr lang="en-US" sz="1400" dirty="0" smtClean="0">
                <a:solidFill>
                  <a:schemeClr val="bg1"/>
                </a:solidFill>
                <a:latin typeface="Arial Rounded MT Bold" pitchFamily="34" charset="0"/>
              </a:rPr>
              <a:t> It is smaller on average than the European Hare with a head and body length of 44.1—61.2 cm, a tail length of 6.6—11.2 cm and a weight of 1.8—3.8 kg. The ears and hind legs are relatively longer, 9—12.6 cm and 11.4—13.5 cm respectively. Italian hare (also known as the </a:t>
            </a:r>
            <a:r>
              <a:rPr lang="en-US" sz="1400" dirty="0" err="1" smtClean="0">
                <a:solidFill>
                  <a:schemeClr val="bg1"/>
                </a:solidFill>
                <a:latin typeface="Arial Rounded MT Bold" pitchFamily="34" charset="0"/>
              </a:rPr>
              <a:t>Appenine</a:t>
            </a:r>
            <a:r>
              <a:rPr lang="en-US" sz="1400" dirty="0" smtClean="0">
                <a:solidFill>
                  <a:schemeClr val="bg1"/>
                </a:solidFill>
                <a:latin typeface="Arial Rounded MT Bold" pitchFamily="34" charset="0"/>
              </a:rPr>
              <a:t> or Corsican hares) are located throughout Southern Italy, from Umbria and Southern Tuscany to </a:t>
            </a:r>
            <a:r>
              <a:rPr lang="en-US" sz="1400" dirty="0" err="1" smtClean="0">
                <a:solidFill>
                  <a:schemeClr val="bg1"/>
                </a:solidFill>
                <a:latin typeface="Arial Rounded MT Bold" pitchFamily="34" charset="0"/>
              </a:rPr>
              <a:t>Cabria</a:t>
            </a:r>
            <a:r>
              <a:rPr lang="en-US" sz="1400" dirty="0" smtClean="0">
                <a:solidFill>
                  <a:schemeClr val="bg1"/>
                </a:solidFill>
                <a:latin typeface="Arial Rounded MT Bold" pitchFamily="34" charset="0"/>
              </a:rPr>
              <a:t>.</a:t>
            </a:r>
          </a:p>
        </p:txBody>
      </p:sp>
      <p:sp>
        <p:nvSpPr>
          <p:cNvPr id="13" name="Rettangolo 12"/>
          <p:cNvSpPr/>
          <p:nvPr/>
        </p:nvSpPr>
        <p:spPr>
          <a:xfrm>
            <a:off x="3566158" y="5401077"/>
            <a:ext cx="3788229" cy="1200329"/>
          </a:xfrm>
          <a:prstGeom prst="rect">
            <a:avLst/>
          </a:prstGeom>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Valle di Diano  </a:t>
            </a:r>
            <a:b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Parco Nazionale del Cilento</a:t>
            </a:r>
            <a:b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Italy</a:t>
            </a:r>
            <a:endParaRPr lang="it-IT"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xmlns="" val="2798809327"/>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cielomareterra.org/sites/default/files/gamberodifiume3.jpg"/>
          <p:cNvPicPr>
            <a:picLocks noChangeAspect="1" noChangeArrowheads="1"/>
          </p:cNvPicPr>
          <p:nvPr/>
        </p:nvPicPr>
        <p:blipFill>
          <a:blip r:embed="rId2"/>
          <a:srcRect/>
          <a:stretch>
            <a:fillRect/>
          </a:stretch>
        </p:blipFill>
        <p:spPr bwMode="auto">
          <a:xfrm>
            <a:off x="0" y="1"/>
            <a:ext cx="3941445" cy="4637313"/>
          </a:xfrm>
          <a:prstGeom prst="rect">
            <a:avLst/>
          </a:prstGeom>
          <a:noFill/>
          <a:scene3d>
            <a:camera prst="orthographicFront"/>
            <a:lightRig rig="threePt" dir="t"/>
          </a:scene3d>
          <a:sp3d>
            <a:bevelT prst="slope"/>
          </a:sp3d>
        </p:spPr>
      </p:pic>
      <p:pic>
        <p:nvPicPr>
          <p:cNvPr id="27652" name="Picture 4" descr="http://www.cielomareterra.org/sites/default/files/gamberodifiume.jpg"/>
          <p:cNvPicPr>
            <a:picLocks noChangeAspect="1" noChangeArrowheads="1"/>
          </p:cNvPicPr>
          <p:nvPr/>
        </p:nvPicPr>
        <p:blipFill>
          <a:blip r:embed="rId3"/>
          <a:srcRect/>
          <a:stretch>
            <a:fillRect/>
          </a:stretch>
        </p:blipFill>
        <p:spPr bwMode="auto">
          <a:xfrm>
            <a:off x="3719155" y="-10147"/>
            <a:ext cx="8472846" cy="4582147"/>
          </a:xfrm>
          <a:prstGeom prst="rect">
            <a:avLst/>
          </a:prstGeom>
          <a:noFill/>
          <a:scene3d>
            <a:camera prst="orthographicFront"/>
            <a:lightRig rig="threePt" dir="t"/>
          </a:scene3d>
          <a:sp3d>
            <a:bevelT prst="convex"/>
          </a:sp3d>
        </p:spPr>
      </p:pic>
      <p:pic>
        <p:nvPicPr>
          <p:cNvPr id="27654" name="Picture 6" descr="http://www.cielomareterra.org/sites/default/files/gamberodifiume4_0.jpg"/>
          <p:cNvPicPr>
            <a:picLocks noChangeAspect="1" noChangeArrowheads="1"/>
          </p:cNvPicPr>
          <p:nvPr/>
        </p:nvPicPr>
        <p:blipFill>
          <a:blip r:embed="rId4"/>
          <a:srcRect/>
          <a:stretch>
            <a:fillRect/>
          </a:stretch>
        </p:blipFill>
        <p:spPr bwMode="auto">
          <a:xfrm>
            <a:off x="7680960" y="4506686"/>
            <a:ext cx="4511040" cy="2351314"/>
          </a:xfrm>
          <a:prstGeom prst="rect">
            <a:avLst/>
          </a:prstGeom>
          <a:noFill/>
          <a:scene3d>
            <a:camera prst="orthographicFront"/>
            <a:lightRig rig="threePt" dir="t"/>
          </a:scene3d>
          <a:sp3d>
            <a:bevelT prst="convex"/>
          </a:sp3d>
        </p:spPr>
      </p:pic>
      <p:sp>
        <p:nvSpPr>
          <p:cNvPr id="8" name="Rettangolo 7"/>
          <p:cNvSpPr/>
          <p:nvPr/>
        </p:nvSpPr>
        <p:spPr>
          <a:xfrm>
            <a:off x="0" y="4549676"/>
            <a:ext cx="7733211" cy="2308324"/>
          </a:xfrm>
          <a:prstGeom prst="rect">
            <a:avLst/>
          </a:prstGeom>
          <a:scene3d>
            <a:camera prst="orthographicFront"/>
            <a:lightRig rig="threePt" dir="t"/>
          </a:scene3d>
          <a:sp3d>
            <a:bevelT prst="slope"/>
          </a:sp3d>
        </p:spPr>
        <p:style>
          <a:lnRef idx="0">
            <a:schemeClr val="accent3"/>
          </a:lnRef>
          <a:fillRef idx="3">
            <a:schemeClr val="accent3"/>
          </a:fillRef>
          <a:effectRef idx="3">
            <a:schemeClr val="accent3"/>
          </a:effectRef>
          <a:fontRef idx="minor">
            <a:schemeClr val="lt1"/>
          </a:fontRef>
        </p:style>
        <p:txBody>
          <a:bodyPr wrap="square">
            <a:spAutoFit/>
          </a:bodyPr>
          <a:lstStyle/>
          <a:p>
            <a:r>
              <a:rPr lang="en-US" sz="1600" i="1" dirty="0" smtClean="0">
                <a:solidFill>
                  <a:schemeClr val="bg1"/>
                </a:solidFill>
              </a:rPr>
              <a:t>The Atlantic stream crayfish is a small freshwater crustacean of the </a:t>
            </a:r>
            <a:r>
              <a:rPr lang="en-US" sz="1600" i="1" dirty="0" err="1" smtClean="0">
                <a:solidFill>
                  <a:schemeClr val="bg1"/>
                </a:solidFill>
              </a:rPr>
              <a:t>Astacidae</a:t>
            </a:r>
            <a:r>
              <a:rPr lang="en-US" sz="1600" i="1" dirty="0" smtClean="0">
                <a:solidFill>
                  <a:schemeClr val="bg1"/>
                </a:solidFill>
              </a:rPr>
              <a:t> family.</a:t>
            </a:r>
          </a:p>
          <a:p>
            <a:r>
              <a:rPr lang="en-US" sz="1600" i="1" dirty="0" smtClean="0">
                <a:solidFill>
                  <a:schemeClr val="bg1"/>
                </a:solidFill>
              </a:rPr>
              <a:t>It lives in oxygenated streams and rivers. It prefers gravelly or sandy beds but with the banks where there are shelters, often represented by branches of fallen trees or leaves, in order to hide and rest. In the </a:t>
            </a:r>
            <a:r>
              <a:rPr lang="en-US" sz="1600" b="1" i="1" dirty="0" smtClean="0">
                <a:solidFill>
                  <a:schemeClr val="bg1"/>
                </a:solidFill>
              </a:rPr>
              <a:t>National Park of </a:t>
            </a:r>
            <a:r>
              <a:rPr lang="en-US" sz="1600" b="1" i="1" dirty="0" err="1" smtClean="0">
                <a:solidFill>
                  <a:schemeClr val="bg1"/>
                </a:solidFill>
              </a:rPr>
              <a:t>Cilento</a:t>
            </a:r>
            <a:r>
              <a:rPr lang="en-US" sz="1600" b="1" i="1" dirty="0" smtClean="0">
                <a:solidFill>
                  <a:schemeClr val="bg1"/>
                </a:solidFill>
              </a:rPr>
              <a:t> and </a:t>
            </a:r>
            <a:r>
              <a:rPr lang="en-US" sz="1600" b="1" i="1" dirty="0" err="1" smtClean="0">
                <a:solidFill>
                  <a:schemeClr val="bg1"/>
                </a:solidFill>
              </a:rPr>
              <a:t>Vallo</a:t>
            </a:r>
            <a:r>
              <a:rPr lang="en-US" sz="1600" b="1" i="1" dirty="0" smtClean="0">
                <a:solidFill>
                  <a:schemeClr val="bg1"/>
                </a:solidFill>
              </a:rPr>
              <a:t> </a:t>
            </a:r>
            <a:r>
              <a:rPr lang="en-US" sz="1600" b="1" i="1" dirty="0" err="1" smtClean="0">
                <a:solidFill>
                  <a:schemeClr val="bg1"/>
                </a:solidFill>
              </a:rPr>
              <a:t>di</a:t>
            </a:r>
            <a:r>
              <a:rPr lang="en-US" sz="1600" b="1" i="1" dirty="0" smtClean="0">
                <a:solidFill>
                  <a:schemeClr val="bg1"/>
                </a:solidFill>
              </a:rPr>
              <a:t> </a:t>
            </a:r>
            <a:r>
              <a:rPr lang="en-US" sz="1600" b="1" i="1" dirty="0" err="1" smtClean="0">
                <a:solidFill>
                  <a:schemeClr val="bg1"/>
                </a:solidFill>
              </a:rPr>
              <a:t>Diano</a:t>
            </a:r>
            <a:r>
              <a:rPr lang="en-US" sz="1600" i="1" dirty="0" smtClean="0">
                <a:solidFill>
                  <a:schemeClr val="bg1"/>
                </a:solidFill>
              </a:rPr>
              <a:t> it was found in the basin of </a:t>
            </a:r>
            <a:r>
              <a:rPr lang="en-US" sz="1600" i="1" dirty="0" err="1" smtClean="0">
                <a:solidFill>
                  <a:schemeClr val="bg1"/>
                </a:solidFill>
              </a:rPr>
              <a:t>Bussento</a:t>
            </a:r>
            <a:r>
              <a:rPr lang="en-US" sz="1600" i="1" dirty="0" smtClean="0">
                <a:solidFill>
                  <a:schemeClr val="bg1"/>
                </a:solidFill>
              </a:rPr>
              <a:t>. In the past we have news of its presence also in </a:t>
            </a:r>
            <a:r>
              <a:rPr lang="en-US" sz="1600" i="1" dirty="0" err="1" smtClean="0">
                <a:solidFill>
                  <a:schemeClr val="bg1"/>
                </a:solidFill>
              </a:rPr>
              <a:t>Fuonti</a:t>
            </a:r>
            <a:r>
              <a:rPr lang="en-US" sz="1600" i="1" dirty="0" smtClean="0">
                <a:solidFill>
                  <a:schemeClr val="bg1"/>
                </a:solidFill>
              </a:rPr>
              <a:t> (fraction </a:t>
            </a:r>
            <a:r>
              <a:rPr lang="en-US" sz="1600" i="1" dirty="0" err="1" smtClean="0">
                <a:solidFill>
                  <a:schemeClr val="bg1"/>
                </a:solidFill>
              </a:rPr>
              <a:t>Pucara</a:t>
            </a:r>
            <a:r>
              <a:rPr lang="en-US" sz="1600" i="1" dirty="0" smtClean="0">
                <a:solidFill>
                  <a:schemeClr val="bg1"/>
                </a:solidFill>
              </a:rPr>
              <a:t>) in </a:t>
            </a:r>
            <a:r>
              <a:rPr lang="en-US" sz="1600" i="1" dirty="0" err="1" smtClean="0">
                <a:solidFill>
                  <a:schemeClr val="bg1"/>
                </a:solidFill>
              </a:rPr>
              <a:t>Tramonti</a:t>
            </a:r>
            <a:r>
              <a:rPr lang="en-US" sz="1600" i="1" dirty="0" smtClean="0">
                <a:solidFill>
                  <a:schemeClr val="bg1"/>
                </a:solidFill>
              </a:rPr>
              <a:t>.</a:t>
            </a:r>
          </a:p>
          <a:p>
            <a:r>
              <a:rPr lang="en-US" sz="1600" i="1" dirty="0" smtClean="0">
                <a:solidFill>
                  <a:schemeClr val="bg1"/>
                </a:solidFill>
              </a:rPr>
              <a:t>A project of the Park of </a:t>
            </a:r>
            <a:r>
              <a:rPr lang="en-US" sz="1600" i="1" dirty="0" err="1" smtClean="0">
                <a:solidFill>
                  <a:schemeClr val="bg1"/>
                </a:solidFill>
              </a:rPr>
              <a:t>Cilento</a:t>
            </a:r>
            <a:r>
              <a:rPr lang="en-US" sz="1600" i="1" dirty="0" smtClean="0">
                <a:solidFill>
                  <a:schemeClr val="bg1"/>
                </a:solidFill>
              </a:rPr>
              <a:t> has proposed further study on its status in the river courses, aiming at planning the management and conservation of the species considered vulnerable according to the criteria of the IUCN red list.</a:t>
            </a:r>
            <a:endParaRPr lang="en-US" sz="1600" i="1" dirty="0">
              <a:solidFill>
                <a:schemeClr val="bg1"/>
              </a:solidFill>
            </a:endParaRPr>
          </a:p>
        </p:txBody>
      </p:sp>
      <p:sp>
        <p:nvSpPr>
          <p:cNvPr id="9" name="Rettangolo 8"/>
          <p:cNvSpPr/>
          <p:nvPr/>
        </p:nvSpPr>
        <p:spPr>
          <a:xfrm>
            <a:off x="10123715" y="3344091"/>
            <a:ext cx="1854925" cy="1200329"/>
          </a:xfrm>
          <a:prstGeom prst="rect">
            <a:avLst/>
          </a:prstGeom>
          <a:scene3d>
            <a:camera prst="orthographicFront"/>
            <a:lightRig rig="threePt" dir="t"/>
          </a:scene3d>
          <a:sp3d>
            <a:bevelT prst="slope"/>
          </a:sp3d>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algn="ctr"/>
            <a:r>
              <a:rPr lang="it-IT" b="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Baskerville Old Face" pitchFamily="18" charset="0"/>
              </a:rPr>
              <a:t>Valle di Diano  </a:t>
            </a:r>
            <a:br>
              <a:rPr lang="it-IT" b="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Baskerville Old Face" pitchFamily="18" charset="0"/>
              </a:rPr>
            </a:br>
            <a:r>
              <a:rPr lang="it-IT" b="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Baskerville Old Face" pitchFamily="18" charset="0"/>
              </a:rPr>
              <a:t>Parco Nazionale del Cilento</a:t>
            </a:r>
            <a:br>
              <a:rPr lang="it-IT" b="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Baskerville Old Face" pitchFamily="18" charset="0"/>
              </a:rPr>
            </a:br>
            <a:r>
              <a:rPr lang="it-IT" b="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Baskerville Old Face" pitchFamily="18" charset="0"/>
              </a:rPr>
              <a:t>Italy</a:t>
            </a:r>
            <a:endParaRPr lang="it-IT" b="1" dirty="0">
              <a:ln w="10160">
                <a:solidFill>
                  <a:schemeClr val="accent1"/>
                </a:solidFill>
                <a:prstDash val="solid"/>
              </a:ln>
              <a:solidFill>
                <a:srgbClr val="FFFFFF"/>
              </a:solidFill>
              <a:effectLst>
                <a:outerShdw blurRad="38100" dist="32000" dir="5400000" algn="tl">
                  <a:srgbClr val="000000">
                    <a:alpha val="30000"/>
                  </a:srgbClr>
                </a:outerShdw>
              </a:effectLst>
              <a:latin typeface="Baskerville Old Face" pitchFamily="18" charset="0"/>
            </a:endParaRPr>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descr="http://www.cielomareterra.org/sites/default/files/hipguta.jpg"/>
          <p:cNvPicPr>
            <a:picLocks noChangeAspect="1" noChangeArrowheads="1"/>
          </p:cNvPicPr>
          <p:nvPr/>
        </p:nvPicPr>
        <p:blipFill>
          <a:blip r:embed="rId2"/>
          <a:srcRect/>
          <a:stretch>
            <a:fillRect/>
          </a:stretch>
        </p:blipFill>
        <p:spPr bwMode="auto">
          <a:xfrm>
            <a:off x="0" y="1"/>
            <a:ext cx="4349931" cy="3553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http://www.cielomareterra.org/sites/default/files/cavalluccio3.jpg"/>
          <p:cNvPicPr>
            <a:picLocks noChangeAspect="1" noChangeArrowheads="1"/>
          </p:cNvPicPr>
          <p:nvPr/>
        </p:nvPicPr>
        <p:blipFill>
          <a:blip r:embed="rId3"/>
          <a:srcRect/>
          <a:stretch>
            <a:fillRect/>
          </a:stretch>
        </p:blipFill>
        <p:spPr bwMode="auto">
          <a:xfrm>
            <a:off x="4374878" y="2011680"/>
            <a:ext cx="7817122" cy="4846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http://www.cielomareterra.org/sites/default/files/cavalluccio2_0.jpg"/>
          <p:cNvPicPr>
            <a:picLocks noChangeAspect="1" noChangeArrowheads="1"/>
          </p:cNvPicPr>
          <p:nvPr/>
        </p:nvPicPr>
        <p:blipFill>
          <a:blip r:embed="rId4"/>
          <a:srcRect/>
          <a:stretch>
            <a:fillRect/>
          </a:stretch>
        </p:blipFill>
        <p:spPr bwMode="auto">
          <a:xfrm>
            <a:off x="0" y="3632121"/>
            <a:ext cx="4351147" cy="3225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ttangolo 6"/>
          <p:cNvSpPr/>
          <p:nvPr/>
        </p:nvSpPr>
        <p:spPr>
          <a:xfrm>
            <a:off x="4402183" y="0"/>
            <a:ext cx="7789816" cy="2031325"/>
          </a:xfrm>
          <a:prstGeom prst="rect">
            <a:avLst/>
          </a:prstGeom>
          <a:ln w="57150">
            <a:solidFill>
              <a:srgbClr val="002060"/>
            </a:solidFill>
          </a:ln>
        </p:spPr>
        <p:txBody>
          <a:bodyPr wrap="square">
            <a:spAutoFit/>
          </a:bodyPr>
          <a:lstStyle/>
          <a:p>
            <a:r>
              <a:rPr lang="en-US" sz="1400" i="1" dirty="0" smtClean="0">
                <a:effectLst>
                  <a:outerShdw blurRad="38100" dist="38100" dir="2700000" algn="tl">
                    <a:srgbClr val="000000">
                      <a:alpha val="43137"/>
                    </a:srgbClr>
                  </a:outerShdw>
                </a:effectLst>
              </a:rPr>
              <a:t>T</a:t>
            </a:r>
            <a:r>
              <a:rPr lang="en-US" sz="1400" i="1" dirty="0" smtClean="0">
                <a:effectLst>
                  <a:outerShdw blurRad="38100" dist="38100" dir="2700000" algn="tl">
                    <a:srgbClr val="000000">
                      <a:alpha val="43137"/>
                    </a:srgbClr>
                  </a:outerShdw>
                </a:effectLst>
              </a:rPr>
              <a:t>he </a:t>
            </a:r>
            <a:r>
              <a:rPr lang="en-US" sz="1400" i="1" dirty="0" smtClean="0">
                <a:effectLst>
                  <a:outerShdw blurRad="38100" dist="38100" dir="2700000" algn="tl">
                    <a:srgbClr val="000000">
                      <a:alpha val="43137"/>
                    </a:srgbClr>
                  </a:outerShdw>
                </a:effectLst>
              </a:rPr>
              <a:t>long-snouted seahorse is a saltwater fish belonging to the </a:t>
            </a:r>
            <a:r>
              <a:rPr lang="en-US" sz="1400" i="1" dirty="0" err="1" smtClean="0">
                <a:effectLst>
                  <a:outerShdw blurRad="38100" dist="38100" dir="2700000" algn="tl">
                    <a:srgbClr val="000000">
                      <a:alpha val="43137"/>
                    </a:srgbClr>
                  </a:outerShdw>
                </a:effectLst>
              </a:rPr>
              <a:t>Syngnathidae</a:t>
            </a:r>
            <a:r>
              <a:rPr lang="en-US" sz="1400" i="1" dirty="0" smtClean="0">
                <a:effectLst>
                  <a:outerShdw blurRad="38100" dist="38100" dir="2700000" algn="tl">
                    <a:srgbClr val="000000">
                      <a:alpha val="43137"/>
                    </a:srgbClr>
                  </a:outerShdw>
                </a:effectLst>
              </a:rPr>
              <a:t> family, common in the Mediterranean Sea. In the province of Salerno it is located along the coast. It’s a rare and fascinating marine creature, often found in the vicinity of seaweed, </a:t>
            </a:r>
            <a:r>
              <a:rPr lang="en-US" sz="1400" i="1" dirty="0" err="1" smtClean="0">
                <a:effectLst>
                  <a:outerShdw blurRad="38100" dist="38100" dir="2700000" algn="tl">
                    <a:srgbClr val="000000">
                      <a:alpha val="43137"/>
                    </a:srgbClr>
                  </a:outerShdw>
                </a:effectLst>
              </a:rPr>
              <a:t>Posidonia</a:t>
            </a:r>
            <a:r>
              <a:rPr lang="en-US" sz="1400" i="1" dirty="0" smtClean="0">
                <a:effectLst>
                  <a:outerShdw blurRad="38100" dist="38100" dir="2700000" algn="tl">
                    <a:srgbClr val="000000">
                      <a:alpha val="43137"/>
                    </a:srgbClr>
                  </a:outerShdw>
                </a:effectLst>
              </a:rPr>
              <a:t> </a:t>
            </a:r>
            <a:r>
              <a:rPr lang="en-US" sz="1400" i="1" dirty="0" err="1" smtClean="0">
                <a:effectLst>
                  <a:outerShdw blurRad="38100" dist="38100" dir="2700000" algn="tl">
                    <a:srgbClr val="000000">
                      <a:alpha val="43137"/>
                    </a:srgbClr>
                  </a:outerShdw>
                </a:effectLst>
              </a:rPr>
              <a:t>oceanica</a:t>
            </a:r>
            <a:r>
              <a:rPr lang="en-US" sz="1400" i="1" dirty="0" smtClean="0">
                <a:effectLst>
                  <a:outerShdw blurRad="38100" dist="38100" dir="2700000" algn="tl">
                    <a:srgbClr val="000000">
                      <a:alpha val="43137"/>
                    </a:srgbClr>
                  </a:outerShdw>
                </a:effectLst>
              </a:rPr>
              <a:t>, and </a:t>
            </a:r>
            <a:r>
              <a:rPr lang="en-US" sz="1400" i="1" dirty="0" err="1" smtClean="0">
                <a:effectLst>
                  <a:outerShdw blurRad="38100" dist="38100" dir="2700000" algn="tl">
                    <a:srgbClr val="000000">
                      <a:alpha val="43137"/>
                    </a:srgbClr>
                  </a:outerShdw>
                </a:effectLst>
              </a:rPr>
              <a:t>zostera</a:t>
            </a:r>
            <a:r>
              <a:rPr lang="en-US" sz="1400" i="1" dirty="0" smtClean="0">
                <a:effectLst>
                  <a:outerShdw blurRad="38100" dist="38100" dir="2700000" algn="tl">
                    <a:srgbClr val="000000">
                      <a:alpha val="43137"/>
                    </a:srgbClr>
                  </a:outerShdw>
                </a:effectLst>
              </a:rPr>
              <a:t> clinging with its tail.</a:t>
            </a:r>
          </a:p>
          <a:p>
            <a:r>
              <a:rPr lang="en-US" sz="1400" i="1" dirty="0" smtClean="0">
                <a:effectLst>
                  <a:outerShdw blurRad="38100" dist="38100" dir="2700000" algn="tl">
                    <a:srgbClr val="000000">
                      <a:alpha val="43137"/>
                    </a:srgbClr>
                  </a:outerShdw>
                </a:effectLst>
              </a:rPr>
              <a:t>The skin is yellow, sometimes brown or reddish, with irregular white bands. It reaches a maximum length of 15 cm. It is an </a:t>
            </a:r>
            <a:r>
              <a:rPr lang="en-US" sz="1400" i="1" dirty="0" err="1" smtClean="0">
                <a:effectLst>
                  <a:outerShdw blurRad="38100" dist="38100" dir="2700000" algn="tl">
                    <a:srgbClr val="000000">
                      <a:alpha val="43137"/>
                    </a:srgbClr>
                  </a:outerShdw>
                </a:effectLst>
              </a:rPr>
              <a:t>ovivipary</a:t>
            </a:r>
            <a:r>
              <a:rPr lang="en-US" sz="1400" i="1" dirty="0" smtClean="0">
                <a:effectLst>
                  <a:outerShdw blurRad="38100" dist="38100" dir="2700000" algn="tl">
                    <a:srgbClr val="000000">
                      <a:alpha val="43137"/>
                    </a:srgbClr>
                  </a:outerShdw>
                </a:effectLst>
              </a:rPr>
              <a:t> species. The female, after fertilization, lays eggs in the pocket on the male's abdomen. The male will hatch the eggs for 2-5 weeks until they hatch, when offspring already formed will leave the paternal belly. The species has omnivorous diet: it feeds on small fish and algae. In recent years the presence of these beautiful animals has become rarer to the point of considering in most areas disappeared or at least endangered.</a:t>
            </a:r>
            <a:endParaRPr lang="en-US" sz="1400" i="1" dirty="0">
              <a:effectLst>
                <a:outerShdw blurRad="38100" dist="38100" dir="2700000" algn="tl">
                  <a:srgbClr val="000000">
                    <a:alpha val="43137"/>
                  </a:srgbClr>
                </a:outerShdw>
              </a:effectLst>
            </a:endParaRPr>
          </a:p>
        </p:txBody>
      </p:sp>
      <p:sp>
        <p:nvSpPr>
          <p:cNvPr id="8" name="Rettangolo 7"/>
          <p:cNvSpPr/>
          <p:nvPr/>
        </p:nvSpPr>
        <p:spPr>
          <a:xfrm>
            <a:off x="3448594" y="5303520"/>
            <a:ext cx="2055223" cy="1323439"/>
          </a:xfrm>
          <a:prstGeom prst="rect">
            <a:avLst/>
          </a:prstGeom>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Valle di Diano  </a:t>
            </a:r>
            <a:b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Parco Nazionale del Cilento</a:t>
            </a:r>
            <a:b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Italy</a:t>
            </a:r>
            <a:endParaRPr lang="it-IT"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endParaRPr>
          </a:p>
        </p:txBody>
      </p:sp>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horinea-sylphina-800x445.jpg"/>
          <p:cNvPicPr>
            <a:picLocks noChangeAspect="1"/>
          </p:cNvPicPr>
          <p:nvPr/>
        </p:nvPicPr>
        <p:blipFill>
          <a:blip r:embed="rId2"/>
          <a:stretch>
            <a:fillRect/>
          </a:stretch>
        </p:blipFill>
        <p:spPr>
          <a:xfrm>
            <a:off x="7197635" y="0"/>
            <a:ext cx="4994366" cy="2778116"/>
          </a:xfrm>
          <a:prstGeom prst="rect">
            <a:avLst/>
          </a:prstGeom>
          <a:scene3d>
            <a:camera prst="orthographicFront"/>
            <a:lightRig rig="threePt" dir="t"/>
          </a:scene3d>
          <a:sp3d>
            <a:bevelT prst="convex"/>
          </a:sp3d>
        </p:spPr>
      </p:pic>
      <p:pic>
        <p:nvPicPr>
          <p:cNvPr id="5" name="Immagine 4" descr="Specie-Animali.jpg"/>
          <p:cNvPicPr>
            <a:picLocks noChangeAspect="1"/>
          </p:cNvPicPr>
          <p:nvPr/>
        </p:nvPicPr>
        <p:blipFill>
          <a:blip r:embed="rId3" cstate="print"/>
          <a:stretch>
            <a:fillRect/>
          </a:stretch>
        </p:blipFill>
        <p:spPr>
          <a:xfrm>
            <a:off x="6074228" y="3526971"/>
            <a:ext cx="6117771" cy="3331029"/>
          </a:xfrm>
          <a:prstGeom prst="rect">
            <a:avLst/>
          </a:prstGeom>
          <a:scene3d>
            <a:camera prst="orthographicFront"/>
            <a:lightRig rig="threePt" dir="t"/>
          </a:scene3d>
          <a:sp3d>
            <a:bevelT prst="convex"/>
          </a:sp3d>
        </p:spPr>
      </p:pic>
      <p:pic>
        <p:nvPicPr>
          <p:cNvPr id="6" name="Immagine 5" descr="Idea-leuconoe-800x445.jpg"/>
          <p:cNvPicPr>
            <a:picLocks noChangeAspect="1"/>
          </p:cNvPicPr>
          <p:nvPr/>
        </p:nvPicPr>
        <p:blipFill>
          <a:blip r:embed="rId4"/>
          <a:stretch>
            <a:fillRect/>
          </a:stretch>
        </p:blipFill>
        <p:spPr>
          <a:xfrm>
            <a:off x="-1" y="3530073"/>
            <a:ext cx="6074229" cy="3327927"/>
          </a:xfrm>
          <a:prstGeom prst="rect">
            <a:avLst/>
          </a:prstGeom>
          <a:scene3d>
            <a:camera prst="orthographicFront"/>
            <a:lightRig rig="threePt" dir="t"/>
          </a:scene3d>
          <a:sp3d>
            <a:bevelT prst="convex"/>
          </a:sp3d>
        </p:spPr>
      </p:pic>
      <p:pic>
        <p:nvPicPr>
          <p:cNvPr id="11" name="Immagine 10" descr="Morpho-cypris-800x445.jpg"/>
          <p:cNvPicPr>
            <a:picLocks noChangeAspect="1"/>
          </p:cNvPicPr>
          <p:nvPr/>
        </p:nvPicPr>
        <p:blipFill>
          <a:blip r:embed="rId5"/>
          <a:stretch>
            <a:fillRect/>
          </a:stretch>
        </p:blipFill>
        <p:spPr>
          <a:xfrm>
            <a:off x="-1" y="-1"/>
            <a:ext cx="4924697" cy="2739363"/>
          </a:xfrm>
          <a:prstGeom prst="rect">
            <a:avLst/>
          </a:prstGeom>
          <a:scene3d>
            <a:camera prst="orthographicFront"/>
            <a:lightRig rig="threePt" dir="t"/>
          </a:scene3d>
          <a:sp3d>
            <a:bevelT prst="convex"/>
          </a:sp3d>
        </p:spPr>
      </p:pic>
      <p:sp>
        <p:nvSpPr>
          <p:cNvPr id="12" name="CasellaDiTesto 11"/>
          <p:cNvSpPr txBox="1"/>
          <p:nvPr/>
        </p:nvSpPr>
        <p:spPr>
          <a:xfrm>
            <a:off x="1" y="2664822"/>
            <a:ext cx="5042262" cy="923330"/>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Idea </a:t>
            </a:r>
            <a:r>
              <a:rPr lang="en-US" b="1" dirty="0" err="1" smtClean="0">
                <a:effectLst>
                  <a:outerShdw blurRad="38100" dist="38100" dir="2700000" algn="tl">
                    <a:srgbClr val="000000">
                      <a:alpha val="43137"/>
                    </a:srgbClr>
                  </a:outerShdw>
                </a:effectLst>
              </a:rPr>
              <a:t>leuconoe</a:t>
            </a:r>
            <a:r>
              <a:rPr lang="en-US" b="1" dirty="0" smtClean="0">
                <a:effectLst>
                  <a:outerShdw blurRad="38100" dist="38100" dir="2700000" algn="tl">
                    <a:srgbClr val="000000">
                      <a:alpha val="43137"/>
                    </a:srgbClr>
                  </a:outerShdw>
                </a:effectLst>
              </a:rPr>
              <a:t> The paper kite butterfly (Idea </a:t>
            </a:r>
            <a:r>
              <a:rPr lang="en-US" b="1" dirty="0" err="1" smtClean="0">
                <a:effectLst>
                  <a:outerShdw blurRad="38100" dist="38100" dir="2700000" algn="tl">
                    <a:srgbClr val="000000">
                      <a:alpha val="43137"/>
                    </a:srgbClr>
                  </a:outerShdw>
                </a:effectLst>
              </a:rPr>
              <a:t>leuconoe</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Erichson</a:t>
            </a:r>
            <a:r>
              <a:rPr lang="en-US" b="1" dirty="0" smtClean="0">
                <a:effectLst>
                  <a:outerShdw blurRad="38100" dist="38100" dir="2700000" algn="tl">
                    <a:srgbClr val="000000">
                      <a:alpha val="43137"/>
                    </a:srgbClr>
                  </a:outerShdw>
                </a:effectLst>
              </a:rPr>
              <a:t>, 1834) is a moth belonging to the </a:t>
            </a:r>
            <a:r>
              <a:rPr lang="en-US" b="1" dirty="0" err="1" smtClean="0">
                <a:effectLst>
                  <a:outerShdw blurRad="38100" dist="38100" dir="2700000" algn="tl">
                    <a:srgbClr val="000000">
                      <a:alpha val="43137"/>
                    </a:srgbClr>
                  </a:outerShdw>
                </a:effectLst>
              </a:rPr>
              <a:t>Nymphalidae</a:t>
            </a:r>
            <a:r>
              <a:rPr lang="en-US" b="1" dirty="0" smtClean="0">
                <a:effectLst>
                  <a:outerShdw blurRad="38100" dist="38100" dir="2700000" algn="tl">
                    <a:srgbClr val="000000">
                      <a:alpha val="43137"/>
                    </a:srgbClr>
                  </a:outerShdw>
                </a:effectLst>
              </a:rPr>
              <a:t> family</a:t>
            </a:r>
            <a:endParaRPr lang="it-IT" b="1" dirty="0">
              <a:effectLst>
                <a:outerShdw blurRad="38100" dist="38100" dir="2700000" algn="tl">
                  <a:srgbClr val="000000">
                    <a:alpha val="43137"/>
                  </a:srgbClr>
                </a:outerShdw>
              </a:effectLst>
            </a:endParaRPr>
          </a:p>
        </p:txBody>
      </p:sp>
      <p:sp>
        <p:nvSpPr>
          <p:cNvPr id="13" name="CasellaDiTesto 12"/>
          <p:cNvSpPr txBox="1"/>
          <p:nvPr/>
        </p:nvSpPr>
        <p:spPr>
          <a:xfrm>
            <a:off x="5003074" y="261257"/>
            <a:ext cx="2168436" cy="1200329"/>
          </a:xfrm>
          <a:prstGeom prst="rect">
            <a:avLst/>
          </a:prstGeom>
          <a:noFill/>
        </p:spPr>
        <p:txBody>
          <a:bodyPr wrap="square" rtlCol="0">
            <a:spAutoFit/>
          </a:bodyPr>
          <a:lstStyle/>
          <a:p>
            <a:pPr algn="ctr"/>
            <a:r>
              <a:rPr lang="en-US" b="1" dirty="0" smtClean="0">
                <a:solidFill>
                  <a:schemeClr val="accent4">
                    <a:lumMod val="50000"/>
                  </a:schemeClr>
                </a:solidFill>
                <a:effectLst>
                  <a:outerShdw blurRad="38100" dist="38100" dir="2700000" algn="tl">
                    <a:srgbClr val="000000">
                      <a:alpha val="43137"/>
                    </a:srgbClr>
                  </a:outerShdw>
                </a:effectLst>
              </a:rPr>
              <a:t>The </a:t>
            </a:r>
            <a:r>
              <a:rPr lang="en-US" b="1" dirty="0" err="1" smtClean="0">
                <a:solidFill>
                  <a:schemeClr val="accent4">
                    <a:lumMod val="50000"/>
                  </a:schemeClr>
                </a:solidFill>
                <a:effectLst>
                  <a:outerShdw blurRad="38100" dist="38100" dir="2700000" algn="tl">
                    <a:srgbClr val="000000">
                      <a:alpha val="43137"/>
                    </a:srgbClr>
                  </a:outerShdw>
                </a:effectLst>
              </a:rPr>
              <a:t>Morpho</a:t>
            </a:r>
            <a:r>
              <a:rPr lang="en-US" b="1" dirty="0" smtClean="0">
                <a:solidFill>
                  <a:schemeClr val="accent4">
                    <a:lumMod val="50000"/>
                  </a:schemeClr>
                </a:solidFill>
                <a:effectLst>
                  <a:outerShdw blurRad="38100" dist="38100" dir="2700000" algn="tl">
                    <a:srgbClr val="000000">
                      <a:alpha val="43137"/>
                    </a:srgbClr>
                  </a:outerShdw>
                </a:effectLst>
              </a:rPr>
              <a:t> </a:t>
            </a:r>
            <a:r>
              <a:rPr lang="en-US" b="1" dirty="0" err="1" smtClean="0">
                <a:solidFill>
                  <a:schemeClr val="accent4">
                    <a:lumMod val="50000"/>
                  </a:schemeClr>
                </a:solidFill>
                <a:effectLst>
                  <a:outerShdw blurRad="38100" dist="38100" dir="2700000" algn="tl">
                    <a:srgbClr val="000000">
                      <a:alpha val="43137"/>
                    </a:srgbClr>
                  </a:outerShdw>
                </a:effectLst>
              </a:rPr>
              <a:t>cypris</a:t>
            </a:r>
            <a:r>
              <a:rPr lang="en-US" b="1" dirty="0" smtClean="0">
                <a:solidFill>
                  <a:schemeClr val="accent4">
                    <a:lumMod val="50000"/>
                  </a:schemeClr>
                </a:solidFill>
                <a:effectLst>
                  <a:outerShdw blurRad="38100" dist="38100" dir="2700000" algn="tl">
                    <a:srgbClr val="000000">
                      <a:alpha val="43137"/>
                    </a:srgbClr>
                  </a:outerShdw>
                </a:effectLst>
              </a:rPr>
              <a:t> is a moth belonging to the </a:t>
            </a:r>
            <a:r>
              <a:rPr lang="en-US" b="1" dirty="0" err="1" smtClean="0">
                <a:solidFill>
                  <a:schemeClr val="accent4">
                    <a:lumMod val="50000"/>
                  </a:schemeClr>
                </a:solidFill>
                <a:effectLst>
                  <a:outerShdw blurRad="38100" dist="38100" dir="2700000" algn="tl">
                    <a:srgbClr val="000000">
                      <a:alpha val="43137"/>
                    </a:srgbClr>
                  </a:outerShdw>
                </a:effectLst>
              </a:rPr>
              <a:t>Nymphalidae</a:t>
            </a:r>
            <a:r>
              <a:rPr lang="en-US" b="1" dirty="0" smtClean="0">
                <a:solidFill>
                  <a:schemeClr val="accent4">
                    <a:lumMod val="50000"/>
                  </a:schemeClr>
                </a:solidFill>
                <a:effectLst>
                  <a:outerShdw blurRad="38100" dist="38100" dir="2700000" algn="tl">
                    <a:srgbClr val="000000">
                      <a:alpha val="43137"/>
                    </a:srgbClr>
                  </a:outerShdw>
                </a:effectLst>
              </a:rPr>
              <a:t> family</a:t>
            </a:r>
            <a:endParaRPr lang="it-IT" b="1" dirty="0">
              <a:solidFill>
                <a:schemeClr val="accent4">
                  <a:lumMod val="50000"/>
                </a:schemeClr>
              </a:solidFill>
              <a:effectLst>
                <a:outerShdw blurRad="38100" dist="38100" dir="2700000" algn="tl">
                  <a:srgbClr val="000000">
                    <a:alpha val="43137"/>
                  </a:srgbClr>
                </a:outerShdw>
              </a:effectLst>
            </a:endParaRPr>
          </a:p>
        </p:txBody>
      </p:sp>
      <p:sp>
        <p:nvSpPr>
          <p:cNvPr id="14" name="Rettangolo 13"/>
          <p:cNvSpPr/>
          <p:nvPr/>
        </p:nvSpPr>
        <p:spPr>
          <a:xfrm>
            <a:off x="7471953" y="2690949"/>
            <a:ext cx="4720047" cy="923330"/>
          </a:xfrm>
          <a:prstGeom prst="rect">
            <a:avLst/>
          </a:prstGeom>
        </p:spPr>
        <p:txBody>
          <a:bodyPr wrap="square">
            <a:spAutoFit/>
          </a:bodyPr>
          <a:lstStyle/>
          <a:p>
            <a:pPr algn="ctr"/>
            <a:r>
              <a:rPr lang="en-US" b="1" dirty="0" err="1" smtClean="0">
                <a:solidFill>
                  <a:schemeClr val="bg1"/>
                </a:solidFill>
                <a:effectLst>
                  <a:outerShdw blurRad="38100" dist="38100" dir="2700000" algn="tl">
                    <a:srgbClr val="000000">
                      <a:alpha val="43137"/>
                    </a:srgbClr>
                  </a:outerShdw>
                </a:effectLst>
              </a:rPr>
              <a:t>Chorinea</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sylphina</a:t>
            </a:r>
            <a:r>
              <a:rPr lang="en-US" b="1" dirty="0" smtClean="0">
                <a:solidFill>
                  <a:schemeClr val="bg1"/>
                </a:solidFill>
                <a:effectLst>
                  <a:outerShdw blurRad="38100" dist="38100" dir="2700000" algn="tl">
                    <a:srgbClr val="000000">
                      <a:alpha val="43137"/>
                    </a:srgbClr>
                  </a:outerShdw>
                </a:effectLst>
              </a:rPr>
              <a:t> The </a:t>
            </a:r>
            <a:r>
              <a:rPr lang="en-US" b="1" dirty="0" err="1" smtClean="0">
                <a:solidFill>
                  <a:schemeClr val="bg1"/>
                </a:solidFill>
                <a:effectLst>
                  <a:outerShdw blurRad="38100" dist="38100" dir="2700000" algn="tl">
                    <a:srgbClr val="000000">
                      <a:alpha val="43137"/>
                    </a:srgbClr>
                  </a:outerShdw>
                </a:effectLst>
              </a:rPr>
              <a:t>Sylphina</a:t>
            </a:r>
            <a:r>
              <a:rPr lang="en-US" b="1" dirty="0" smtClean="0">
                <a:solidFill>
                  <a:schemeClr val="bg1"/>
                </a:solidFill>
                <a:effectLst>
                  <a:outerShdw blurRad="38100" dist="38100" dir="2700000" algn="tl">
                    <a:srgbClr val="000000">
                      <a:alpha val="43137"/>
                    </a:srgbClr>
                  </a:outerShdw>
                </a:effectLst>
              </a:rPr>
              <a:t> angel (</a:t>
            </a:r>
            <a:r>
              <a:rPr lang="en-US" b="1" dirty="0" err="1" smtClean="0">
                <a:solidFill>
                  <a:schemeClr val="bg1"/>
                </a:solidFill>
                <a:effectLst>
                  <a:outerShdw blurRad="38100" dist="38100" dir="2700000" algn="tl">
                    <a:srgbClr val="000000">
                      <a:alpha val="43137"/>
                    </a:srgbClr>
                  </a:outerShdw>
                </a:effectLst>
              </a:rPr>
              <a:t>Chorinea</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sylphina</a:t>
            </a:r>
            <a:r>
              <a:rPr lang="en-US" b="1" dirty="0" smtClean="0">
                <a:solidFill>
                  <a:schemeClr val="bg1"/>
                </a:solidFill>
                <a:effectLst>
                  <a:outerShdw blurRad="38100" dist="38100" dir="2700000" algn="tl">
                    <a:srgbClr val="000000">
                      <a:alpha val="43137"/>
                    </a:srgbClr>
                  </a:outerShdw>
                </a:effectLst>
              </a:rPr>
              <a:t> Bates, 1868) is a butterfly belonging to the </a:t>
            </a:r>
            <a:r>
              <a:rPr lang="en-US" b="1" dirty="0" err="1" smtClean="0">
                <a:solidFill>
                  <a:schemeClr val="bg1"/>
                </a:solidFill>
                <a:effectLst>
                  <a:outerShdw blurRad="38100" dist="38100" dir="2700000" algn="tl">
                    <a:srgbClr val="000000">
                      <a:alpha val="43137"/>
                    </a:srgbClr>
                  </a:outerShdw>
                </a:effectLst>
              </a:rPr>
              <a:t>Riodinidae</a:t>
            </a:r>
            <a:r>
              <a:rPr lang="en-US" b="1" dirty="0" smtClean="0">
                <a:solidFill>
                  <a:schemeClr val="bg1"/>
                </a:solidFill>
                <a:effectLst>
                  <a:outerShdw blurRad="38100" dist="38100" dir="2700000" algn="tl">
                    <a:srgbClr val="000000">
                      <a:alpha val="43137"/>
                    </a:srgbClr>
                  </a:outerShdw>
                </a:effectLst>
              </a:rPr>
              <a:t> family. </a:t>
            </a:r>
            <a:endParaRPr lang="it-IT" b="1" dirty="0">
              <a:solidFill>
                <a:schemeClr val="bg1"/>
              </a:solidFill>
              <a:effectLst>
                <a:outerShdw blurRad="38100" dist="38100" dir="2700000" algn="tl">
                  <a:srgbClr val="000000">
                    <a:alpha val="43137"/>
                  </a:srgbClr>
                </a:outerShdw>
              </a:effectLst>
            </a:endParaRPr>
          </a:p>
        </p:txBody>
      </p:sp>
      <p:sp>
        <p:nvSpPr>
          <p:cNvPr id="15" name="Rettangolo 14"/>
          <p:cNvSpPr/>
          <p:nvPr/>
        </p:nvSpPr>
        <p:spPr>
          <a:xfrm>
            <a:off x="5068389" y="1881051"/>
            <a:ext cx="1867988" cy="1323439"/>
          </a:xfrm>
          <a:prstGeom prst="rect">
            <a:avLst/>
          </a:prstGeom>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Valle di Diano  </a:t>
            </a:r>
            <a:b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Parco Nazionale del Cilento</a:t>
            </a:r>
            <a:b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Italy</a:t>
            </a:r>
            <a:endParaRPr lang="it-IT"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endParaRPr>
          </a:p>
        </p:txBody>
      </p:sp>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rbagianni"/>
          <p:cNvPicPr>
            <a:picLocks noChangeAspect="1" noChangeArrowheads="1"/>
          </p:cNvPicPr>
          <p:nvPr/>
        </p:nvPicPr>
        <p:blipFill>
          <a:blip r:embed="rId2"/>
          <a:srcRect/>
          <a:stretch>
            <a:fillRect/>
          </a:stretch>
        </p:blipFill>
        <p:spPr bwMode="auto">
          <a:xfrm>
            <a:off x="1306286" y="444137"/>
            <a:ext cx="3429901" cy="4157709"/>
          </a:xfrm>
          <a:prstGeom prst="rect">
            <a:avLst/>
          </a:prstGeom>
          <a:noFill/>
          <a:scene3d>
            <a:camera prst="orthographicFront"/>
            <a:lightRig rig="threePt" dir="t"/>
          </a:scene3d>
          <a:sp3d>
            <a:bevelT prst="convex"/>
          </a:sp3d>
        </p:spPr>
      </p:pic>
      <p:pic>
        <p:nvPicPr>
          <p:cNvPr id="1028" name="Picture 4" descr="http://www.cielomareterra.org/sites/default/files/barbagianni2.JPG"/>
          <p:cNvPicPr>
            <a:picLocks noChangeAspect="1" noChangeArrowheads="1"/>
          </p:cNvPicPr>
          <p:nvPr/>
        </p:nvPicPr>
        <p:blipFill>
          <a:blip r:embed="rId3"/>
          <a:srcRect/>
          <a:stretch>
            <a:fillRect/>
          </a:stretch>
        </p:blipFill>
        <p:spPr bwMode="auto">
          <a:xfrm>
            <a:off x="8908870" y="-1"/>
            <a:ext cx="3283130" cy="3971109"/>
          </a:xfrm>
          <a:prstGeom prst="rect">
            <a:avLst/>
          </a:prstGeom>
          <a:noFill/>
          <a:scene3d>
            <a:camera prst="orthographicFront"/>
            <a:lightRig rig="threePt" dir="t"/>
          </a:scene3d>
          <a:sp3d>
            <a:bevelT prst="convex"/>
          </a:sp3d>
        </p:spPr>
      </p:pic>
      <p:pic>
        <p:nvPicPr>
          <p:cNvPr id="1030" name="Picture 6" descr="http://www.cielomareterra.org/sites/default/files/barbagianni5.JPG"/>
          <p:cNvPicPr>
            <a:picLocks noChangeAspect="1" noChangeArrowheads="1"/>
          </p:cNvPicPr>
          <p:nvPr/>
        </p:nvPicPr>
        <p:blipFill>
          <a:blip r:embed="rId4"/>
          <a:srcRect/>
          <a:stretch>
            <a:fillRect/>
          </a:stretch>
        </p:blipFill>
        <p:spPr bwMode="auto">
          <a:xfrm>
            <a:off x="4741817" y="0"/>
            <a:ext cx="4180115" cy="4543474"/>
          </a:xfrm>
          <a:prstGeom prst="rect">
            <a:avLst/>
          </a:prstGeom>
          <a:noFill/>
          <a:scene3d>
            <a:camera prst="orthographicFront"/>
            <a:lightRig rig="threePt" dir="t"/>
          </a:scene3d>
          <a:sp3d>
            <a:bevelT prst="convex"/>
          </a:sp3d>
        </p:spPr>
      </p:pic>
      <p:sp>
        <p:nvSpPr>
          <p:cNvPr id="6" name="CasellaDiTesto 5"/>
          <p:cNvSpPr txBox="1"/>
          <p:nvPr/>
        </p:nvSpPr>
        <p:spPr>
          <a:xfrm>
            <a:off x="0" y="4010296"/>
            <a:ext cx="12192000" cy="2847703"/>
          </a:xfrm>
          <a:prstGeom prst="rect">
            <a:avLst/>
          </a:prstGeom>
          <a:ln w="57150">
            <a:solidFill>
              <a:srgbClr val="002060"/>
            </a:solidFill>
          </a:ln>
          <a:scene3d>
            <a:camera prst="orthographicFront"/>
            <a:lightRig rig="threePt" dir="t"/>
          </a:scene3d>
          <a:sp3d>
            <a:bevelT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i="1" dirty="0" smtClean="0">
                <a:solidFill>
                  <a:schemeClr val="bg1"/>
                </a:solidFill>
                <a:effectLst>
                  <a:outerShdw blurRad="38100" dist="38100" dir="2700000" algn="tl">
                    <a:srgbClr val="000000">
                      <a:alpha val="43137"/>
                    </a:srgbClr>
                  </a:outerShdw>
                </a:effectLst>
              </a:rPr>
              <a:t>The barn owl (</a:t>
            </a:r>
            <a:r>
              <a:rPr lang="en-US" i="1" dirty="0" err="1" smtClean="0">
                <a:solidFill>
                  <a:schemeClr val="bg1"/>
                </a:solidFill>
                <a:effectLst>
                  <a:outerShdw blurRad="38100" dist="38100" dir="2700000" algn="tl">
                    <a:srgbClr val="000000">
                      <a:alpha val="43137"/>
                    </a:srgbClr>
                  </a:outerShdw>
                </a:effectLst>
              </a:rPr>
              <a:t>Tyto</a:t>
            </a:r>
            <a:r>
              <a:rPr lang="en-US" i="1" dirty="0" smtClean="0">
                <a:solidFill>
                  <a:schemeClr val="bg1"/>
                </a:solidFill>
                <a:effectLst>
                  <a:outerShdw blurRad="38100" dist="38100" dir="2700000" algn="tl">
                    <a:srgbClr val="000000">
                      <a:alpha val="43137"/>
                    </a:srgbClr>
                  </a:outerShdw>
                </a:effectLst>
              </a:rPr>
              <a:t> alba) is the most widely distributed species of owl, and one of the most widespread of all birds. The barn owl is found almost everywhere in the world except polar and desert regions. In Campania, exists in many protected areas of Salerno Province. Like most owls, the barn owl is nocturnal, relying on its acute sense of hearing when hunting in complete darkness in margins of forests. The sound that produces is said to be like this of a steam cooker, but when flying, this animal is completely silent.</a:t>
            </a:r>
          </a:p>
          <a:p>
            <a:r>
              <a:rPr lang="en-US" i="1" dirty="0" smtClean="0">
                <a:solidFill>
                  <a:schemeClr val="bg1"/>
                </a:solidFill>
                <a:effectLst>
                  <a:outerShdw blurRad="38100" dist="38100" dir="2700000" algn="tl">
                    <a:srgbClr val="000000">
                      <a:alpha val="43137"/>
                    </a:srgbClr>
                  </a:outerShdw>
                </a:effectLst>
              </a:rPr>
              <a:t>Males and females have few differences. Both are medium-sized, pale-colored  with long wings and a short tail. The female is slightly larger and darker than the male owl.</a:t>
            </a:r>
          </a:p>
          <a:p>
            <a:r>
              <a:rPr lang="en-US" i="1" dirty="0" smtClean="0">
                <a:solidFill>
                  <a:schemeClr val="bg1"/>
                </a:solidFill>
                <a:effectLst>
                  <a:outerShdw blurRad="38100" dist="38100" dir="2700000" algn="tl">
                    <a:srgbClr val="000000">
                      <a:alpha val="43137"/>
                    </a:srgbClr>
                  </a:outerShdw>
                </a:effectLst>
              </a:rPr>
              <a:t>They are nourished by water rats, frogs, insects and harmful to human animals such as rats, mice and moles and that is the reason farmers support residences and build wooden boxes for their nests.</a:t>
            </a:r>
          </a:p>
          <a:p>
            <a:r>
              <a:rPr lang="en-US" i="1" dirty="0" smtClean="0">
                <a:solidFill>
                  <a:schemeClr val="bg1"/>
                </a:solidFill>
                <a:effectLst>
                  <a:outerShdw blurRad="38100" dist="38100" dir="2700000" algn="tl">
                    <a:srgbClr val="000000">
                      <a:alpha val="43137"/>
                    </a:srgbClr>
                  </a:outerShdw>
                </a:effectLst>
              </a:rPr>
              <a:t>Common names such as "demon owl", "death owl", or "ghost owl" show that traditionally, rural populations in many places considered barn owls to be birds of evil omen.</a:t>
            </a:r>
            <a:endParaRPr lang="en-US" i="1" dirty="0">
              <a:solidFill>
                <a:schemeClr val="bg1"/>
              </a:solidFill>
              <a:effectLst>
                <a:outerShdw blurRad="38100" dist="38100" dir="2700000" algn="tl">
                  <a:srgbClr val="000000">
                    <a:alpha val="43137"/>
                  </a:srgbClr>
                </a:outerShdw>
              </a:effectLst>
            </a:endParaRPr>
          </a:p>
        </p:txBody>
      </p:sp>
      <p:sp>
        <p:nvSpPr>
          <p:cNvPr id="10" name="Rettangolo 9"/>
          <p:cNvSpPr/>
          <p:nvPr/>
        </p:nvSpPr>
        <p:spPr>
          <a:xfrm>
            <a:off x="1" y="0"/>
            <a:ext cx="1946366" cy="1323439"/>
          </a:xfrm>
          <a:prstGeom prst="rect">
            <a:avLst/>
          </a:prstGeom>
          <a:scene3d>
            <a:camera prst="orthographicFront"/>
            <a:lightRig rig="threePt" dir="t"/>
          </a:scene3d>
          <a:sp3d>
            <a:bevelT prst="convex"/>
          </a:sp3d>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Valle di Diano  </a:t>
            </a:r>
            <a:b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Parco Nazionale del Cilento</a:t>
            </a:r>
            <a:b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Italy</a:t>
            </a:r>
            <a:endParaRPr lang="it-IT"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endParaRPr>
          </a:p>
        </p:txBody>
      </p:sp>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658982" y="0"/>
            <a:ext cx="5865224" cy="1200329"/>
          </a:xfrm>
          <a:prstGeom prst="rect">
            <a:avLst/>
          </a:prstGeom>
          <a:scene3d>
            <a:camera prst="orthographicFront"/>
            <a:lightRig rig="threePt" dir="t"/>
          </a:scene3d>
          <a:sp3d>
            <a:bevelT prst="slope"/>
          </a:sp3d>
        </p:spPr>
        <p:style>
          <a:lnRef idx="2">
            <a:schemeClr val="accent2"/>
          </a:lnRef>
          <a:fillRef idx="1">
            <a:schemeClr val="lt1"/>
          </a:fillRef>
          <a:effectRef idx="0">
            <a:schemeClr val="accent2"/>
          </a:effectRef>
          <a:fontRef idx="minor">
            <a:schemeClr val="dk1"/>
          </a:fontRef>
        </p:style>
        <p:txBody>
          <a:bodyPr wrap="square" lIns="91440" tIns="45720" rIns="91440" bIns="45720">
            <a:spAutoFit/>
            <a:sp3d extrusionH="57150">
              <a:bevelT w="38100" h="38100" prst="convex"/>
            </a:sp3d>
          </a:bodyPr>
          <a:lstStyle/>
          <a:p>
            <a:pPr algn="ctr"/>
            <a:r>
              <a:rPr lang="it-IT"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Golden  </a:t>
            </a:r>
            <a:r>
              <a:rPr lang="it-IT"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Eagle</a:t>
            </a:r>
            <a:r>
              <a:rPr lang="it-IT"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p>
          <a:p>
            <a:pPr algn="ctr"/>
            <a:r>
              <a:rPr lang="it-IT"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Aquila  </a:t>
            </a:r>
            <a:r>
              <a:rPr lang="it-IT"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chrysaetos</a:t>
            </a:r>
            <a:endParaRPr lang="it-IT"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6" name="Immagine 5" descr="aquila.JPG"/>
          <p:cNvPicPr>
            <a:picLocks noChangeAspect="1"/>
          </p:cNvPicPr>
          <p:nvPr/>
        </p:nvPicPr>
        <p:blipFill>
          <a:blip r:embed="rId2"/>
          <a:stretch>
            <a:fillRect/>
          </a:stretch>
        </p:blipFill>
        <p:spPr>
          <a:xfrm>
            <a:off x="0" y="3644537"/>
            <a:ext cx="3461657" cy="3213463"/>
          </a:xfrm>
          <a:prstGeom prst="rect">
            <a:avLst/>
          </a:prstGeom>
          <a:scene3d>
            <a:camera prst="orthographicFront"/>
            <a:lightRig rig="threePt" dir="t"/>
          </a:scene3d>
          <a:sp3d>
            <a:bevelT prst="convex"/>
          </a:sp3d>
        </p:spPr>
      </p:pic>
      <p:pic>
        <p:nvPicPr>
          <p:cNvPr id="8" name="Immagine 7" descr="aquila 1.jpg"/>
          <p:cNvPicPr>
            <a:picLocks noChangeAspect="1"/>
          </p:cNvPicPr>
          <p:nvPr/>
        </p:nvPicPr>
        <p:blipFill>
          <a:blip r:embed="rId3"/>
          <a:stretch>
            <a:fillRect/>
          </a:stretch>
        </p:blipFill>
        <p:spPr>
          <a:xfrm>
            <a:off x="7703955" y="1277471"/>
            <a:ext cx="4488045" cy="5580529"/>
          </a:xfrm>
          <a:prstGeom prst="rect">
            <a:avLst/>
          </a:prstGeom>
          <a:scene3d>
            <a:camera prst="orthographicFront"/>
            <a:lightRig rig="threePt" dir="t"/>
          </a:scene3d>
          <a:sp3d>
            <a:bevelT prst="convex"/>
          </a:sp3d>
        </p:spPr>
      </p:pic>
      <p:sp>
        <p:nvSpPr>
          <p:cNvPr id="10" name="CasellaDiTesto 9"/>
          <p:cNvSpPr txBox="1"/>
          <p:nvPr/>
        </p:nvSpPr>
        <p:spPr>
          <a:xfrm>
            <a:off x="0" y="1306286"/>
            <a:ext cx="7707086" cy="2308324"/>
          </a:xfrm>
          <a:prstGeom prst="rect">
            <a:avLst/>
          </a:prstGeom>
          <a:scene3d>
            <a:camera prst="orthographicFront"/>
            <a:lightRig rig="threePt" dir="t"/>
          </a:scene3d>
          <a:sp3d>
            <a:bevelT prst="convex"/>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i="1" dirty="0" smtClean="0"/>
              <a:t>The Golden Eagle is a large raptor, with prominent head, large and long tail. The </a:t>
            </a:r>
            <a:r>
              <a:rPr lang="en-US" i="1" dirty="0" err="1" smtClean="0"/>
              <a:t>colour</a:t>
            </a:r>
            <a:r>
              <a:rPr lang="en-US" i="1" dirty="0" smtClean="0"/>
              <a:t> is dark brown with red-golden reflections on the back and the head (from here comes the name “golden” eagle). It can be recognized for the dimension of the wingspan which can reach 2 meters in the females. The Golden Eagle’s length goes from 74 up to 87cm, while the tail can reach 26-33 cm. The females are usually bigger in size than the males. It has an extremely sharp sight, 6 times human’s, with a visual range of 300°. The eagle is a powerful and long-lived species. In fact it can live 15-20 years if free, and even more (50 years) in captivity.</a:t>
            </a:r>
            <a:endParaRPr lang="it-IT" i="1" dirty="0"/>
          </a:p>
        </p:txBody>
      </p:sp>
      <p:sp>
        <p:nvSpPr>
          <p:cNvPr id="3" name="Sottotitolo 2"/>
          <p:cNvSpPr>
            <a:spLocks noGrp="1"/>
          </p:cNvSpPr>
          <p:nvPr>
            <p:ph type="subTitle" idx="1"/>
          </p:nvPr>
        </p:nvSpPr>
        <p:spPr>
          <a:xfrm>
            <a:off x="3461657" y="3644537"/>
            <a:ext cx="4232366" cy="3213463"/>
          </a:xfrm>
          <a:scene3d>
            <a:camera prst="orthographicFront"/>
            <a:lightRig rig="threePt" dir="t"/>
          </a:scene3d>
          <a:sp3d>
            <a:bevelT prst="convex"/>
          </a:sp3d>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endParaRPr lang="en-US" i="1" dirty="0" smtClean="0"/>
          </a:p>
          <a:p>
            <a:r>
              <a:rPr lang="en-US" i="1" dirty="0" smtClean="0"/>
              <a:t>The Golden Eagle (Aquila </a:t>
            </a:r>
            <a:r>
              <a:rPr lang="en-US" i="1" dirty="0" err="1" smtClean="0"/>
              <a:t>crysaetos</a:t>
            </a:r>
            <a:r>
              <a:rPr lang="en-US" i="1" dirty="0" smtClean="0"/>
              <a:t>, Linnaeus 1758) is a bird which belongs to the family </a:t>
            </a:r>
            <a:r>
              <a:rPr lang="en-US" i="1" dirty="0" err="1" smtClean="0"/>
              <a:t>Accipitridae</a:t>
            </a:r>
            <a:r>
              <a:rPr lang="en-US" i="1" dirty="0" smtClean="0"/>
              <a:t>. Being the most common species, it is considered the raptor par excellence and it is often simply called eagle.</a:t>
            </a:r>
          </a:p>
          <a:p>
            <a:r>
              <a:rPr lang="en-US" i="1" dirty="0" smtClean="0"/>
              <a:t>In Italy it can be found on the </a:t>
            </a:r>
            <a:r>
              <a:rPr lang="en-US" i="1" dirty="0" err="1" smtClean="0"/>
              <a:t>Appennine’s</a:t>
            </a:r>
            <a:r>
              <a:rPr lang="en-US" i="1" dirty="0" smtClean="0"/>
              <a:t> dorsal and the Alps. In the province of Salerno it is usually seen in the </a:t>
            </a:r>
            <a:r>
              <a:rPr lang="en-US" i="1" dirty="0" err="1" smtClean="0"/>
              <a:t>Cilento’s</a:t>
            </a:r>
            <a:r>
              <a:rPr lang="en-US" i="1" dirty="0" smtClean="0"/>
              <a:t> mountains. This species is disappearing in some area because of man’s persecution, while in the protected areas is raising in number. The Golden Eagle is a protected species according to the law 157/92.</a:t>
            </a:r>
          </a:p>
          <a:p>
            <a:endParaRPr lang="it-IT" i="1" dirty="0"/>
          </a:p>
        </p:txBody>
      </p:sp>
      <p:sp>
        <p:nvSpPr>
          <p:cNvPr id="11" name="Rettangolo 10"/>
          <p:cNvSpPr/>
          <p:nvPr/>
        </p:nvSpPr>
        <p:spPr>
          <a:xfrm>
            <a:off x="10136777" y="0"/>
            <a:ext cx="2055223" cy="1323439"/>
          </a:xfrm>
          <a:prstGeom prst="rect">
            <a:avLst/>
          </a:prstGeom>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Valle di Diano  </a:t>
            </a:r>
            <a:b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Parco Nazionale del Cilento</a:t>
            </a:r>
            <a:b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Italy</a:t>
            </a:r>
            <a:endParaRPr lang="it-IT"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endParaRPr>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gave"/>
          <p:cNvPicPr>
            <a:picLocks noChangeAspect="1" noChangeArrowheads="1"/>
          </p:cNvPicPr>
          <p:nvPr/>
        </p:nvPicPr>
        <p:blipFill>
          <a:blip r:embed="rId2"/>
          <a:srcRect/>
          <a:stretch>
            <a:fillRect/>
          </a:stretch>
        </p:blipFill>
        <p:spPr bwMode="auto">
          <a:xfrm>
            <a:off x="-1" y="1"/>
            <a:ext cx="3579223" cy="4493622"/>
          </a:xfrm>
          <a:prstGeom prst="rect">
            <a:avLst/>
          </a:prstGeom>
          <a:noFill/>
          <a:ln w="57150">
            <a:solidFill>
              <a:srgbClr val="002060"/>
            </a:solidFill>
          </a:ln>
          <a:scene3d>
            <a:camera prst="orthographicFront"/>
            <a:lightRig rig="threePt" dir="t"/>
          </a:scene3d>
          <a:sp3d>
            <a:bevelT prst="slope"/>
          </a:sp3d>
        </p:spPr>
      </p:pic>
      <p:pic>
        <p:nvPicPr>
          <p:cNvPr id="22532" name="Picture 4" descr="http://www.cielomareterra.org/sites/default/files/Agave_vicinomare.jpg"/>
          <p:cNvPicPr>
            <a:picLocks noChangeAspect="1" noChangeArrowheads="1"/>
          </p:cNvPicPr>
          <p:nvPr/>
        </p:nvPicPr>
        <p:blipFill>
          <a:blip r:embed="rId3"/>
          <a:srcRect/>
          <a:stretch>
            <a:fillRect/>
          </a:stretch>
        </p:blipFill>
        <p:spPr bwMode="auto">
          <a:xfrm>
            <a:off x="7406640" y="0"/>
            <a:ext cx="4785360" cy="7067006"/>
          </a:xfrm>
          <a:prstGeom prst="rect">
            <a:avLst/>
          </a:prstGeom>
          <a:noFill/>
          <a:ln w="57150">
            <a:solidFill>
              <a:srgbClr val="002060"/>
            </a:solidFill>
          </a:ln>
          <a:scene3d>
            <a:camera prst="orthographicFront"/>
            <a:lightRig rig="threePt" dir="t"/>
          </a:scene3d>
          <a:sp3d>
            <a:bevelT prst="slope"/>
          </a:sp3d>
        </p:spPr>
      </p:pic>
      <p:pic>
        <p:nvPicPr>
          <p:cNvPr id="22534" name="Picture 6" descr="http://www.cielomareterra.org/sites/default/files/Agavi.jpg"/>
          <p:cNvPicPr>
            <a:picLocks noChangeAspect="1" noChangeArrowheads="1"/>
          </p:cNvPicPr>
          <p:nvPr/>
        </p:nvPicPr>
        <p:blipFill>
          <a:blip r:embed="rId4"/>
          <a:srcRect/>
          <a:stretch>
            <a:fillRect/>
          </a:stretch>
        </p:blipFill>
        <p:spPr bwMode="auto">
          <a:xfrm>
            <a:off x="3605349" y="1"/>
            <a:ext cx="3762102" cy="4467496"/>
          </a:xfrm>
          <a:prstGeom prst="rect">
            <a:avLst/>
          </a:prstGeom>
          <a:noFill/>
          <a:ln w="57150">
            <a:solidFill>
              <a:srgbClr val="002060"/>
            </a:solidFill>
          </a:ln>
          <a:scene3d>
            <a:camera prst="orthographicFront"/>
            <a:lightRig rig="threePt" dir="t"/>
          </a:scene3d>
          <a:sp3d>
            <a:bevelT prst="slope"/>
          </a:sp3d>
        </p:spPr>
      </p:pic>
      <p:sp>
        <p:nvSpPr>
          <p:cNvPr id="7" name="Rettangolo 6"/>
          <p:cNvSpPr/>
          <p:nvPr/>
        </p:nvSpPr>
        <p:spPr>
          <a:xfrm>
            <a:off x="0" y="4497425"/>
            <a:ext cx="7354389" cy="2554545"/>
          </a:xfrm>
          <a:prstGeom prst="rect">
            <a:avLst/>
          </a:prstGeom>
          <a:ln w="57150">
            <a:solidFill>
              <a:schemeClr val="accent4">
                <a:lumMod val="60000"/>
                <a:lumOff val="40000"/>
              </a:schemeClr>
            </a:solidFill>
          </a:ln>
          <a:scene3d>
            <a:camera prst="orthographicFront"/>
            <a:lightRig rig="threePt" dir="t"/>
          </a:scene3d>
          <a:sp3d>
            <a:bevelT prst="slope"/>
          </a:sp3d>
        </p:spPr>
        <p:style>
          <a:lnRef idx="2">
            <a:schemeClr val="accent4">
              <a:shade val="50000"/>
            </a:schemeClr>
          </a:lnRef>
          <a:fillRef idx="1001">
            <a:schemeClr val="dk2"/>
          </a:fillRef>
          <a:effectRef idx="0">
            <a:schemeClr val="accent4"/>
          </a:effectRef>
          <a:fontRef idx="minor">
            <a:schemeClr val="lt1"/>
          </a:fontRef>
        </p:style>
        <p:txBody>
          <a:bodyPr wrap="square">
            <a:spAutoFit/>
          </a:bodyPr>
          <a:lstStyle/>
          <a:p>
            <a:pPr algn="just"/>
            <a:r>
              <a:rPr lang="en-US" sz="1600" i="1" dirty="0" smtClean="0">
                <a:solidFill>
                  <a:schemeClr val="bg1"/>
                </a:solidFill>
                <a:effectLst>
                  <a:outerShdw blurRad="38100" dist="38100" dir="2700000" algn="tl">
                    <a:srgbClr val="000000">
                      <a:alpha val="43137"/>
                    </a:srgbClr>
                  </a:outerShdw>
                </a:effectLst>
              </a:rPr>
              <a:t>The Agave is a plant that belongs to the family of </a:t>
            </a:r>
            <a:r>
              <a:rPr lang="en-US" sz="1600" i="1" dirty="0" err="1" smtClean="0">
                <a:solidFill>
                  <a:schemeClr val="bg1"/>
                </a:solidFill>
                <a:effectLst>
                  <a:outerShdw blurRad="38100" dist="38100" dir="2700000" algn="tl">
                    <a:srgbClr val="000000">
                      <a:alpha val="43137"/>
                    </a:srgbClr>
                  </a:outerShdw>
                </a:effectLst>
              </a:rPr>
              <a:t>Agavaceae</a:t>
            </a:r>
            <a:r>
              <a:rPr lang="en-US" sz="1600" i="1" dirty="0" smtClean="0">
                <a:solidFill>
                  <a:schemeClr val="bg1"/>
                </a:solidFill>
                <a:effectLst>
                  <a:outerShdw blurRad="38100" dist="38100" dir="2700000" algn="tl">
                    <a:srgbClr val="000000">
                      <a:alpha val="43137"/>
                    </a:srgbClr>
                  </a:outerShdw>
                </a:effectLst>
              </a:rPr>
              <a:t>. Thanks to their appreciated decorative </a:t>
            </a:r>
            <a:r>
              <a:rPr lang="en-US" sz="1600" i="1" dirty="0" err="1" smtClean="0">
                <a:solidFill>
                  <a:schemeClr val="bg1"/>
                </a:solidFill>
                <a:effectLst>
                  <a:outerShdw blurRad="38100" dist="38100" dir="2700000" algn="tl">
                    <a:srgbClr val="000000">
                      <a:alpha val="43137"/>
                    </a:srgbClr>
                  </a:outerShdw>
                </a:effectLst>
              </a:rPr>
              <a:t>characare</a:t>
            </a:r>
            <a:r>
              <a:rPr lang="en-US" sz="1600" i="1" dirty="0" smtClean="0">
                <a:solidFill>
                  <a:schemeClr val="bg1"/>
                </a:solidFill>
                <a:effectLst>
                  <a:outerShdw blurRad="38100" dist="38100" dir="2700000" algn="tl">
                    <a:srgbClr val="000000">
                      <a:alpha val="43137"/>
                    </a:srgbClr>
                  </a:outerShdw>
                </a:effectLst>
              </a:rPr>
              <a:t> tropical and sub-tropical plants of the Italian </a:t>
            </a:r>
            <a:r>
              <a:rPr lang="en-US" sz="1600" i="1" dirty="0" err="1" smtClean="0">
                <a:solidFill>
                  <a:schemeClr val="bg1"/>
                </a:solidFill>
                <a:effectLst>
                  <a:outerShdw blurRad="38100" dist="38100" dir="2700000" algn="tl">
                    <a:srgbClr val="000000">
                      <a:alpha val="43137"/>
                    </a:srgbClr>
                  </a:outerShdw>
                </a:effectLst>
              </a:rPr>
              <a:t>country.cThe</a:t>
            </a:r>
            <a:r>
              <a:rPr lang="en-US" sz="1600" i="1" dirty="0" smtClean="0">
                <a:solidFill>
                  <a:schemeClr val="bg1"/>
                </a:solidFill>
                <a:effectLst>
                  <a:outerShdw blurRad="38100" dist="38100" dir="2700000" algn="tl">
                    <a:srgbClr val="000000">
                      <a:alpha val="43137"/>
                    </a:srgbClr>
                  </a:outerShdw>
                </a:effectLst>
              </a:rPr>
              <a:t> Agave has a stout stem usually very short. It has a large rosette of thick fleshy leaves that can reach 2 meters of length and 30 cm of width, each ending generally in a sharp point and with a spiny margin. This plant’s lifespan can reach 30 years and it dies after generating a single yellowish flower.</a:t>
            </a:r>
          </a:p>
          <a:p>
            <a:pPr algn="just"/>
            <a:r>
              <a:rPr lang="en-US" sz="1600" i="1" dirty="0" smtClean="0">
                <a:solidFill>
                  <a:schemeClr val="bg1"/>
                </a:solidFill>
                <a:effectLst>
                  <a:outerShdw blurRad="38100" dist="38100" dir="2700000" algn="tl">
                    <a:srgbClr val="000000">
                      <a:alpha val="43137"/>
                    </a:srgbClr>
                  </a:outerShdw>
                </a:effectLst>
              </a:rPr>
              <a:t>The American agave is the most widespread species. There are different varieties which can be distinguish by the </a:t>
            </a:r>
            <a:r>
              <a:rPr lang="en-US" sz="1600" i="1" dirty="0" err="1" smtClean="0">
                <a:solidFill>
                  <a:schemeClr val="bg1"/>
                </a:solidFill>
                <a:effectLst>
                  <a:outerShdw blurRad="38100" dist="38100" dir="2700000" algn="tl">
                    <a:srgbClr val="000000">
                      <a:alpha val="43137"/>
                    </a:srgbClr>
                  </a:outerShdw>
                </a:effectLst>
              </a:rPr>
              <a:t>colour</a:t>
            </a:r>
            <a:r>
              <a:rPr lang="en-US" sz="1600" i="1" dirty="0" smtClean="0">
                <a:solidFill>
                  <a:schemeClr val="bg1"/>
                </a:solidFill>
                <a:effectLst>
                  <a:outerShdw blurRad="38100" dist="38100" dir="2700000" algn="tl">
                    <a:srgbClr val="000000">
                      <a:alpha val="43137"/>
                    </a:srgbClr>
                  </a:outerShdw>
                </a:effectLst>
              </a:rPr>
              <a:t> of its leaves. The </a:t>
            </a:r>
            <a:r>
              <a:rPr lang="en-US" sz="1600" i="1" dirty="0" err="1" smtClean="0">
                <a:solidFill>
                  <a:schemeClr val="bg1"/>
                </a:solidFill>
                <a:effectLst>
                  <a:outerShdw blurRad="38100" dist="38100" dir="2700000" algn="tl">
                    <a:srgbClr val="000000">
                      <a:alpha val="43137"/>
                    </a:srgbClr>
                  </a:outerShdw>
                </a:effectLst>
              </a:rPr>
              <a:t>colour</a:t>
            </a:r>
            <a:r>
              <a:rPr lang="en-US" sz="1600" i="1" dirty="0" smtClean="0">
                <a:solidFill>
                  <a:schemeClr val="bg1"/>
                </a:solidFill>
                <a:effectLst>
                  <a:outerShdw blurRad="38100" dist="38100" dir="2700000" algn="tl">
                    <a:srgbClr val="000000">
                      <a:alpha val="43137"/>
                    </a:srgbClr>
                  </a:outerShdw>
                </a:effectLst>
              </a:rPr>
              <a:t> is bright green and it prefer a temperature of 15 C°. The “Agave </a:t>
            </a:r>
            <a:r>
              <a:rPr lang="en-US" sz="1600" i="1" dirty="0" err="1" smtClean="0">
                <a:solidFill>
                  <a:schemeClr val="bg1"/>
                </a:solidFill>
                <a:effectLst>
                  <a:outerShdw blurRad="38100" dist="38100" dir="2700000" algn="tl">
                    <a:srgbClr val="000000">
                      <a:alpha val="43137"/>
                    </a:srgbClr>
                  </a:outerShdw>
                </a:effectLst>
              </a:rPr>
              <a:t>ghiesbreghetii</a:t>
            </a:r>
            <a:r>
              <a:rPr lang="en-US" sz="1600" i="1" dirty="0" smtClean="0">
                <a:solidFill>
                  <a:schemeClr val="bg1"/>
                </a:solidFill>
                <a:effectLst>
                  <a:outerShdw blurRad="38100" dist="38100" dir="2700000" algn="tl">
                    <a:srgbClr val="000000">
                      <a:alpha val="43137"/>
                    </a:srgbClr>
                  </a:outerShdw>
                </a:effectLst>
              </a:rPr>
              <a:t>”, instead, green-brown colored during winter. </a:t>
            </a:r>
            <a:endParaRPr lang="en-US" sz="1600" i="1" dirty="0">
              <a:solidFill>
                <a:schemeClr val="bg1"/>
              </a:solidFill>
              <a:effectLst>
                <a:outerShdw blurRad="38100" dist="38100" dir="2700000" algn="tl">
                  <a:srgbClr val="000000">
                    <a:alpha val="43137"/>
                  </a:srgbClr>
                </a:outerShdw>
              </a:effectLst>
            </a:endParaRPr>
          </a:p>
        </p:txBody>
      </p:sp>
      <p:sp>
        <p:nvSpPr>
          <p:cNvPr id="8" name="Rettangolo 7"/>
          <p:cNvSpPr/>
          <p:nvPr/>
        </p:nvSpPr>
        <p:spPr>
          <a:xfrm>
            <a:off x="6897189" y="0"/>
            <a:ext cx="2246811" cy="1569660"/>
          </a:xfrm>
          <a:prstGeom prst="rect">
            <a:avLst/>
          </a:prstGeom>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Valle di Diano  </a:t>
            </a:r>
            <a:b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Parco Nazionale del Cilento</a:t>
            </a:r>
            <a:b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Italy</a:t>
            </a:r>
            <a:endParaRPr lang="it-IT"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endParaRPr>
          </a:p>
        </p:txBody>
      </p:sp>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http://www.cielomareterra.org/sites/default/files/Alauda_arvensis_volo.jpg"/>
          <p:cNvPicPr>
            <a:picLocks noChangeAspect="1" noChangeArrowheads="1"/>
          </p:cNvPicPr>
          <p:nvPr/>
        </p:nvPicPr>
        <p:blipFill>
          <a:blip r:embed="rId2"/>
          <a:srcRect/>
          <a:stretch>
            <a:fillRect/>
          </a:stretch>
        </p:blipFill>
        <p:spPr bwMode="auto">
          <a:xfrm>
            <a:off x="8085909" y="4123342"/>
            <a:ext cx="4106091" cy="2734658"/>
          </a:xfrm>
          <a:prstGeom prst="rect">
            <a:avLst/>
          </a:prstGeom>
          <a:noFill/>
          <a:scene3d>
            <a:camera prst="orthographicFront"/>
            <a:lightRig rig="threePt" dir="t"/>
          </a:scene3d>
          <a:sp3d>
            <a:bevelT prst="slope"/>
          </a:sp3d>
        </p:spPr>
      </p:pic>
      <p:pic>
        <p:nvPicPr>
          <p:cNvPr id="23556" name="Picture 4" descr="http://www.cielomareterra.org/sites/default/files/Alauda_arvensis_.jpg"/>
          <p:cNvPicPr>
            <a:picLocks noChangeAspect="1" noChangeArrowheads="1"/>
          </p:cNvPicPr>
          <p:nvPr/>
        </p:nvPicPr>
        <p:blipFill>
          <a:blip r:embed="rId3"/>
          <a:srcRect/>
          <a:stretch>
            <a:fillRect/>
          </a:stretch>
        </p:blipFill>
        <p:spPr bwMode="auto">
          <a:xfrm>
            <a:off x="-1" y="0"/>
            <a:ext cx="6021978" cy="3644537"/>
          </a:xfrm>
          <a:prstGeom prst="rect">
            <a:avLst/>
          </a:prstGeom>
          <a:noFill/>
          <a:scene3d>
            <a:camera prst="orthographicFront"/>
            <a:lightRig rig="threePt" dir="t"/>
          </a:scene3d>
          <a:sp3d>
            <a:bevelT prst="slope"/>
          </a:sp3d>
        </p:spPr>
      </p:pic>
      <p:pic>
        <p:nvPicPr>
          <p:cNvPr id="23554" name="Picture 2" descr="http://www.cielomareterra.org/sites/default/files/Alauda_arvensis_1.jpg"/>
          <p:cNvPicPr>
            <a:picLocks noChangeAspect="1" noChangeArrowheads="1"/>
          </p:cNvPicPr>
          <p:nvPr/>
        </p:nvPicPr>
        <p:blipFill>
          <a:blip r:embed="rId4"/>
          <a:srcRect/>
          <a:stretch>
            <a:fillRect/>
          </a:stretch>
        </p:blipFill>
        <p:spPr bwMode="auto">
          <a:xfrm>
            <a:off x="6074230" y="0"/>
            <a:ext cx="6117770" cy="3494986"/>
          </a:xfrm>
          <a:prstGeom prst="rect">
            <a:avLst/>
          </a:prstGeom>
          <a:noFill/>
          <a:scene3d>
            <a:camera prst="orthographicFront"/>
            <a:lightRig rig="threePt" dir="t"/>
          </a:scene3d>
          <a:sp3d>
            <a:bevelT prst="convex"/>
          </a:sp3d>
        </p:spPr>
      </p:pic>
      <p:sp>
        <p:nvSpPr>
          <p:cNvPr id="2" name="Titolo 1"/>
          <p:cNvSpPr>
            <a:spLocks noGrp="1"/>
          </p:cNvSpPr>
          <p:nvPr>
            <p:ph type="ctrTitle"/>
          </p:nvPr>
        </p:nvSpPr>
        <p:spPr>
          <a:xfrm>
            <a:off x="0" y="3213464"/>
            <a:ext cx="8059783" cy="3644536"/>
          </a:xfrm>
          <a:ln w="38100">
            <a:solidFill>
              <a:srgbClr val="002060"/>
            </a:solidFill>
          </a:ln>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a:normAutofit/>
          </a:bodyPr>
          <a:lstStyle/>
          <a:p>
            <a:r>
              <a:rPr lang="en-US" sz="1500" b="1" i="1" dirty="0" smtClean="0">
                <a:effectLst>
                  <a:outerShdw blurRad="38100" dist="38100" dir="2700000" algn="tl">
                    <a:srgbClr val="000000">
                      <a:alpha val="43137"/>
                    </a:srgbClr>
                  </a:outerShdw>
                </a:effectLst>
              </a:rPr>
              <a:t>The Eurasian skylark (</a:t>
            </a:r>
            <a:r>
              <a:rPr lang="en-US" sz="1500" b="1" i="1" dirty="0" err="1" smtClean="0">
                <a:effectLst>
                  <a:outerShdw blurRad="38100" dist="38100" dir="2700000" algn="tl">
                    <a:srgbClr val="000000">
                      <a:alpha val="43137"/>
                    </a:srgbClr>
                  </a:outerShdw>
                </a:effectLst>
              </a:rPr>
              <a:t>Alauda</a:t>
            </a:r>
            <a:r>
              <a:rPr lang="en-US" sz="1500" b="1" i="1" dirty="0" smtClean="0">
                <a:effectLst>
                  <a:outerShdw blurRad="38100" dist="38100" dir="2700000" algn="tl">
                    <a:srgbClr val="000000">
                      <a:alpha val="43137"/>
                    </a:srgbClr>
                  </a:outerShdw>
                </a:effectLst>
              </a:rPr>
              <a:t> </a:t>
            </a:r>
            <a:r>
              <a:rPr lang="en-US" sz="1500" b="1" i="1" dirty="0" err="1" smtClean="0">
                <a:effectLst>
                  <a:outerShdw blurRad="38100" dist="38100" dir="2700000" algn="tl">
                    <a:srgbClr val="000000">
                      <a:alpha val="43137"/>
                    </a:srgbClr>
                  </a:outerShdw>
                </a:effectLst>
              </a:rPr>
              <a:t>arvensis</a:t>
            </a:r>
            <a:r>
              <a:rPr lang="en-US" sz="1500" b="1" i="1" dirty="0" smtClean="0">
                <a:effectLst>
                  <a:outerShdw blurRad="38100" dist="38100" dir="2700000" algn="tl">
                    <a:srgbClr val="000000">
                      <a:alpha val="43137"/>
                    </a:srgbClr>
                  </a:outerShdw>
                </a:effectLst>
              </a:rPr>
              <a:t>) is a bird species from the order of Passeriformes and the family of </a:t>
            </a:r>
            <a:r>
              <a:rPr lang="en-US" sz="1500" b="1" i="1" dirty="0" err="1" smtClean="0">
                <a:effectLst>
                  <a:outerShdw blurRad="38100" dist="38100" dir="2700000" algn="tl">
                    <a:srgbClr val="000000">
                      <a:alpha val="43137"/>
                    </a:srgbClr>
                  </a:outerShdw>
                </a:effectLst>
              </a:rPr>
              <a:t>Alaudidae</a:t>
            </a:r>
            <a:r>
              <a:rPr lang="en-US" sz="1500" b="1" i="1" dirty="0" smtClean="0">
                <a:effectLst>
                  <a:outerShdw blurRad="38100" dist="38100" dir="2700000" algn="tl">
                    <a:srgbClr val="000000">
                      <a:alpha val="43137"/>
                    </a:srgbClr>
                  </a:outerShdw>
                </a:effectLst>
              </a:rPr>
              <a:t>. In Italy, in winter season, it migrates to the South; moving forward in October-November and March-April. The appearance of this bird is frequent in cultivated or grazing lands, in Eurasian Steppe, in open and free places like grassy fields, bushy lands and sandy hills; both in a level ground and in height.</a:t>
            </a:r>
            <a:br>
              <a:rPr lang="en-US" sz="1500" b="1" i="1" dirty="0" smtClean="0">
                <a:effectLst>
                  <a:outerShdw blurRad="38100" dist="38100" dir="2700000" algn="tl">
                    <a:srgbClr val="000000">
                      <a:alpha val="43137"/>
                    </a:srgbClr>
                  </a:outerShdw>
                </a:effectLst>
              </a:rPr>
            </a:br>
            <a:r>
              <a:rPr lang="en-US" sz="1500" b="1" i="1" dirty="0" smtClean="0">
                <a:effectLst>
                  <a:outerShdw blurRad="38100" dist="38100" dir="2700000" algn="tl">
                    <a:srgbClr val="000000">
                      <a:alpha val="43137"/>
                    </a:srgbClr>
                  </a:outerShdw>
                </a:effectLst>
              </a:rPr>
              <a:t>The characteristics of this species are the small size (between 16-19,5 cm length), the brown plumage with lightly black stripes in the superior part, which becomes lighter ( white, reddish brown) in the lower parts as well as a small </a:t>
            </a:r>
            <a:r>
              <a:rPr lang="en-US" sz="1500" b="1" i="1" dirty="0" err="1" smtClean="0">
                <a:effectLst>
                  <a:outerShdw blurRad="38100" dist="38100" dir="2700000" algn="tl">
                    <a:srgbClr val="000000">
                      <a:alpha val="43137"/>
                    </a:srgbClr>
                  </a:outerShdw>
                </a:effectLst>
              </a:rPr>
              <a:t>rised</a:t>
            </a:r>
            <a:r>
              <a:rPr lang="en-US" sz="1500" b="1" i="1" dirty="0" smtClean="0">
                <a:effectLst>
                  <a:outerShdw blurRad="38100" dist="38100" dir="2700000" algn="tl">
                    <a:srgbClr val="000000">
                      <a:alpha val="43137"/>
                    </a:srgbClr>
                  </a:outerShdw>
                </a:effectLst>
              </a:rPr>
              <a:t> tuft only when alarmed.</a:t>
            </a:r>
            <a:br>
              <a:rPr lang="en-US" sz="1500" b="1" i="1" dirty="0" smtClean="0">
                <a:effectLst>
                  <a:outerShdw blurRad="38100" dist="38100" dir="2700000" algn="tl">
                    <a:srgbClr val="000000">
                      <a:alpha val="43137"/>
                    </a:srgbClr>
                  </a:outerShdw>
                </a:effectLst>
              </a:rPr>
            </a:br>
            <a:r>
              <a:rPr lang="en-US" sz="1500" b="1" i="1" dirty="0" smtClean="0">
                <a:effectLst>
                  <a:outerShdw blurRad="38100" dist="38100" dir="2700000" algn="tl">
                    <a:srgbClr val="000000">
                      <a:alpha val="43137"/>
                    </a:srgbClr>
                  </a:outerShdw>
                </a:effectLst>
              </a:rPr>
              <a:t>It is quite commonly observed especially in autumn season, but this species population is getting diminished because of the various ecological disturbances. This species is also threatened from herbicides, fires and the existence of cement.</a:t>
            </a:r>
            <a:br>
              <a:rPr lang="en-US" sz="1500" b="1" i="1" dirty="0" smtClean="0">
                <a:effectLst>
                  <a:outerShdw blurRad="38100" dist="38100" dir="2700000" algn="tl">
                    <a:srgbClr val="000000">
                      <a:alpha val="43137"/>
                    </a:srgbClr>
                  </a:outerShdw>
                </a:effectLst>
              </a:rPr>
            </a:br>
            <a:r>
              <a:rPr lang="en-US" sz="1500" b="1" i="1" dirty="0" smtClean="0">
                <a:effectLst>
                  <a:outerShdw blurRad="38100" dist="38100" dir="2700000" algn="tl">
                    <a:srgbClr val="000000">
                      <a:alpha val="43137"/>
                    </a:srgbClr>
                  </a:outerShdw>
                </a:effectLst>
              </a:rPr>
              <a:t>While singing, the male bird may appear like a dot in the sky from the ground and its song lasts from two to three minutes, but during the mating period can last up to twenty. This bird is the inspiration and subject of many poems and songs and is also considered as a herald animal by William Shakespeare who referred to it as a "morning messenger".</a:t>
            </a:r>
            <a:br>
              <a:rPr lang="en-US" sz="1500" b="1" i="1" dirty="0" smtClean="0">
                <a:effectLst>
                  <a:outerShdw blurRad="38100" dist="38100" dir="2700000" algn="tl">
                    <a:srgbClr val="000000">
                      <a:alpha val="43137"/>
                    </a:srgbClr>
                  </a:outerShdw>
                </a:effectLst>
              </a:rPr>
            </a:br>
            <a:endParaRPr lang="it-IT" sz="1500" b="1" dirty="0">
              <a:effectLst>
                <a:outerShdw blurRad="38100" dist="38100" dir="2700000" algn="tl">
                  <a:srgbClr val="000000">
                    <a:alpha val="43137"/>
                  </a:srgbClr>
                </a:outerShdw>
              </a:effectLst>
            </a:endParaRPr>
          </a:p>
        </p:txBody>
      </p:sp>
      <p:sp>
        <p:nvSpPr>
          <p:cNvPr id="7" name="Rettangolo 6"/>
          <p:cNvSpPr/>
          <p:nvPr/>
        </p:nvSpPr>
        <p:spPr>
          <a:xfrm>
            <a:off x="4937760" y="0"/>
            <a:ext cx="2246811" cy="1569660"/>
          </a:xfrm>
          <a:prstGeom prst="rect">
            <a:avLst/>
          </a:prstGeom>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Valle di Diano  </a:t>
            </a:r>
            <a:b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Parco Nazionale del Cilento</a:t>
            </a:r>
            <a:b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br>
            <a:r>
              <a:rPr lang="it-IT"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rPr>
              <a:t>Italy</a:t>
            </a:r>
            <a:endParaRPr lang="it-IT"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askerville Old Face" pitchFamily="18" charset="0"/>
            </a:endParaRPr>
          </a:p>
        </p:txBody>
      </p:sp>
    </p:spTree>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tf02895253">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7851d254-ce09-43b6-8d90-072588e7901c">This template uses a wide or narrow band in dark blue to accent the title  and content slides. Use the mountain sunrise photo on the title slide, or replace it with one of your own. This presentation includes a sample list, chart, table, SmartArt, and other layouts. Choose the ones you want, and customize them to suit your needs. This template is in widescreen (16X9) format.
</APDescription>
    <AssetExpire xmlns="7851d254-ce09-43b6-8d90-072588e7901c">2029-01-01T08:00:00+00:00</AssetExpire>
    <CampaignTagsTaxHTField0 xmlns="7851d254-ce09-43b6-8d90-072588e7901c">
      <Terms xmlns="http://schemas.microsoft.com/office/infopath/2007/PartnerControls"/>
    </CampaignTagsTaxHTField0>
    <IntlLangReviewDate xmlns="7851d254-ce09-43b6-8d90-072588e7901c" xsi:nil="true"/>
    <TPFriendlyName xmlns="7851d254-ce09-43b6-8d90-072588e7901c" xsi:nil="true"/>
    <IntlLangReview xmlns="7851d254-ce09-43b6-8d90-072588e7901c">false</IntlLangReview>
    <LocLastLocAttemptVersionLookup xmlns="7851d254-ce09-43b6-8d90-072588e7901c">835474</LocLastLocAttemptVersionLookup>
    <PolicheckWords xmlns="7851d254-ce09-43b6-8d90-072588e7901c" xsi:nil="true"/>
    <SubmitterId xmlns="7851d254-ce09-43b6-8d90-072588e7901c" xsi:nil="true"/>
    <AcquiredFrom xmlns="7851d254-ce09-43b6-8d90-072588e7901c">Internal MS</AcquiredFrom>
    <EditorialStatus xmlns="7851d254-ce09-43b6-8d90-072588e7901c">Complete</EditorialStatus>
    <Markets xmlns="7851d254-ce09-43b6-8d90-072588e7901c"/>
    <OriginAsset xmlns="7851d254-ce09-43b6-8d90-072588e7901c" xsi:nil="true"/>
    <AssetStart xmlns="7851d254-ce09-43b6-8d90-072588e7901c">2012-05-11T02:03:00+00:00</AssetStart>
    <FriendlyTitle xmlns="7851d254-ce09-43b6-8d90-072588e7901c" xsi:nil="true"/>
    <MarketSpecific xmlns="7851d254-ce09-43b6-8d90-072588e7901c">false</MarketSpecific>
    <TPNamespace xmlns="7851d254-ce09-43b6-8d90-072588e7901c" xsi:nil="true"/>
    <PublishStatusLookup xmlns="7851d254-ce09-43b6-8d90-072588e7901c">
      <Value>392867</Value>
    </PublishStatusLookup>
    <APAuthor xmlns="7851d254-ce09-43b6-8d90-072588e7901c">
      <UserInfo>
        <DisplayName>REDMOND\v-vaddu</DisplayName>
        <AccountId>2567</AccountId>
        <AccountType/>
      </UserInfo>
    </APAuthor>
    <TPCommandLine xmlns="7851d254-ce09-43b6-8d90-072588e7901c" xsi:nil="true"/>
    <IntlLangReviewer xmlns="7851d254-ce09-43b6-8d90-072588e7901c" xsi:nil="true"/>
    <OpenTemplate xmlns="7851d254-ce09-43b6-8d90-072588e7901c">true</OpenTemplate>
    <CSXSubmissionDate xmlns="7851d254-ce09-43b6-8d90-072588e7901c" xsi:nil="true"/>
    <TaxCatchAll xmlns="7851d254-ce09-43b6-8d90-072588e7901c"/>
    <Manager xmlns="7851d254-ce09-43b6-8d90-072588e7901c" xsi:nil="true"/>
    <NumericId xmlns="7851d254-ce09-43b6-8d90-072588e7901c" xsi:nil="true"/>
    <ParentAssetId xmlns="7851d254-ce09-43b6-8d90-072588e7901c" xsi:nil="true"/>
    <OriginalSourceMarket xmlns="7851d254-ce09-43b6-8d90-072588e7901c">english</OriginalSourceMarket>
    <ApprovalStatus xmlns="7851d254-ce09-43b6-8d90-072588e7901c">InProgress</ApprovalStatus>
    <TPComponent xmlns="7851d254-ce09-43b6-8d90-072588e7901c" xsi:nil="true"/>
    <EditorialTags xmlns="7851d254-ce09-43b6-8d90-072588e7901c" xsi:nil="true"/>
    <TPExecutable xmlns="7851d254-ce09-43b6-8d90-072588e7901c" xsi:nil="true"/>
    <TPLaunchHelpLink xmlns="7851d254-ce09-43b6-8d90-072588e7901c" xsi:nil="true"/>
    <LocComments xmlns="7851d254-ce09-43b6-8d90-072588e7901c" xsi:nil="true"/>
    <LocRecommendedHandoff xmlns="7851d254-ce09-43b6-8d90-072588e7901c" xsi:nil="true"/>
    <SourceTitle xmlns="7851d254-ce09-43b6-8d90-072588e7901c" xsi:nil="true"/>
    <CSXUpdate xmlns="7851d254-ce09-43b6-8d90-072588e7901c">false</CSXUpdate>
    <IntlLocPriority xmlns="7851d254-ce09-43b6-8d90-072588e7901c" xsi:nil="true"/>
    <UAProjectedTotalWords xmlns="7851d254-ce09-43b6-8d90-072588e7901c" xsi:nil="true"/>
    <AssetType xmlns="7851d254-ce09-43b6-8d90-072588e7901c">TP</AssetType>
    <MachineTranslated xmlns="7851d254-ce09-43b6-8d90-072588e7901c">false</MachineTranslated>
    <OutputCachingOn xmlns="7851d254-ce09-43b6-8d90-072588e7901c">false</OutputCachingOn>
    <TemplateStatus xmlns="7851d254-ce09-43b6-8d90-072588e7901c">Complete</TemplateStatus>
    <IsSearchable xmlns="7851d254-ce09-43b6-8d90-072588e7901c">true</IsSearchable>
    <ContentItem xmlns="7851d254-ce09-43b6-8d90-072588e7901c" xsi:nil="true"/>
    <HandoffToMSDN xmlns="7851d254-ce09-43b6-8d90-072588e7901c" xsi:nil="true"/>
    <ShowIn xmlns="7851d254-ce09-43b6-8d90-072588e7901c">Show everywhere</ShowIn>
    <ThumbnailAssetId xmlns="7851d254-ce09-43b6-8d90-072588e7901c" xsi:nil="true"/>
    <UALocComments xmlns="7851d254-ce09-43b6-8d90-072588e7901c" xsi:nil="true"/>
    <UALocRecommendation xmlns="7851d254-ce09-43b6-8d90-072588e7901c">Localize</UALocRecommendation>
    <LastModifiedDateTime xmlns="7851d254-ce09-43b6-8d90-072588e7901c" xsi:nil="true"/>
    <LegacyData xmlns="7851d254-ce09-43b6-8d90-072588e7901c" xsi:nil="true"/>
    <LocManualTestRequired xmlns="7851d254-ce09-43b6-8d90-072588e7901c">false</LocManualTestRequired>
    <ClipArtFilename xmlns="7851d254-ce09-43b6-8d90-072588e7901c" xsi:nil="true"/>
    <TPApplication xmlns="7851d254-ce09-43b6-8d90-072588e7901c" xsi:nil="true"/>
    <CSXHash xmlns="7851d254-ce09-43b6-8d90-072588e7901c" xsi:nil="true"/>
    <DirectSourceMarket xmlns="7851d254-ce09-43b6-8d90-072588e7901c">english</DirectSourceMarket>
    <PrimaryImageGen xmlns="7851d254-ce09-43b6-8d90-072588e7901c">true</PrimaryImageGen>
    <PlannedPubDate xmlns="7851d254-ce09-43b6-8d90-072588e7901c" xsi:nil="true"/>
    <CSXSubmissionMarket xmlns="7851d254-ce09-43b6-8d90-072588e7901c" xsi:nil="true"/>
    <Downloads xmlns="7851d254-ce09-43b6-8d90-072588e7901c">0</Downloads>
    <ArtSampleDocs xmlns="7851d254-ce09-43b6-8d90-072588e7901c" xsi:nil="true"/>
    <TrustLevel xmlns="7851d254-ce09-43b6-8d90-072588e7901c">1 Microsoft Managed Content</TrustLevel>
    <BlockPublish xmlns="7851d254-ce09-43b6-8d90-072588e7901c">false</BlockPublish>
    <TPLaunchHelpLinkType xmlns="7851d254-ce09-43b6-8d90-072588e7901c">Template</TPLaunchHelpLinkType>
    <LocalizationTagsTaxHTField0 xmlns="7851d254-ce09-43b6-8d90-072588e7901c">
      <Terms xmlns="http://schemas.microsoft.com/office/infopath/2007/PartnerControls"/>
    </LocalizationTagsTaxHTField0>
    <BusinessGroup xmlns="7851d254-ce09-43b6-8d90-072588e7901c" xsi:nil="true"/>
    <Providers xmlns="7851d254-ce09-43b6-8d90-072588e7901c" xsi:nil="true"/>
    <TemplateTemplateType xmlns="7851d254-ce09-43b6-8d90-072588e7901c">PowerPoint Presentation Template</TemplateTemplateType>
    <TimesCloned xmlns="7851d254-ce09-43b6-8d90-072588e7901c" xsi:nil="true"/>
    <TPAppVersion xmlns="7851d254-ce09-43b6-8d90-072588e7901c" xsi:nil="true"/>
    <VoteCount xmlns="7851d254-ce09-43b6-8d90-072588e7901c" xsi:nil="true"/>
    <FeatureTagsTaxHTField0 xmlns="7851d254-ce09-43b6-8d90-072588e7901c">
      <Terms xmlns="http://schemas.microsoft.com/office/infopath/2007/PartnerControls"/>
    </FeatureTagsTaxHTField0>
    <Provider xmlns="7851d254-ce09-43b6-8d90-072588e7901c" xsi:nil="true"/>
    <UACurrentWords xmlns="7851d254-ce09-43b6-8d90-072588e7901c" xsi:nil="true"/>
    <AssetId xmlns="7851d254-ce09-43b6-8d90-072588e7901c">TP102895237</AssetId>
    <TPClientViewer xmlns="7851d254-ce09-43b6-8d90-072588e7901c" xsi:nil="true"/>
    <DSATActionTaken xmlns="7851d254-ce09-43b6-8d90-072588e7901c" xsi:nil="true"/>
    <APEditor xmlns="7851d254-ce09-43b6-8d90-072588e7901c">
      <UserInfo>
        <DisplayName/>
        <AccountId xsi:nil="true"/>
        <AccountType/>
      </UserInfo>
    </APEditor>
    <TPInstallLocation xmlns="7851d254-ce09-43b6-8d90-072588e7901c" xsi:nil="true"/>
    <OOCacheId xmlns="7851d254-ce09-43b6-8d90-072588e7901c" xsi:nil="true"/>
    <IsDeleted xmlns="7851d254-ce09-43b6-8d90-072588e7901c">false</IsDeleted>
    <PublishTargets xmlns="7851d254-ce09-43b6-8d90-072588e7901c">OfficeOnlineVNext</PublishTargets>
    <ApprovalLog xmlns="7851d254-ce09-43b6-8d90-072588e7901c" xsi:nil="true"/>
    <BugNumber xmlns="7851d254-ce09-43b6-8d90-072588e7901c" xsi:nil="true"/>
    <CrawlForDependencies xmlns="7851d254-ce09-43b6-8d90-072588e7901c">false</CrawlForDependencies>
    <InternalTagsTaxHTField0 xmlns="7851d254-ce09-43b6-8d90-072588e7901c">
      <Terms xmlns="http://schemas.microsoft.com/office/infopath/2007/PartnerControls"/>
    </InternalTagsTaxHTField0>
    <LastHandOff xmlns="7851d254-ce09-43b6-8d90-072588e7901c" xsi:nil="true"/>
    <Milestone xmlns="7851d254-ce09-43b6-8d90-072588e7901c" xsi:nil="true"/>
    <OriginalRelease xmlns="7851d254-ce09-43b6-8d90-072588e7901c">15</OriginalRelease>
    <RecommendationsModifier xmlns="7851d254-ce09-43b6-8d90-072588e7901c" xsi:nil="true"/>
    <ScenarioTagsTaxHTField0 xmlns="7851d254-ce09-43b6-8d90-072588e7901c">
      <Terms xmlns="http://schemas.microsoft.com/office/infopath/2007/PartnerControls"/>
    </ScenarioTagsTaxHTField0>
    <UANotes xmlns="7851d254-ce09-43b6-8d90-072588e7901c" xsi:nil="true"/>
    <LocMarketGroupTiers2 xmlns="7851d254-ce09-43b6-8d90-072588e7901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FB888328A8731147A9E2416CA6C7A65B0400DC6FA6ECFB23F54F9F45EE586A6D0A65" ma:contentTypeVersion="56" ma:contentTypeDescription="Create a new document." ma:contentTypeScope="" ma:versionID="c97688fe8962075e95d1f794ee1b82d8">
  <xsd:schema xmlns:xsd="http://www.w3.org/2001/XMLSchema" xmlns:xs="http://www.w3.org/2001/XMLSchema" xmlns:p="http://schemas.microsoft.com/office/2006/metadata/properties" xmlns:ns2="7851d254-ce09-43b6-8d90-072588e7901c" targetNamespace="http://schemas.microsoft.com/office/2006/metadata/properties" ma:root="true" ma:fieldsID="c225bda33905c745071d9d8b7e170627" ns2:_="">
    <xsd:import namespace="7851d254-ce09-43b6-8d90-072588e7901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1d254-ce09-43b6-8d90-072588e7901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9ebba19d-2be4-461d-87e9-c05e5ebbf568}"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C164E808-44FA-4F5F-91C3-AF5B09309907}" ma:internalName="CSXSubmissionMarket" ma:readOnly="false" ma:showField="MarketName" ma:web="7851d254-ce09-43b6-8d90-072588e7901c">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0c66e03a-b58b-4d86-891b-8e445e1562f0}"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AD356C7F-0981-4C41-B229-50D503AAD5E8}" ma:internalName="InProjectListLookup" ma:readOnly="true" ma:showField="InProjectList"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575b5594-eef4-4833-b257-601720e535bd}"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AD356C7F-0981-4C41-B229-50D503AAD5E8}" ma:internalName="LastCompleteVersionLookup" ma:readOnly="true" ma:showField="LastCompleteVersion"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AD356C7F-0981-4C41-B229-50D503AAD5E8}" ma:internalName="LastPreviewErrorLookup" ma:readOnly="true" ma:showField="LastPreviewError"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AD356C7F-0981-4C41-B229-50D503AAD5E8}" ma:internalName="LastPreviewResultLookup" ma:readOnly="true" ma:showField="LastPreviewResult"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AD356C7F-0981-4C41-B229-50D503AAD5E8}" ma:internalName="LastPreviewAttemptDateLookup" ma:readOnly="true" ma:showField="LastPreviewAttemptDat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AD356C7F-0981-4C41-B229-50D503AAD5E8}" ma:internalName="LastPreviewedByLookup" ma:readOnly="true" ma:showField="LastPreviewedBy"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AD356C7F-0981-4C41-B229-50D503AAD5E8}" ma:internalName="LastPreviewTimeLookup" ma:readOnly="true" ma:showField="LastPreviewTim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AD356C7F-0981-4C41-B229-50D503AAD5E8}" ma:internalName="LastPreviewVersionLookup" ma:readOnly="true" ma:showField="LastPreviewVersion"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AD356C7F-0981-4C41-B229-50D503AAD5E8}" ma:internalName="LastPublishErrorLookup" ma:readOnly="true" ma:showField="LastPublishError"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AD356C7F-0981-4C41-B229-50D503AAD5E8}" ma:internalName="LastPublishResultLookup" ma:readOnly="true" ma:showField="LastPublishResult"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AD356C7F-0981-4C41-B229-50D503AAD5E8}" ma:internalName="LastPublishAttemptDateLookup" ma:readOnly="true" ma:showField="LastPublishAttemptDat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AD356C7F-0981-4C41-B229-50D503AAD5E8}" ma:internalName="LastPublishedByLookup" ma:readOnly="true" ma:showField="LastPublishedBy"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AD356C7F-0981-4C41-B229-50D503AAD5E8}" ma:internalName="LastPublishTimeLookup" ma:readOnly="true" ma:showField="LastPublishTim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AD356C7F-0981-4C41-B229-50D503AAD5E8}" ma:internalName="LastPublishVersionLookup" ma:readOnly="true" ma:showField="LastPublishVersion"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17F96094-CC23-4712-BE97-DE1DD51648A2}" ma:internalName="LocLastLocAttemptVersionLookup" ma:readOnly="false" ma:showField="LastLocAttemptVersion" ma:web="7851d254-ce09-43b6-8d90-072588e7901c">
      <xsd:simpleType>
        <xsd:restriction base="dms:Lookup"/>
      </xsd:simpleType>
    </xsd:element>
    <xsd:element name="LocLastLocAttemptVersionTypeLookup" ma:index="71" nillable="true" ma:displayName="Loc Last Loc Attempt Version Type" ma:default="" ma:list="{17F96094-CC23-4712-BE97-DE1DD51648A2}" ma:internalName="LocLastLocAttemptVersionTypeLookup" ma:readOnly="true" ma:showField="LastLocAttemptVersionType" ma:web="7851d254-ce09-43b6-8d90-072588e7901c">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17F96094-CC23-4712-BE97-DE1DD51648A2}" ma:internalName="LocNewPublishedVersionLookup" ma:readOnly="true" ma:showField="NewPublishedVersion" ma:web="7851d254-ce09-43b6-8d90-072588e7901c">
      <xsd:simpleType>
        <xsd:restriction base="dms:Lookup"/>
      </xsd:simpleType>
    </xsd:element>
    <xsd:element name="LocOverallHandbackStatusLookup" ma:index="75" nillable="true" ma:displayName="Loc Overall Handback Status" ma:default="" ma:list="{17F96094-CC23-4712-BE97-DE1DD51648A2}" ma:internalName="LocOverallHandbackStatusLookup" ma:readOnly="true" ma:showField="OverallHandbackStatus" ma:web="7851d254-ce09-43b6-8d90-072588e7901c">
      <xsd:simpleType>
        <xsd:restriction base="dms:Lookup"/>
      </xsd:simpleType>
    </xsd:element>
    <xsd:element name="LocOverallLocStatusLookup" ma:index="76" nillable="true" ma:displayName="Loc Overall Localize Status" ma:default="" ma:list="{17F96094-CC23-4712-BE97-DE1DD51648A2}" ma:internalName="LocOverallLocStatusLookup" ma:readOnly="true" ma:showField="OverallLocStatus" ma:web="7851d254-ce09-43b6-8d90-072588e7901c">
      <xsd:simpleType>
        <xsd:restriction base="dms:Lookup"/>
      </xsd:simpleType>
    </xsd:element>
    <xsd:element name="LocOverallPreviewStatusLookup" ma:index="77" nillable="true" ma:displayName="Loc Overall Preview Status" ma:default="" ma:list="{17F96094-CC23-4712-BE97-DE1DD51648A2}" ma:internalName="LocOverallPreviewStatusLookup" ma:readOnly="true" ma:showField="OverallPreviewStatus" ma:web="7851d254-ce09-43b6-8d90-072588e7901c">
      <xsd:simpleType>
        <xsd:restriction base="dms:Lookup"/>
      </xsd:simpleType>
    </xsd:element>
    <xsd:element name="LocOverallPublishStatusLookup" ma:index="78" nillable="true" ma:displayName="Loc Overall Publish Status" ma:default="" ma:list="{17F96094-CC23-4712-BE97-DE1DD51648A2}" ma:internalName="LocOverallPublishStatusLookup" ma:readOnly="true" ma:showField="OverallPublishStatus" ma:web="7851d254-ce09-43b6-8d90-072588e7901c">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17F96094-CC23-4712-BE97-DE1DD51648A2}" ma:internalName="LocProcessedForHandoffsLookup" ma:readOnly="true" ma:showField="ProcessedForHandoffs" ma:web="7851d254-ce09-43b6-8d90-072588e7901c">
      <xsd:simpleType>
        <xsd:restriction base="dms:Lookup"/>
      </xsd:simpleType>
    </xsd:element>
    <xsd:element name="LocProcessedForMarketsLookup" ma:index="81" nillable="true" ma:displayName="Loc Processed For Markets" ma:default="" ma:list="{17F96094-CC23-4712-BE97-DE1DD51648A2}" ma:internalName="LocProcessedForMarketsLookup" ma:readOnly="true" ma:showField="ProcessedForMarkets" ma:web="7851d254-ce09-43b6-8d90-072588e7901c">
      <xsd:simpleType>
        <xsd:restriction base="dms:Lookup"/>
      </xsd:simpleType>
    </xsd:element>
    <xsd:element name="LocPublishedDependentAssetsLookup" ma:index="82" nillable="true" ma:displayName="Loc Published Dependent Assets" ma:default="" ma:list="{17F96094-CC23-4712-BE97-DE1DD51648A2}" ma:internalName="LocPublishedDependentAssetsLookup" ma:readOnly="true" ma:showField="PublishedDependentAssets" ma:web="7851d254-ce09-43b6-8d90-072588e7901c">
      <xsd:simpleType>
        <xsd:restriction base="dms:Lookup"/>
      </xsd:simpleType>
    </xsd:element>
    <xsd:element name="LocPublishedLinkedAssetsLookup" ma:index="83" nillable="true" ma:displayName="Loc Published Linked Assets" ma:default="" ma:list="{17F96094-CC23-4712-BE97-DE1DD51648A2}" ma:internalName="LocPublishedLinkedAssetsLookup" ma:readOnly="true" ma:showField="PublishedLinkedAssets" ma:web="7851d254-ce09-43b6-8d90-072588e7901c">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b1ddce1b-f703-4c9f-819c-e88ccecfe8e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C164E808-44FA-4F5F-91C3-AF5B09309907}" ma:internalName="Markets" ma:readOnly="false" ma:showField="MarketNam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AD356C7F-0981-4C41-B229-50D503AAD5E8}" ma:internalName="NumOfRatingsLookup" ma:readOnly="true" ma:showField="NumOfRatings"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AD356C7F-0981-4C41-B229-50D503AAD5E8}" ma:internalName="PublishStatusLookup" ma:readOnly="false" ma:showField="PublishStatus"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3f195d06-aec0-4d35-9b7e-8061da1a138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73ff1703-6c3c-47c1-ae53-2bc507bafe3b}" ma:internalName="TaxCatchAll" ma:showField="CatchAllData"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73ff1703-6c3c-47c1-ae53-2bc507bafe3b}" ma:internalName="TaxCatchAllLabel" ma:readOnly="true" ma:showField="CatchAllDataLabel"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7FFC76-5C38-4A27-BB7F-88232C223BCD}">
  <ds:schemaRefs>
    <ds:schemaRef ds:uri="http://schemas.microsoft.com/office/2006/metadata/properties"/>
    <ds:schemaRef ds:uri="http://schemas.microsoft.com/office/infopath/2007/PartnerControls"/>
    <ds:schemaRef ds:uri="7851d254-ce09-43b6-8d90-072588e7901c"/>
  </ds:schemaRefs>
</ds:datastoreItem>
</file>

<file path=customXml/itemProps2.xml><?xml version="1.0" encoding="utf-8"?>
<ds:datastoreItem xmlns:ds="http://schemas.openxmlformats.org/officeDocument/2006/customXml" ds:itemID="{E4264BA5-BE9F-44D2-9B86-8E00ED566E23}">
  <ds:schemaRefs>
    <ds:schemaRef ds:uri="http://schemas.microsoft.com/sharepoint/v3/contenttype/forms"/>
  </ds:schemaRefs>
</ds:datastoreItem>
</file>

<file path=customXml/itemProps3.xml><?xml version="1.0" encoding="utf-8"?>
<ds:datastoreItem xmlns:ds="http://schemas.openxmlformats.org/officeDocument/2006/customXml" ds:itemID="{F843A175-27B1-4855-8C06-D0C2108B7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1d254-ce09-43b6-8d90-072588e790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339</TotalTime>
  <Words>1952</Words>
  <Application>Microsoft Office PowerPoint</Application>
  <PresentationFormat>Personalizzato</PresentationFormat>
  <Paragraphs>65</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tf02895253</vt:lpstr>
      <vt:lpstr>Diapositiva 1</vt:lpstr>
      <vt:lpstr>Lepus Corsicanus Italian Hare</vt:lpstr>
      <vt:lpstr>Diapositiva 3</vt:lpstr>
      <vt:lpstr>Diapositiva 4</vt:lpstr>
      <vt:lpstr>Diapositiva 5</vt:lpstr>
      <vt:lpstr>Diapositiva 6</vt:lpstr>
      <vt:lpstr>Diapositiva 7</vt:lpstr>
      <vt:lpstr>Diapositiva 8</vt:lpstr>
      <vt:lpstr>The Eurasian skylark (Alauda arvensis) is a bird species from the order of Passeriformes and the family of Alaudidae. In Italy, in winter season, it migrates to the South; moving forward in October-November and March-April. The appearance of this bird is frequent in cultivated or grazing lands, in Eurasian Steppe, in open and free places like grassy fields, bushy lands and sandy hills; both in a level ground and in height. The characteristics of this species are the small size (between 16-19,5 cm length), the brown plumage with lightly black stripes in the superior part, which becomes lighter ( white, reddish brown) in the lower parts as well as a small rised tuft only when alarmed. It is quite commonly observed especially in autumn season, but this species population is getting diminished because of the various ecological disturbances. This species is also threatened from herbicides, fires and the existence of cement. While singing, the male bird may appear like a dot in the sky from the ground and its song lasts from two to three minutes, but during the mating period can last up to twenty. This bird is the inspiration and subject of many poems and songs and is also considered as a herald animal by William Shakespeare who referred to it as a "morning messenger". </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Lepus corsicanus Corsican hare</dc:title>
  <dc:creator>Windows User</dc:creator>
  <cp:lastModifiedBy>Windows User</cp:lastModifiedBy>
  <cp:revision>74</cp:revision>
  <dcterms:created xsi:type="dcterms:W3CDTF">2020-05-21T07:44:19Z</dcterms:created>
  <dcterms:modified xsi:type="dcterms:W3CDTF">2020-05-23T06:11:16Z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0x010100FB888328A8731147A9E2416CA6C7A65B0400DC6FA6ECFB23F54F9F45EE586A6D0A65</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