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256" r:id="rId2"/>
    <p:sldId id="257" r:id="rId3"/>
    <p:sldId id="265" r:id="rId4"/>
    <p:sldId id="266" r:id="rId5"/>
    <p:sldId id="258" r:id="rId6"/>
    <p:sldId id="259" r:id="rId7"/>
    <p:sldId id="260" r:id="rId8"/>
    <p:sldId id="261" r:id="rId9"/>
    <p:sldId id="262" r:id="rId10"/>
    <p:sldId id="263" r:id="rId11"/>
    <p:sldId id="26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6" d="100"/>
          <a:sy n="96" d="100"/>
        </p:scale>
        <p:origin x="-416" y="2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79835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82138"/>
            <a:ext cx="6726063" cy="206957"/>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3182884"/>
            <a:ext cx="2307831" cy="207705"/>
          </a:xfrm>
          <a:prstGeom prst="rect">
            <a:avLst/>
          </a:prstGeom>
        </p:spPr>
      </p:pic>
      <p:sp>
        <p:nvSpPr>
          <p:cNvPr id="9" name="Rectangle 8"/>
          <p:cNvSpPr/>
          <p:nvPr/>
        </p:nvSpPr>
        <p:spPr>
          <a:xfrm>
            <a:off x="0" y="1942559"/>
            <a:ext cx="6726064" cy="12452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1942559"/>
            <a:ext cx="2307832" cy="1245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050282"/>
            <a:ext cx="6108101" cy="1029803"/>
          </a:xfrm>
        </p:spPr>
        <p:txBody>
          <a:bodyPr anchor="b">
            <a:noAutofit/>
          </a:bodyPr>
          <a:lstStyle>
            <a:lvl1pPr algn="r">
              <a:defRPr sz="405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10241" y="3295530"/>
            <a:ext cx="6108101" cy="838265"/>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1510" y="2062753"/>
            <a:ext cx="878916" cy="1017332"/>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9898361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0" name="Rectangle 9"/>
          <p:cNvSpPr/>
          <p:nvPr/>
        </p:nvSpPr>
        <p:spPr>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3533713"/>
            <a:ext cx="7210394" cy="339788"/>
          </a:xfrm>
        </p:spPr>
        <p:txBody>
          <a:bodyPr anchor="b">
            <a:normAutofit/>
          </a:bodyPr>
          <a:lstStyle>
            <a:lvl1pPr>
              <a:defRPr sz="1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0242" y="457198"/>
            <a:ext cx="7210394" cy="2692181"/>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0239" y="3877188"/>
            <a:ext cx="7210397" cy="46722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46C117F-5CCF-4837-BE5F-2B92066CAFAF}"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3482"/>
            <a:ext cx="865613" cy="818092"/>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0107438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0" name="Rectangle 9"/>
          <p:cNvSpPr/>
          <p:nvPr/>
        </p:nvSpPr>
        <p:spPr>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457198"/>
            <a:ext cx="7210394" cy="2694563"/>
          </a:xfrm>
        </p:spPr>
        <p:txBody>
          <a:bodyPr anchor="ctr"/>
          <a:lstStyle>
            <a:lvl1pPr>
              <a:defRPr sz="24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10242" y="3533712"/>
            <a:ext cx="7210394" cy="81809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84EB90BD-B6CE-46B7-997F-7313B992CCDC}"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3712"/>
            <a:ext cx="865613" cy="818092"/>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40982554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4" name="Rectangle 13"/>
          <p:cNvSpPr/>
          <p:nvPr/>
        </p:nvSpPr>
        <p:spPr>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457199"/>
            <a:ext cx="6539158" cy="2277046"/>
          </a:xfrm>
        </p:spPr>
        <p:txBody>
          <a:bodyPr anchor="ctr"/>
          <a:lstStyle>
            <a:lvl1pPr>
              <a:defRPr sz="24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051717" y="2740034"/>
            <a:ext cx="611743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4" name="Text Placeholder 3"/>
          <p:cNvSpPr>
            <a:spLocks noGrp="1"/>
          </p:cNvSpPr>
          <p:nvPr>
            <p:ph type="body" sz="half" idx="2"/>
          </p:nvPr>
        </p:nvSpPr>
        <p:spPr>
          <a:xfrm>
            <a:off x="510242" y="3533712"/>
            <a:ext cx="7210394" cy="81809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DB9D11F-B188-461D-B23F-39381795C052}"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2444"/>
            <a:ext cx="865613" cy="818092"/>
          </a:xfrm>
        </p:spPr>
        <p:txBody>
          <a:bodyPr/>
          <a:lstStyle/>
          <a:p>
            <a:pPr marL="0" lvl="0" indent="0" algn="r" rtl="0">
              <a:spcBef>
                <a:spcPts val="0"/>
              </a:spcBef>
              <a:spcAft>
                <a:spcPts val="0"/>
              </a:spcAft>
              <a:buNone/>
            </a:pPr>
            <a:fld id="{00000000-1234-1234-1234-123412341234}" type="slidenum">
              <a:rPr lang="it-IT" smtClean="0"/>
              <a:t>‹N›</a:t>
            </a:fld>
            <a:endParaRPr lang="it-IT"/>
          </a:p>
        </p:txBody>
      </p:sp>
      <p:sp>
        <p:nvSpPr>
          <p:cNvPr id="16" name="TextBox 15"/>
          <p:cNvSpPr txBox="1"/>
          <p:nvPr/>
        </p:nvSpPr>
        <p:spPr>
          <a:xfrm>
            <a:off x="437679" y="561087"/>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17" name="TextBox 16"/>
          <p:cNvSpPr txBox="1"/>
          <p:nvPr/>
        </p:nvSpPr>
        <p:spPr>
          <a:xfrm>
            <a:off x="7247107" y="227514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37101203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6471"/>
            <a:ext cx="7828359" cy="240873"/>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4447216"/>
            <a:ext cx="1202248" cy="108203"/>
          </a:xfrm>
          <a:prstGeom prst="rect">
            <a:avLst/>
          </a:prstGeom>
        </p:spPr>
      </p:pic>
      <p:sp>
        <p:nvSpPr>
          <p:cNvPr id="11" name="Rectangle 10"/>
          <p:cNvSpPr/>
          <p:nvPr/>
        </p:nvSpPr>
        <p:spPr>
          <a:xfrm>
            <a:off x="0" y="3425991"/>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3425991"/>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3533712"/>
            <a:ext cx="7210397" cy="441401"/>
          </a:xfrm>
        </p:spPr>
        <p:txBody>
          <a:bodyPr anchor="b"/>
          <a:lstStyle>
            <a:lvl1pPr>
              <a:defRPr sz="24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510240" y="3975112"/>
            <a:ext cx="7210397" cy="376691"/>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2E6D8D9-55A2-4063-B0F3-121F44549695}"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47092" y="3532444"/>
            <a:ext cx="865613" cy="818092"/>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2113164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6" name="Rectangle 15"/>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564921"/>
            <a:ext cx="7218720" cy="810704"/>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495709" y="1752655"/>
            <a:ext cx="2302526"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8" name="Text Placeholder 3"/>
          <p:cNvSpPr>
            <a:spLocks noGrp="1"/>
          </p:cNvSpPr>
          <p:nvPr>
            <p:ph type="body" sz="half" idx="15"/>
          </p:nvPr>
        </p:nvSpPr>
        <p:spPr>
          <a:xfrm>
            <a:off x="510241" y="2267005"/>
            <a:ext cx="2287277"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9" name="Text Placeholder 4"/>
          <p:cNvSpPr>
            <a:spLocks noGrp="1"/>
          </p:cNvSpPr>
          <p:nvPr>
            <p:ph type="body" sz="quarter" idx="3"/>
          </p:nvPr>
        </p:nvSpPr>
        <p:spPr>
          <a:xfrm>
            <a:off x="2967019" y="1752655"/>
            <a:ext cx="2297430"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2959103" y="2267005"/>
            <a:ext cx="2297430"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1" name="Text Placeholder 4"/>
          <p:cNvSpPr>
            <a:spLocks noGrp="1"/>
          </p:cNvSpPr>
          <p:nvPr>
            <p:ph type="body" sz="quarter" idx="13"/>
          </p:nvPr>
        </p:nvSpPr>
        <p:spPr>
          <a:xfrm>
            <a:off x="5418117" y="1752655"/>
            <a:ext cx="230251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5418117" y="2267005"/>
            <a:ext cx="2302519" cy="218513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4B24536-994D-4021-A283-9F449C0DB509}" type="datetimeFigureOut">
              <a:rPr lang="en-US" dirty="0"/>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8562114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7" name="Rectangle 16"/>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564921"/>
            <a:ext cx="7210395" cy="810704"/>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510239" y="3223127"/>
            <a:ext cx="228727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510239" y="1752655"/>
            <a:ext cx="228727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10239" y="3655324"/>
            <a:ext cx="2287279"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2" name="Text Placeholder 4"/>
          <p:cNvSpPr>
            <a:spLocks noGrp="1"/>
          </p:cNvSpPr>
          <p:nvPr>
            <p:ph type="body" sz="quarter" idx="3"/>
          </p:nvPr>
        </p:nvSpPr>
        <p:spPr>
          <a:xfrm>
            <a:off x="2959103" y="3223127"/>
            <a:ext cx="2297430"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2959103" y="1752655"/>
            <a:ext cx="2297430"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2958088" y="3655323"/>
            <a:ext cx="2300473"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25" name="Text Placeholder 4"/>
          <p:cNvSpPr>
            <a:spLocks noGrp="1"/>
          </p:cNvSpPr>
          <p:nvPr>
            <p:ph type="body" sz="quarter" idx="13"/>
          </p:nvPr>
        </p:nvSpPr>
        <p:spPr>
          <a:xfrm>
            <a:off x="5423009" y="3223127"/>
            <a:ext cx="2297629" cy="432197"/>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5423008" y="1752655"/>
            <a:ext cx="229762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422915" y="3655321"/>
            <a:ext cx="2300672" cy="79681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3CBBBB78-C96F-47B7-AB17-D852CA960AC9}" type="datetimeFigureOut">
              <a:rPr lang="en-US" dirty="0"/>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7626631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9" name="Rectangle 8"/>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96710842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6087155" y="1402046"/>
            <a:ext cx="3830241"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401152" y="4029302"/>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457198"/>
            <a:ext cx="805352" cy="326532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0241" y="457198"/>
            <a:ext cx="6652503" cy="399494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5105344" y="4452141"/>
            <a:ext cx="2057400" cy="273844"/>
          </a:xfrm>
        </p:spPr>
        <p:txBody>
          <a:bodyPr/>
          <a:lstStyle/>
          <a:p>
            <a:fld id="{6178E61D-D431-422C-9764-11DAFE33AB63}" type="datetimeFigureOut">
              <a:rPr lang="en-US" dirty="0"/>
              <a:t>3/27/2021</a:t>
            </a:fld>
            <a:endParaRPr lang="en-US" dirty="0"/>
          </a:p>
        </p:txBody>
      </p:sp>
      <p:sp>
        <p:nvSpPr>
          <p:cNvPr id="5" name="Footer Placeholder 4"/>
          <p:cNvSpPr>
            <a:spLocks noGrp="1"/>
          </p:cNvSpPr>
          <p:nvPr>
            <p:ph type="ftr" sz="quarter" idx="11"/>
          </p:nvPr>
        </p:nvSpPr>
        <p:spPr>
          <a:xfrm>
            <a:off x="510241" y="4452141"/>
            <a:ext cx="4595104" cy="273844"/>
          </a:xfrm>
        </p:spPr>
        <p:txBody>
          <a:bodyPr/>
          <a:lstStyle/>
          <a:p>
            <a:endParaRPr lang="en-US" dirty="0"/>
          </a:p>
        </p:txBody>
      </p:sp>
      <p:sp>
        <p:nvSpPr>
          <p:cNvPr id="6" name="Slide Number Placeholder 5"/>
          <p:cNvSpPr>
            <a:spLocks noGrp="1"/>
          </p:cNvSpPr>
          <p:nvPr>
            <p:ph type="sldNum" sz="quarter" idx="12"/>
          </p:nvPr>
        </p:nvSpPr>
        <p:spPr>
          <a:xfrm>
            <a:off x="7573163" y="4048975"/>
            <a:ext cx="865613" cy="818092"/>
          </a:xfrm>
        </p:spPr>
        <p:txBody>
          <a:bodyPr anchor="t"/>
          <a:lstStyle>
            <a:lvl1pPr algn="ctr">
              <a:defRPr/>
            </a:lvl1p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42702914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a:t>
            </a:fld>
            <a:endParaRPr/>
          </a:p>
        </p:txBody>
      </p:sp>
    </p:spTree>
    <p:extLst>
      <p:ext uri="{BB962C8B-B14F-4D97-AF65-F5344CB8AC3E}">
        <p14:creationId xmlns:p14="http://schemas.microsoft.com/office/powerpoint/2010/main" val="313087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7" name="Rectangle 16"/>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51357093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65180"/>
            <a:ext cx="7828359" cy="240873"/>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68" y="3065926"/>
            <a:ext cx="1202248" cy="108203"/>
          </a:xfrm>
          <a:prstGeom prst="rect">
            <a:avLst/>
          </a:prstGeom>
        </p:spPr>
      </p:pic>
      <p:sp>
        <p:nvSpPr>
          <p:cNvPr id="9" name="Rectangle 8"/>
          <p:cNvSpPr/>
          <p:nvPr/>
        </p:nvSpPr>
        <p:spPr>
          <a:xfrm>
            <a:off x="-2" y="20447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0447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152421"/>
            <a:ext cx="7210395" cy="818091"/>
          </a:xfrm>
        </p:spPr>
        <p:txBody>
          <a:bodyPr anchor="ctr">
            <a:normAutofit/>
          </a:bodyPr>
          <a:lstStyle>
            <a:lvl1pPr algn="r">
              <a:defRPr sz="27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0242" y="3174129"/>
            <a:ext cx="7210395" cy="1278013"/>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0578ACC-22D6-47C1-A373-4FD133E34F3C}"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047092" y="2152422"/>
            <a:ext cx="865613" cy="818092"/>
          </a:xfrm>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2585451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0240" y="1752655"/>
            <a:ext cx="3523769" cy="26994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195592" y="1752655"/>
            <a:ext cx="3525044" cy="26994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852826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2" name="Rectangle 11"/>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564922"/>
            <a:ext cx="7210397" cy="81070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9763" y="1752655"/>
            <a:ext cx="3354245" cy="51985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510242" y="2272507"/>
            <a:ext cx="3523766" cy="21796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365116" y="1752655"/>
            <a:ext cx="3355521" cy="519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195593" y="2272507"/>
            <a:ext cx="3525044" cy="21796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2068993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8" name="Rectangle 7"/>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53879086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6" name="Rectangle 5"/>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4633113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564920"/>
            <a:ext cx="7210394" cy="810705"/>
          </a:xfrm>
        </p:spPr>
        <p:txBody>
          <a:bodyPr anchor="ctr">
            <a:normAutofit/>
          </a:bodyPr>
          <a:lstStyle>
            <a:lvl1pPr>
              <a:defRPr sz="27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14385" y="1752655"/>
            <a:ext cx="4206252" cy="26994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10241" y="1752654"/>
            <a:ext cx="2842559" cy="2699488"/>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331444B-B92B-4E27-8C94-BB93EAF5CB18}"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26879164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7680"/>
            <a:ext cx="7828359" cy="240873"/>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370" y="1478425"/>
            <a:ext cx="1202248" cy="108203"/>
          </a:xfrm>
          <a:prstGeom prst="rect">
            <a:avLst/>
          </a:prstGeom>
        </p:spPr>
      </p:pic>
      <p:sp>
        <p:nvSpPr>
          <p:cNvPr id="10" name="Rectangle 9"/>
          <p:cNvSpPr/>
          <p:nvPr/>
        </p:nvSpPr>
        <p:spPr>
          <a:xfrm>
            <a:off x="0" y="457200"/>
            <a:ext cx="7828359"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7200"/>
            <a:ext cx="1202248"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564921"/>
            <a:ext cx="7210393" cy="810704"/>
          </a:xfrm>
        </p:spPr>
        <p:txBody>
          <a:bodyPr anchor="ctr">
            <a:normAutofit/>
          </a:bodyPr>
          <a:lstStyle>
            <a:lvl1pPr>
              <a:defRPr sz="27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651250" y="1752656"/>
            <a:ext cx="4069387" cy="2699484"/>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0242" y="1752655"/>
            <a:ext cx="2907192" cy="269948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63EFA5E-FA76-400D-B3DC-F0BA90E6D107}"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30995816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510241" y="564921"/>
            <a:ext cx="7210396" cy="81070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0241" y="1752655"/>
            <a:ext cx="7210396" cy="269948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663236" y="4452141"/>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dirty="0"/>
              <a:t>3/27/2021</a:t>
            </a:fld>
            <a:endParaRPr lang="en-US" dirty="0"/>
          </a:p>
        </p:txBody>
      </p:sp>
      <p:sp>
        <p:nvSpPr>
          <p:cNvPr id="5" name="Footer Placeholder 4"/>
          <p:cNvSpPr>
            <a:spLocks noGrp="1"/>
          </p:cNvSpPr>
          <p:nvPr>
            <p:ph type="ftr" sz="quarter" idx="3"/>
          </p:nvPr>
        </p:nvSpPr>
        <p:spPr>
          <a:xfrm>
            <a:off x="510241" y="4452141"/>
            <a:ext cx="5152995"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47092" y="564921"/>
            <a:ext cx="865613" cy="818092"/>
          </a:xfrm>
          <a:prstGeom prst="rect">
            <a:avLst/>
          </a:prstGeom>
        </p:spPr>
        <p:txBody>
          <a:bodyPr vert="horz" lIns="91440" tIns="45720" rIns="91440" bIns="45720" rtlCol="0" anchor="ctr"/>
          <a:lstStyle>
            <a:lvl1pPr algn="l">
              <a:defRPr sz="2700">
                <a:solidFill>
                  <a:schemeClr val="tx1">
                    <a:tint val="75000"/>
                  </a:schemeClr>
                </a:solidFill>
              </a:defRPr>
            </a:lvl1pPr>
          </a:lstStyle>
          <a:p>
            <a:pPr marL="0" lvl="0" indent="0" algn="r" rtl="0">
              <a:spcBef>
                <a:spcPts val="0"/>
              </a:spcBef>
              <a:spcAft>
                <a:spcPts val="0"/>
              </a:spcAft>
              <a:buNone/>
            </a:pPr>
            <a:fld id="{00000000-1234-1234-1234-123412341234}" type="slidenum">
              <a:rPr lang="it-IT" smtClean="0"/>
              <a:t>‹N›</a:t>
            </a:fld>
            <a:endParaRPr lang="it-IT"/>
          </a:p>
        </p:txBody>
      </p:sp>
    </p:spTree>
    <p:extLst>
      <p:ext uri="{BB962C8B-B14F-4D97-AF65-F5344CB8AC3E}">
        <p14:creationId xmlns:p14="http://schemas.microsoft.com/office/powerpoint/2010/main" val="1719698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commons.wikimedia.org/wiki/Palacio_de_las_Cortes_(Madri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quiz-maker.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sv.wikipedia.org/wiki/Palacio_Real_de_Madri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Retiro-Park" TargetMode="External"/><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emijrp/25738883362" TargetMode="External"/><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www.flickr.com/photos/27025438@N04/25247047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it.wikipedia.org/wiki/Museo_del_Prado" TargetMode="External"/><Relationship Id="rId5" Type="http://schemas.openxmlformats.org/officeDocument/2006/relationships/image" Target="../media/image9.jpg"/><Relationship Id="rId4" Type="http://schemas.openxmlformats.org/officeDocument/2006/relationships/hyperlink" Target="http://commons.wikimedia.org/wiki/File:Las_Meninas_%281656%29,_by_Velazquez.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commons.wikimedia.org/wiki/File:Monumento_del_Parque_de_El_Capricho.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s://es.wikipedia.org/wiki/Palacio_de_Cristal_del_Reti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10241" y="2152617"/>
            <a:ext cx="6108101" cy="838265"/>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s" dirty="0">
                <a:latin typeface="+mn-lt"/>
              </a:rPr>
              <a:t>MI CCAA FAVORITA</a:t>
            </a:r>
            <a:endParaRPr dirty="0">
              <a:latin typeface="+mn-lt"/>
            </a:endParaRPr>
          </a:p>
        </p:txBody>
      </p:sp>
      <p:sp>
        <p:nvSpPr>
          <p:cNvPr id="55" name="Google Shape;55;p13"/>
          <p:cNvSpPr txBox="1">
            <a:spLocks noGrp="1"/>
          </p:cNvSpPr>
          <p:nvPr>
            <p:ph type="subTitle" idx="1"/>
          </p:nvPr>
        </p:nvSpPr>
        <p:spPr>
          <a:xfrm>
            <a:off x="1416483" y="3753292"/>
            <a:ext cx="4295615" cy="43366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it-IT" sz="2800" dirty="0"/>
              <a:t>COMUNIDAD DE MADRID</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699" y="103509"/>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ORGANIZACIÓN POLÍTICA Y TERRITORIAL</a:t>
            </a:r>
            <a:endParaRPr dirty="0"/>
          </a:p>
        </p:txBody>
      </p:sp>
      <p:sp>
        <p:nvSpPr>
          <p:cNvPr id="97" name="Google Shape;97;p20"/>
          <p:cNvSpPr txBox="1">
            <a:spLocks noGrp="1"/>
          </p:cNvSpPr>
          <p:nvPr>
            <p:ph type="body" idx="1"/>
          </p:nvPr>
        </p:nvSpPr>
        <p:spPr>
          <a:xfrm>
            <a:off x="5178054" y="802758"/>
            <a:ext cx="3739305" cy="3537984"/>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s-ES" dirty="0"/>
              <a:t>Como el resto de comunidades autónomas, la Comunidad de Madrid se organiza políticamente dentro de un sistema parlamentario, es decir, el jefe de gobierno, conocido como el "presidente", depende del apoyo directo del legislador autonómico, cuyos miembros lo eligen. por mayoría.</a:t>
            </a:r>
          </a:p>
          <a:p>
            <a:pPr marL="0" lvl="0" indent="0" algn="l" rtl="0">
              <a:lnSpc>
                <a:spcPct val="115000"/>
              </a:lnSpc>
              <a:spcBef>
                <a:spcPts val="0"/>
              </a:spcBef>
              <a:spcAft>
                <a:spcPts val="1200"/>
              </a:spcAft>
              <a:buSzPts val="1800"/>
              <a:buNone/>
            </a:pPr>
            <a:endParaRPr dirty="0"/>
          </a:p>
        </p:txBody>
      </p:sp>
      <p:pic>
        <p:nvPicPr>
          <p:cNvPr id="3" name="Immagine 2">
            <a:extLst>
              <a:ext uri="{FF2B5EF4-FFF2-40B4-BE49-F238E27FC236}">
                <a16:creationId xmlns:a16="http://schemas.microsoft.com/office/drawing/2014/main" xmlns="" id="{B4D83570-020C-4D2F-A5F1-DBB39515349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11699" y="802758"/>
            <a:ext cx="4623761" cy="3537984"/>
          </a:xfrm>
          <a:prstGeom prst="rect">
            <a:avLst/>
          </a:prstGeom>
        </p:spPr>
      </p:pic>
      <p:sp>
        <p:nvSpPr>
          <p:cNvPr id="5" name="CasellaDiTesto 4">
            <a:extLst>
              <a:ext uri="{FF2B5EF4-FFF2-40B4-BE49-F238E27FC236}">
                <a16:creationId xmlns:a16="http://schemas.microsoft.com/office/drawing/2014/main" xmlns="" id="{6F11EBDE-D9C2-4E02-AE72-5BF585BB5DB5}"/>
              </a:ext>
            </a:extLst>
          </p:cNvPr>
          <p:cNvSpPr txBox="1"/>
          <p:nvPr/>
        </p:nvSpPr>
        <p:spPr>
          <a:xfrm>
            <a:off x="349889" y="4384309"/>
            <a:ext cx="4547380" cy="369332"/>
          </a:xfrm>
          <a:prstGeom prst="rect">
            <a:avLst/>
          </a:prstGeom>
          <a:noFill/>
        </p:spPr>
        <p:txBody>
          <a:bodyPr wrap="square" rtlCol="0">
            <a:spAutoFit/>
          </a:bodyPr>
          <a:lstStyle/>
          <a:p>
            <a:pPr algn="ctr"/>
            <a:r>
              <a:rPr lang="it-IT" dirty="0"/>
              <a:t>Parlamento </a:t>
            </a:r>
            <a:r>
              <a:rPr lang="it-IT" dirty="0" err="1"/>
              <a:t>español</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s" dirty="0"/>
              <a:t>CREA UN </a:t>
            </a:r>
            <a:r>
              <a:rPr lang="es" u="sng" dirty="0">
                <a:solidFill>
                  <a:schemeClr val="hlink"/>
                </a:solidFill>
                <a:hlinkClick r:id="rId3"/>
              </a:rPr>
              <a:t>QUIZ</a:t>
            </a:r>
            <a:r>
              <a:rPr lang="es" dirty="0"/>
              <a:t> con todas las cuestiones tratadas en esta presentación</a:t>
            </a:r>
            <a:endParaRPr dirty="0"/>
          </a:p>
        </p:txBody>
      </p:sp>
      <p:sp>
        <p:nvSpPr>
          <p:cNvPr id="103" name="Google Shape;103;p21"/>
          <p:cNvSpPr txBox="1">
            <a:spLocks noGrp="1"/>
          </p:cNvSpPr>
          <p:nvPr>
            <p:ph type="body" idx="1"/>
          </p:nvPr>
        </p:nvSpPr>
        <p:spPr>
          <a:xfrm>
            <a:off x="311700" y="1364325"/>
            <a:ext cx="8520600" cy="32046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SzPts val="1800"/>
              <a:buNone/>
            </a:pPr>
            <a:r>
              <a:rPr lang="es" i="1" dirty="0"/>
              <a:t>INSERTA AQUÍ EL QUIZ</a:t>
            </a:r>
            <a:endParaRPr i="1" dirty="0"/>
          </a:p>
        </p:txBody>
      </p:sp>
      <p:sp>
        <p:nvSpPr>
          <p:cNvPr id="5" name="CasellaDiTesto 4">
            <a:extLst>
              <a:ext uri="{FF2B5EF4-FFF2-40B4-BE49-F238E27FC236}">
                <a16:creationId xmlns:a16="http://schemas.microsoft.com/office/drawing/2014/main" xmlns="" id="{9FAADCE5-669C-4B78-A143-1C7AAA11FE5B}"/>
              </a:ext>
            </a:extLst>
          </p:cNvPr>
          <p:cNvSpPr txBox="1"/>
          <p:nvPr/>
        </p:nvSpPr>
        <p:spPr>
          <a:xfrm>
            <a:off x="2286000" y="2388413"/>
            <a:ext cx="4572000" cy="369332"/>
          </a:xfrm>
          <a:prstGeom prst="rect">
            <a:avLst/>
          </a:prstGeom>
          <a:noFill/>
        </p:spPr>
        <p:txBody>
          <a:bodyPr wrap="square">
            <a:spAutoFit/>
          </a:bodyPr>
          <a:lstStyle/>
          <a:p>
            <a:r>
              <a:rPr lang="it-IT" dirty="0"/>
              <a:t>http://www.quiz-maker.com/QZ4VNHO6J</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1541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PATRIMONIO CULTURAL </a:t>
            </a:r>
            <a:endParaRPr dirty="0"/>
          </a:p>
        </p:txBody>
      </p:sp>
      <p:pic>
        <p:nvPicPr>
          <p:cNvPr id="6" name="Immagine 5">
            <a:extLst>
              <a:ext uri="{FF2B5EF4-FFF2-40B4-BE49-F238E27FC236}">
                <a16:creationId xmlns:a16="http://schemas.microsoft.com/office/drawing/2014/main" xmlns="" id="{20AD222B-F90A-47B6-A7D8-E9F512653FC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11700" y="877714"/>
            <a:ext cx="3997842" cy="3203401"/>
          </a:xfrm>
          <a:prstGeom prst="rect">
            <a:avLst/>
          </a:prstGeom>
        </p:spPr>
      </p:pic>
      <p:sp>
        <p:nvSpPr>
          <p:cNvPr id="8" name="CasellaDiTesto 7">
            <a:extLst>
              <a:ext uri="{FF2B5EF4-FFF2-40B4-BE49-F238E27FC236}">
                <a16:creationId xmlns:a16="http://schemas.microsoft.com/office/drawing/2014/main" xmlns="" id="{C84761DB-D51E-49AA-91BC-3FE01A46E36E}"/>
              </a:ext>
            </a:extLst>
          </p:cNvPr>
          <p:cNvSpPr txBox="1"/>
          <p:nvPr/>
        </p:nvSpPr>
        <p:spPr>
          <a:xfrm>
            <a:off x="550932" y="4225386"/>
            <a:ext cx="3519377" cy="369332"/>
          </a:xfrm>
          <a:prstGeom prst="rect">
            <a:avLst/>
          </a:prstGeom>
          <a:noFill/>
        </p:spPr>
        <p:txBody>
          <a:bodyPr wrap="square" rtlCol="0">
            <a:spAutoFit/>
          </a:bodyPr>
          <a:lstStyle/>
          <a:p>
            <a:pPr algn="ctr"/>
            <a:r>
              <a:rPr lang="it-IT" dirty="0"/>
              <a:t>Palacio </a:t>
            </a:r>
            <a:r>
              <a:rPr lang="it-IT" dirty="0" err="1"/>
              <a:t>real</a:t>
            </a:r>
            <a:r>
              <a:rPr lang="it-IT" dirty="0"/>
              <a:t> de Madrid</a:t>
            </a:r>
          </a:p>
        </p:txBody>
      </p:sp>
      <p:sp>
        <p:nvSpPr>
          <p:cNvPr id="9" name="CasellaDiTesto 8">
            <a:extLst>
              <a:ext uri="{FF2B5EF4-FFF2-40B4-BE49-F238E27FC236}">
                <a16:creationId xmlns:a16="http://schemas.microsoft.com/office/drawing/2014/main" xmlns="" id="{1554E5E0-5264-4E70-8297-72F006CF6149}"/>
              </a:ext>
            </a:extLst>
          </p:cNvPr>
          <p:cNvSpPr txBox="1"/>
          <p:nvPr/>
        </p:nvSpPr>
        <p:spPr>
          <a:xfrm>
            <a:off x="4997304" y="1186754"/>
            <a:ext cx="3678865" cy="2585323"/>
          </a:xfrm>
          <a:prstGeom prst="rect">
            <a:avLst/>
          </a:prstGeom>
          <a:noFill/>
        </p:spPr>
        <p:txBody>
          <a:bodyPr wrap="square" rtlCol="0">
            <a:spAutoFit/>
          </a:bodyPr>
          <a:lstStyle/>
          <a:p>
            <a:r>
              <a:rPr lang="es-ES" dirty="0"/>
              <a:t>El Palacio Real de Madrid, también llamado Palacio del Este, tomando el nombre de la plaza en la que mira hacia el este, fue y sigue siendo la residencia oficial de la familia real española. Hoy el palacio se utiliza exclusivamente para ceremonias, conferencias y actos oficiales.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DD11C10F-42C8-4550-A48D-EF507ACB513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88033" y="687691"/>
            <a:ext cx="3968072" cy="2863530"/>
          </a:xfrm>
          <a:prstGeom prst="rect">
            <a:avLst/>
          </a:prstGeom>
        </p:spPr>
      </p:pic>
      <p:sp>
        <p:nvSpPr>
          <p:cNvPr id="7" name="CasellaDiTesto 6">
            <a:extLst>
              <a:ext uri="{FF2B5EF4-FFF2-40B4-BE49-F238E27FC236}">
                <a16:creationId xmlns:a16="http://schemas.microsoft.com/office/drawing/2014/main" xmlns="" id="{E24A805F-E12A-426F-A116-923D6C50AE5A}"/>
              </a:ext>
            </a:extLst>
          </p:cNvPr>
          <p:cNvSpPr txBox="1"/>
          <p:nvPr/>
        </p:nvSpPr>
        <p:spPr>
          <a:xfrm>
            <a:off x="627321" y="3783995"/>
            <a:ext cx="3689497" cy="369332"/>
          </a:xfrm>
          <a:prstGeom prst="rect">
            <a:avLst/>
          </a:prstGeom>
          <a:noFill/>
        </p:spPr>
        <p:txBody>
          <a:bodyPr wrap="square" rtlCol="0">
            <a:spAutoFit/>
          </a:bodyPr>
          <a:lstStyle/>
          <a:p>
            <a:pPr algn="ctr"/>
            <a:r>
              <a:rPr lang="it-IT" dirty="0"/>
              <a:t>El </a:t>
            </a:r>
            <a:r>
              <a:rPr lang="it-IT" dirty="0" err="1"/>
              <a:t>parque</a:t>
            </a:r>
            <a:r>
              <a:rPr lang="it-IT" dirty="0"/>
              <a:t> del </a:t>
            </a:r>
            <a:r>
              <a:rPr lang="it-IT" dirty="0" err="1"/>
              <a:t>retiro</a:t>
            </a:r>
            <a:endParaRPr lang="it-IT" dirty="0"/>
          </a:p>
        </p:txBody>
      </p:sp>
      <p:sp>
        <p:nvSpPr>
          <p:cNvPr id="8" name="CasellaDiTesto 7">
            <a:extLst>
              <a:ext uri="{FF2B5EF4-FFF2-40B4-BE49-F238E27FC236}">
                <a16:creationId xmlns:a16="http://schemas.microsoft.com/office/drawing/2014/main" xmlns="" id="{0FDF846A-9C30-461E-BD77-73D5EE232FFB}"/>
              </a:ext>
            </a:extLst>
          </p:cNvPr>
          <p:cNvSpPr txBox="1"/>
          <p:nvPr/>
        </p:nvSpPr>
        <p:spPr>
          <a:xfrm>
            <a:off x="4795284" y="687691"/>
            <a:ext cx="3721395" cy="3139321"/>
          </a:xfrm>
          <a:prstGeom prst="rect">
            <a:avLst/>
          </a:prstGeom>
          <a:noFill/>
        </p:spPr>
        <p:txBody>
          <a:bodyPr wrap="square" rtlCol="0">
            <a:spAutoFit/>
          </a:bodyPr>
          <a:lstStyle/>
          <a:p>
            <a:r>
              <a:rPr lang="es-ES" dirty="0"/>
              <a:t>El parque del Retiro es un parque madrileño que representa uno de los principales lugares de interés de la capital española.</a:t>
            </a:r>
          </a:p>
          <a:p>
            <a:r>
              <a:rPr lang="es-ES" dirty="0"/>
              <a:t>Fueron diseñados y construidos en la década de 1630 a 1640.</a:t>
            </a:r>
          </a:p>
          <a:p>
            <a:r>
              <a:rPr lang="es-ES" dirty="0"/>
              <a:t>La Puerta de España permite el acceso al parque desde la vía Alfonso XII y, a lo largo del Paseo de la Argentina, se llega al lago principal.</a:t>
            </a:r>
          </a:p>
        </p:txBody>
      </p:sp>
    </p:spTree>
    <p:extLst>
      <p:ext uri="{BB962C8B-B14F-4D97-AF65-F5344CB8AC3E}">
        <p14:creationId xmlns:p14="http://schemas.microsoft.com/office/powerpoint/2010/main" val="325833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AB8C1E96-34F5-4AD2-8E4F-3DA40D3CF4B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11954" y="1010094"/>
            <a:ext cx="4098963" cy="2412262"/>
          </a:xfrm>
          <a:prstGeom prst="rect">
            <a:avLst/>
          </a:prstGeom>
        </p:spPr>
      </p:pic>
      <p:sp>
        <p:nvSpPr>
          <p:cNvPr id="7" name="CasellaDiTesto 6">
            <a:extLst>
              <a:ext uri="{FF2B5EF4-FFF2-40B4-BE49-F238E27FC236}">
                <a16:creationId xmlns:a16="http://schemas.microsoft.com/office/drawing/2014/main" xmlns="" id="{401C4B24-3872-4EDC-AA81-4A98537E6E79}"/>
              </a:ext>
            </a:extLst>
          </p:cNvPr>
          <p:cNvSpPr txBox="1"/>
          <p:nvPr/>
        </p:nvSpPr>
        <p:spPr>
          <a:xfrm>
            <a:off x="138223" y="3573606"/>
            <a:ext cx="4646427" cy="369332"/>
          </a:xfrm>
          <a:prstGeom prst="rect">
            <a:avLst/>
          </a:prstGeom>
          <a:noFill/>
        </p:spPr>
        <p:txBody>
          <a:bodyPr wrap="square" rtlCol="0">
            <a:spAutoFit/>
          </a:bodyPr>
          <a:lstStyle/>
          <a:p>
            <a:pPr algn="ctr"/>
            <a:r>
              <a:rPr lang="it-IT" sz="1400" dirty="0"/>
              <a:t> </a:t>
            </a:r>
            <a:r>
              <a:rPr lang="it-IT" dirty="0"/>
              <a:t>Biblioteca </a:t>
            </a:r>
            <a:r>
              <a:rPr lang="it-IT" dirty="0" err="1"/>
              <a:t>Nacional</a:t>
            </a:r>
            <a:r>
              <a:rPr lang="it-IT" dirty="0"/>
              <a:t> de </a:t>
            </a:r>
            <a:r>
              <a:rPr lang="it-IT" dirty="0" err="1"/>
              <a:t>España</a:t>
            </a:r>
            <a:r>
              <a:rPr lang="it-IT" dirty="0"/>
              <a:t> </a:t>
            </a:r>
          </a:p>
        </p:txBody>
      </p:sp>
      <p:sp>
        <p:nvSpPr>
          <p:cNvPr id="9" name="CasellaDiTesto 8">
            <a:extLst>
              <a:ext uri="{FF2B5EF4-FFF2-40B4-BE49-F238E27FC236}">
                <a16:creationId xmlns:a16="http://schemas.microsoft.com/office/drawing/2014/main" xmlns="" id="{D95141ED-E86F-4D2A-98BA-3E48A20DE1E4}"/>
              </a:ext>
            </a:extLst>
          </p:cNvPr>
          <p:cNvSpPr txBox="1"/>
          <p:nvPr/>
        </p:nvSpPr>
        <p:spPr>
          <a:xfrm>
            <a:off x="4784650" y="1200562"/>
            <a:ext cx="4178596" cy="2031325"/>
          </a:xfrm>
          <a:prstGeom prst="rect">
            <a:avLst/>
          </a:prstGeom>
          <a:noFill/>
        </p:spPr>
        <p:txBody>
          <a:bodyPr wrap="square" rtlCol="0">
            <a:spAutoFit/>
          </a:bodyPr>
          <a:lstStyle/>
          <a:p>
            <a:r>
              <a:rPr lang="es-ES" dirty="0"/>
              <a:t>La Biblioteca Nacional de España es la principal biblioteca española, siendo el centro depositario del patrimonio bibliográfico español. </a:t>
            </a:r>
          </a:p>
          <a:p>
            <a:r>
              <a:rPr lang="es-ES" dirty="0"/>
              <a:t>Actualmente cuenta con una colección bibliográfica de 17 millones de documentos</a:t>
            </a:r>
          </a:p>
        </p:txBody>
      </p:sp>
    </p:spTree>
    <p:extLst>
      <p:ext uri="{BB962C8B-B14F-4D97-AF65-F5344CB8AC3E}">
        <p14:creationId xmlns:p14="http://schemas.microsoft.com/office/powerpoint/2010/main" val="364852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37273" y="3829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MÚSICA ACTUAL -FOLKLORE </a:t>
            </a:r>
            <a:endParaRPr dirty="0">
              <a:solidFill>
                <a:srgbClr val="FF0000"/>
              </a:solidFill>
            </a:endParaRPr>
          </a:p>
        </p:txBody>
      </p:sp>
      <p:sp>
        <p:nvSpPr>
          <p:cNvPr id="67" name="Google Shape;67;p15"/>
          <p:cNvSpPr txBox="1">
            <a:spLocks noGrp="1"/>
          </p:cNvSpPr>
          <p:nvPr>
            <p:ph type="body" idx="1"/>
          </p:nvPr>
        </p:nvSpPr>
        <p:spPr>
          <a:xfrm>
            <a:off x="4260018" y="1153255"/>
            <a:ext cx="4334727" cy="347158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r>
              <a:rPr lang="es-ES" dirty="0"/>
              <a:t>El chotis es un tipo de música y baile típico de Madrid.</a:t>
            </a:r>
          </a:p>
          <a:p>
            <a:pPr marL="0" lvl="0" indent="0" algn="l" rtl="0">
              <a:lnSpc>
                <a:spcPct val="115000"/>
              </a:lnSpc>
              <a:spcBef>
                <a:spcPts val="0"/>
              </a:spcBef>
              <a:spcAft>
                <a:spcPts val="1200"/>
              </a:spcAft>
              <a:buSzPts val="1800"/>
              <a:buNone/>
            </a:pPr>
            <a:r>
              <a:rPr lang="es-ES" dirty="0"/>
              <a:t>Si bien la implantación de este baile es relativamente reciente (si dice que se bailó por primera vez en el Palacio Real de Madrid la noche del 3 de noviembre de 1850), si ha extendido rápidamente a todos los estratos de la población, convirtiéndose en el típico baile de la ciudad</a:t>
            </a:r>
            <a:endParaRPr dirty="0"/>
          </a:p>
        </p:txBody>
      </p:sp>
      <p:sp>
        <p:nvSpPr>
          <p:cNvPr id="2" name="CasellaDiTesto 1">
            <a:extLst>
              <a:ext uri="{FF2B5EF4-FFF2-40B4-BE49-F238E27FC236}">
                <a16:creationId xmlns:a16="http://schemas.microsoft.com/office/drawing/2014/main" xmlns="" id="{5BBF6281-504A-467D-AE68-16F503B9C847}"/>
              </a:ext>
            </a:extLst>
          </p:cNvPr>
          <p:cNvSpPr txBox="1"/>
          <p:nvPr/>
        </p:nvSpPr>
        <p:spPr>
          <a:xfrm>
            <a:off x="2567764" y="552341"/>
            <a:ext cx="3859618" cy="369332"/>
          </a:xfrm>
          <a:prstGeom prst="rect">
            <a:avLst/>
          </a:prstGeom>
          <a:noFill/>
        </p:spPr>
        <p:txBody>
          <a:bodyPr wrap="square" rtlCol="0">
            <a:spAutoFit/>
          </a:bodyPr>
          <a:lstStyle/>
          <a:p>
            <a:pPr algn="ctr"/>
            <a:r>
              <a:rPr lang="it-IT" dirty="0"/>
              <a:t>EL CHOTIS</a:t>
            </a:r>
          </a:p>
        </p:txBody>
      </p:sp>
      <p:pic>
        <p:nvPicPr>
          <p:cNvPr id="4" name="Immagine 3">
            <a:extLst>
              <a:ext uri="{FF2B5EF4-FFF2-40B4-BE49-F238E27FC236}">
                <a16:creationId xmlns:a16="http://schemas.microsoft.com/office/drawing/2014/main" xmlns="" id="{09739807-41B1-43F1-A5FE-B0FD63CF172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75226" y="921673"/>
            <a:ext cx="2786624" cy="39347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4109" y="-19366"/>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ARTE </a:t>
            </a:r>
            <a:endParaRPr dirty="0"/>
          </a:p>
        </p:txBody>
      </p:sp>
      <p:sp>
        <p:nvSpPr>
          <p:cNvPr id="73" name="Google Shape;73;p16"/>
          <p:cNvSpPr txBox="1">
            <a:spLocks noGrp="1"/>
          </p:cNvSpPr>
          <p:nvPr>
            <p:ph type="body" idx="1"/>
          </p:nvPr>
        </p:nvSpPr>
        <p:spPr>
          <a:xfrm>
            <a:off x="4444409" y="548686"/>
            <a:ext cx="4387891" cy="1619218"/>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1200"/>
              </a:spcAft>
              <a:buSzPts val="1800"/>
              <a:buNone/>
            </a:pPr>
            <a:r>
              <a:rPr lang="es-ES" sz="1600" dirty="0"/>
              <a:t>El Museo del Prado o el Centro de Arte Reina Sofía se encuentra entre los mejores museos del mundo. Alberga más de 7.600 pinturas y 1.000 esculturas. Obras importantes de Goya y Velázquez, como las famosas Las Meninas</a:t>
            </a:r>
          </a:p>
          <a:p>
            <a:pPr marL="0" lvl="0" indent="0" algn="l" rtl="0">
              <a:lnSpc>
                <a:spcPct val="115000"/>
              </a:lnSpc>
              <a:spcBef>
                <a:spcPts val="0"/>
              </a:spcBef>
              <a:spcAft>
                <a:spcPts val="1200"/>
              </a:spcAft>
              <a:buSzPts val="1800"/>
              <a:buNone/>
            </a:pPr>
            <a:endParaRPr dirty="0"/>
          </a:p>
        </p:txBody>
      </p:sp>
      <p:pic>
        <p:nvPicPr>
          <p:cNvPr id="6" name="Immagine 5">
            <a:extLst>
              <a:ext uri="{FF2B5EF4-FFF2-40B4-BE49-F238E27FC236}">
                <a16:creationId xmlns:a16="http://schemas.microsoft.com/office/drawing/2014/main" xmlns="" id="{D9CBD1CF-9BB0-4D0C-B514-07DD7F90E5D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11700" y="574599"/>
            <a:ext cx="3648367" cy="3444507"/>
          </a:xfrm>
          <a:prstGeom prst="rect">
            <a:avLst/>
          </a:prstGeom>
        </p:spPr>
      </p:pic>
      <p:sp>
        <p:nvSpPr>
          <p:cNvPr id="8" name="CasellaDiTesto 7">
            <a:extLst>
              <a:ext uri="{FF2B5EF4-FFF2-40B4-BE49-F238E27FC236}">
                <a16:creationId xmlns:a16="http://schemas.microsoft.com/office/drawing/2014/main" xmlns="" id="{8110AD81-EF7A-4A5F-8777-5AA8A0FE9DBB}"/>
              </a:ext>
            </a:extLst>
          </p:cNvPr>
          <p:cNvSpPr txBox="1"/>
          <p:nvPr/>
        </p:nvSpPr>
        <p:spPr>
          <a:xfrm>
            <a:off x="663274" y="4019106"/>
            <a:ext cx="2945218" cy="369332"/>
          </a:xfrm>
          <a:prstGeom prst="rect">
            <a:avLst/>
          </a:prstGeom>
          <a:noFill/>
        </p:spPr>
        <p:txBody>
          <a:bodyPr wrap="square" rtlCol="0">
            <a:spAutoFit/>
          </a:bodyPr>
          <a:lstStyle/>
          <a:p>
            <a:pPr algn="ctr"/>
            <a:r>
              <a:rPr lang="it-IT" dirty="0"/>
              <a:t>Las </a:t>
            </a:r>
            <a:r>
              <a:rPr lang="it-IT" dirty="0" err="1"/>
              <a:t>Meninas</a:t>
            </a:r>
            <a:endParaRPr lang="it-IT" dirty="0"/>
          </a:p>
        </p:txBody>
      </p:sp>
      <p:pic>
        <p:nvPicPr>
          <p:cNvPr id="13" name="Immagine 12">
            <a:extLst>
              <a:ext uri="{FF2B5EF4-FFF2-40B4-BE49-F238E27FC236}">
                <a16:creationId xmlns:a16="http://schemas.microsoft.com/office/drawing/2014/main" xmlns="" id="{5AF9E64A-465E-4789-B429-AB8E140EC662}"/>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4508204" y="2296852"/>
            <a:ext cx="4260300" cy="2297962"/>
          </a:xfrm>
          <a:prstGeom prst="rect">
            <a:avLst/>
          </a:prstGeom>
        </p:spPr>
      </p:pic>
      <p:sp>
        <p:nvSpPr>
          <p:cNvPr id="15" name="CasellaDiTesto 14">
            <a:extLst>
              <a:ext uri="{FF2B5EF4-FFF2-40B4-BE49-F238E27FC236}">
                <a16:creationId xmlns:a16="http://schemas.microsoft.com/office/drawing/2014/main" xmlns="" id="{24204CBA-7919-40DD-ACB7-C23C3F983DA6}"/>
              </a:ext>
            </a:extLst>
          </p:cNvPr>
          <p:cNvSpPr txBox="1"/>
          <p:nvPr/>
        </p:nvSpPr>
        <p:spPr>
          <a:xfrm>
            <a:off x="4852784" y="4638643"/>
            <a:ext cx="3571140" cy="369332"/>
          </a:xfrm>
          <a:prstGeom prst="rect">
            <a:avLst/>
          </a:prstGeom>
          <a:noFill/>
        </p:spPr>
        <p:txBody>
          <a:bodyPr wrap="square" rtlCol="0">
            <a:spAutoFit/>
          </a:bodyPr>
          <a:lstStyle/>
          <a:p>
            <a:pPr algn="ctr"/>
            <a:r>
              <a:rPr lang="it-IT" dirty="0"/>
              <a:t>Museo del Prado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9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MEDIO FÍSICO Y GEOGRAFÍCO	</a:t>
            </a:r>
            <a:endParaRPr dirty="0"/>
          </a:p>
        </p:txBody>
      </p:sp>
      <p:sp>
        <p:nvSpPr>
          <p:cNvPr id="79" name="Google Shape;79;p17"/>
          <p:cNvSpPr txBox="1">
            <a:spLocks noGrp="1"/>
          </p:cNvSpPr>
          <p:nvPr>
            <p:ph type="body" idx="1"/>
          </p:nvPr>
        </p:nvSpPr>
        <p:spPr>
          <a:xfrm>
            <a:off x="4993948" y="799551"/>
            <a:ext cx="3838352" cy="35443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r>
              <a:rPr lang="es-ES" sz="1600" dirty="0"/>
              <a:t>Paracuellos de Jarama es una localidad situada a unos 25 km al noreste de la capital, muy próxima al aeropuerto de Barajas, y desde su mirador -situado en el Picón del Cura- es posible sacar muy buenas fotos del skyline madrileño, especialmente con las luces y los colores del atardecer. Gracias a su proximidad al aeropuerto, este mirador es muy popular entre los observadores, es decir, entre los entusiastas de la observación de aviones.</a:t>
            </a:r>
          </a:p>
        </p:txBody>
      </p:sp>
      <p:pic>
        <p:nvPicPr>
          <p:cNvPr id="3" name="Immagine 2">
            <a:extLst>
              <a:ext uri="{FF2B5EF4-FFF2-40B4-BE49-F238E27FC236}">
                <a16:creationId xmlns:a16="http://schemas.microsoft.com/office/drawing/2014/main" xmlns="" id="{8DC01D75-0C86-4C3F-85FF-24A81E8E2447}"/>
              </a:ext>
            </a:extLst>
          </p:cNvPr>
          <p:cNvPicPr>
            <a:picLocks noChangeAspect="1"/>
          </p:cNvPicPr>
          <p:nvPr/>
        </p:nvPicPr>
        <p:blipFill>
          <a:blip r:embed="rId3"/>
          <a:stretch>
            <a:fillRect/>
          </a:stretch>
        </p:blipFill>
        <p:spPr>
          <a:xfrm>
            <a:off x="311700" y="701747"/>
            <a:ext cx="4327451" cy="398720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166775"/>
            <a:ext cx="8520600" cy="8157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ct val="111111"/>
              <a:buNone/>
            </a:pPr>
            <a:r>
              <a:rPr lang="es" sz="2400" dirty="0"/>
              <a:t>PATRIMONIO NATURAL</a:t>
            </a:r>
            <a:endParaRPr sz="2400" dirty="0"/>
          </a:p>
        </p:txBody>
      </p:sp>
      <p:sp>
        <p:nvSpPr>
          <p:cNvPr id="85" name="Google Shape;85;p18"/>
          <p:cNvSpPr txBox="1">
            <a:spLocks noGrp="1"/>
          </p:cNvSpPr>
          <p:nvPr>
            <p:ph type="body" idx="1"/>
          </p:nvPr>
        </p:nvSpPr>
        <p:spPr>
          <a:xfrm>
            <a:off x="4901859" y="807562"/>
            <a:ext cx="3982401" cy="378675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1800"/>
              <a:buNone/>
            </a:pPr>
            <a:r>
              <a:rPr lang="es-ES" sz="1600" dirty="0"/>
              <a:t>El parque El Capricho está considerado como uno de los parques más bellos de la ciudad. De su interior destacan la plaza de El Capricho, el palacio, el estanque, la plaza de los Emperadores y la fuente de los delfines y ranas, es el único jardín del romanticismo existente en Madrid. Los signos de esto son el laberinto de matorrales, los arroyos que lo atraviesan y los estanques, donde se pueden encontrar cisnes y patos. También son notables edificios como el palacio, la pequeña capilla y el salón de baile.</a:t>
            </a:r>
          </a:p>
        </p:txBody>
      </p:sp>
      <p:pic>
        <p:nvPicPr>
          <p:cNvPr id="3" name="Immagine 2">
            <a:extLst>
              <a:ext uri="{FF2B5EF4-FFF2-40B4-BE49-F238E27FC236}">
                <a16:creationId xmlns:a16="http://schemas.microsoft.com/office/drawing/2014/main" xmlns="" id="{193576DA-72E0-476C-8EA7-C239549FBFA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02649" y="982475"/>
            <a:ext cx="4247200" cy="3243604"/>
          </a:xfrm>
          <a:prstGeom prst="rect">
            <a:avLst/>
          </a:prstGeom>
        </p:spPr>
      </p:pic>
      <p:sp>
        <p:nvSpPr>
          <p:cNvPr id="5" name="CasellaDiTesto 4">
            <a:extLst>
              <a:ext uri="{FF2B5EF4-FFF2-40B4-BE49-F238E27FC236}">
                <a16:creationId xmlns:a16="http://schemas.microsoft.com/office/drawing/2014/main" xmlns="" id="{D33B7E4A-9728-4B23-8021-F71AC7B9037A}"/>
              </a:ext>
            </a:extLst>
          </p:cNvPr>
          <p:cNvSpPr txBox="1"/>
          <p:nvPr/>
        </p:nvSpPr>
        <p:spPr>
          <a:xfrm>
            <a:off x="298728" y="4229774"/>
            <a:ext cx="4455042" cy="369332"/>
          </a:xfrm>
          <a:prstGeom prst="rect">
            <a:avLst/>
          </a:prstGeom>
          <a:noFill/>
        </p:spPr>
        <p:txBody>
          <a:bodyPr wrap="square" rtlCol="0">
            <a:spAutoFit/>
          </a:bodyPr>
          <a:lstStyle/>
          <a:p>
            <a:pPr algn="ctr"/>
            <a:r>
              <a:rPr lang="it-IT" dirty="0" err="1"/>
              <a:t>Parque</a:t>
            </a:r>
            <a:r>
              <a:rPr lang="it-IT" dirty="0"/>
              <a:t> del </a:t>
            </a:r>
            <a:r>
              <a:rPr lang="it-IT" dirty="0" err="1"/>
              <a:t>Capricho</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2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s" dirty="0"/>
              <a:t>PATRIMONIO HISTÓRICO </a:t>
            </a:r>
            <a:endParaRPr dirty="0"/>
          </a:p>
        </p:txBody>
      </p:sp>
      <p:sp>
        <p:nvSpPr>
          <p:cNvPr id="91" name="Google Shape;91;p19"/>
          <p:cNvSpPr txBox="1">
            <a:spLocks noGrp="1"/>
          </p:cNvSpPr>
          <p:nvPr>
            <p:ph type="body" idx="1"/>
          </p:nvPr>
        </p:nvSpPr>
        <p:spPr>
          <a:xfrm>
            <a:off x="5411972" y="974420"/>
            <a:ext cx="3420328" cy="3062744"/>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s-ES" dirty="0"/>
              <a:t>El Palacio de Cristal es una estructura de metal y cristal ubicada en el Parque del Retiro de Madrid.</a:t>
            </a:r>
          </a:p>
          <a:p>
            <a:pPr marL="0" lvl="0" indent="0" algn="l" rtl="0">
              <a:lnSpc>
                <a:spcPct val="115000"/>
              </a:lnSpc>
              <a:spcBef>
                <a:spcPts val="0"/>
              </a:spcBef>
              <a:spcAft>
                <a:spcPts val="1200"/>
              </a:spcAft>
              <a:buSzPts val="1800"/>
              <a:buNone/>
            </a:pPr>
            <a:r>
              <a:rPr lang="es-ES" dirty="0"/>
              <a:t>El palacio fue construido en 1887 y tiene una estructura metálica completamente cubierta con placas de vidrio.</a:t>
            </a:r>
          </a:p>
          <a:p>
            <a:pPr marL="0" lvl="0" indent="0" algn="l" rtl="0">
              <a:lnSpc>
                <a:spcPct val="115000"/>
              </a:lnSpc>
              <a:spcBef>
                <a:spcPts val="0"/>
              </a:spcBef>
              <a:spcAft>
                <a:spcPts val="1200"/>
              </a:spcAft>
              <a:buSzPts val="1800"/>
              <a:buNone/>
            </a:pPr>
            <a:endParaRPr dirty="0"/>
          </a:p>
        </p:txBody>
      </p:sp>
      <p:pic>
        <p:nvPicPr>
          <p:cNvPr id="12" name="Immagine 11">
            <a:extLst>
              <a:ext uri="{FF2B5EF4-FFF2-40B4-BE49-F238E27FC236}">
                <a16:creationId xmlns:a16="http://schemas.microsoft.com/office/drawing/2014/main" xmlns="" id="{D38C0DF6-E8E5-4B09-9840-BD8CB7B4E34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11700" y="671959"/>
            <a:ext cx="4830537" cy="3667666"/>
          </a:xfrm>
          <a:prstGeom prst="rect">
            <a:avLst/>
          </a:prstGeom>
        </p:spPr>
      </p:pic>
      <p:sp>
        <p:nvSpPr>
          <p:cNvPr id="14" name="CasellaDiTesto 13">
            <a:extLst>
              <a:ext uri="{FF2B5EF4-FFF2-40B4-BE49-F238E27FC236}">
                <a16:creationId xmlns:a16="http://schemas.microsoft.com/office/drawing/2014/main" xmlns="" id="{93F9E6E4-6F77-474C-90DA-58FE22ED120E}"/>
              </a:ext>
            </a:extLst>
          </p:cNvPr>
          <p:cNvSpPr txBox="1"/>
          <p:nvPr/>
        </p:nvSpPr>
        <p:spPr>
          <a:xfrm>
            <a:off x="984906" y="4436859"/>
            <a:ext cx="3484123" cy="369332"/>
          </a:xfrm>
          <a:prstGeom prst="rect">
            <a:avLst/>
          </a:prstGeom>
          <a:noFill/>
        </p:spPr>
        <p:txBody>
          <a:bodyPr wrap="square" rtlCol="0">
            <a:spAutoFit/>
          </a:bodyPr>
          <a:lstStyle/>
          <a:p>
            <a:pPr algn="ctr"/>
            <a:r>
              <a:rPr lang="it-IT" dirty="0"/>
              <a:t>Palacio de Cristal</a:t>
            </a:r>
          </a:p>
        </p:txBody>
      </p:sp>
    </p:spTree>
  </p:cSld>
  <p:clrMapOvr>
    <a:masterClrMapping/>
  </p:clrMapOvr>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TM04033917[[fn=Berlino]]</Template>
  <TotalTime>237</TotalTime>
  <Words>600</Words>
  <Application>Microsoft Office PowerPoint</Application>
  <PresentationFormat>Presentazione su schermo (16:9)</PresentationFormat>
  <Paragraphs>35</Paragraphs>
  <Slides>11</Slides>
  <Notes>9</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Berlino</vt:lpstr>
      <vt:lpstr>MI CCAA FAVORITA</vt:lpstr>
      <vt:lpstr>PATRIMONIO CULTURAL </vt:lpstr>
      <vt:lpstr>Presentazione standard di PowerPoint</vt:lpstr>
      <vt:lpstr>Presentazione standard di PowerPoint</vt:lpstr>
      <vt:lpstr>MÚSICA ACTUAL -FOLKLORE </vt:lpstr>
      <vt:lpstr>ARTE </vt:lpstr>
      <vt:lpstr>MEDIO FÍSICO Y GEOGRAFÍCO </vt:lpstr>
      <vt:lpstr>PATRIMONIO NATURAL</vt:lpstr>
      <vt:lpstr>PATRIMONIO HISTÓRICO </vt:lpstr>
      <vt:lpstr>ORGANIZACIÓN POLÍTICA Y TERRITORIAL</vt:lpstr>
      <vt:lpstr>CREA UN QUIZ con todas las cuestiones tratadas en esta presentación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CCAA FAVORITA</dc:title>
  <dc:creator>Utente</dc:creator>
  <cp:lastModifiedBy>angela francesco</cp:lastModifiedBy>
  <cp:revision>22</cp:revision>
  <dcterms:modified xsi:type="dcterms:W3CDTF">2021-03-27T14:24:14Z</dcterms:modified>
</cp:coreProperties>
</file>