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3" r:id="rId2"/>
    <p:sldId id="265" r:id="rId3"/>
    <p:sldId id="257" r:id="rId4"/>
    <p:sldId id="258" r:id="rId5"/>
    <p:sldId id="259" r:id="rId6"/>
    <p:sldId id="260" r:id="rId7"/>
    <p:sldId id="261" r:id="rId8"/>
    <p:sldId id="264" r:id="rId9"/>
    <p:sldId id="266" r:id="rId10"/>
    <p:sldId id="268" r:id="rId11"/>
    <p:sldId id="269" r:id="rId12"/>
    <p:sldId id="270" r:id="rId13"/>
    <p:sldId id="262" r:id="rId14"/>
    <p:sldId id="267" r:id="rId15"/>
    <p:sldId id="272" r:id="rId16"/>
    <p:sldId id="271" r:id="rId17"/>
    <p:sldId id="273" r:id="rId18"/>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1" d="100"/>
          <a:sy n="111" d="100"/>
        </p:scale>
        <p:origin x="-1614" y="-78"/>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_rels/data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image" Target="../media/image3.jpeg"/></Relationships>
</file>

<file path=ppt/diagrams/_rels/drawing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image" Target="../media/image3.jpe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E41FC85-625D-4CB6-BE3E-02B0D9097C66}" type="doc">
      <dgm:prSet loTypeId="urn:microsoft.com/office/officeart/2005/8/layout/vList3" loCatId="list" qsTypeId="urn:microsoft.com/office/officeart/2005/8/quickstyle/simple1" qsCatId="simple" csTypeId="urn:microsoft.com/office/officeart/2005/8/colors/accent1_2" csCatId="accent1" phldr="1"/>
      <dgm:spPr/>
      <dgm:t>
        <a:bodyPr/>
        <a:lstStyle/>
        <a:p>
          <a:endParaRPr lang="el-GR"/>
        </a:p>
      </dgm:t>
    </dgm:pt>
    <dgm:pt modelId="{535A4ADA-15D4-480B-80BE-89B5845D8E55}">
      <dgm:prSet/>
      <dgm:spPr/>
      <dgm:t>
        <a:bodyPr/>
        <a:lstStyle/>
        <a:p>
          <a:pPr rtl="0"/>
          <a:r>
            <a:rPr lang="en-US" dirty="0" smtClean="0"/>
            <a:t>THANK YOU FOR YOUR ATTENTION!</a:t>
          </a:r>
          <a:endParaRPr lang="el-GR" dirty="0"/>
        </a:p>
      </dgm:t>
    </dgm:pt>
    <dgm:pt modelId="{D59F7774-2062-41A6-BC53-EFF0D38E691D}" type="parTrans" cxnId="{C2D6DDBD-080E-4006-8EA3-DDB042E69CDA}">
      <dgm:prSet/>
      <dgm:spPr/>
      <dgm:t>
        <a:bodyPr/>
        <a:lstStyle/>
        <a:p>
          <a:endParaRPr lang="el-GR"/>
        </a:p>
      </dgm:t>
    </dgm:pt>
    <dgm:pt modelId="{7E28B34F-1AD7-4E1C-97D2-F804CF7E2835}" type="sibTrans" cxnId="{C2D6DDBD-080E-4006-8EA3-DDB042E69CDA}">
      <dgm:prSet/>
      <dgm:spPr/>
      <dgm:t>
        <a:bodyPr/>
        <a:lstStyle/>
        <a:p>
          <a:endParaRPr lang="el-GR"/>
        </a:p>
      </dgm:t>
    </dgm:pt>
    <dgm:pt modelId="{3A9FBF26-60B4-4437-9AB2-0C44E31687F6}">
      <dgm:prSet/>
      <dgm:spPr/>
      <dgm:t>
        <a:bodyPr/>
        <a:lstStyle/>
        <a:p>
          <a:pPr rtl="0"/>
          <a:r>
            <a:rPr lang="en-US" smtClean="0"/>
            <a:t>NOW LET’S READ THE COMIC!</a:t>
          </a:r>
          <a:endParaRPr lang="el-GR"/>
        </a:p>
      </dgm:t>
    </dgm:pt>
    <dgm:pt modelId="{56756547-51C5-4ACD-86D9-04F205BC384C}" type="parTrans" cxnId="{796BA29C-79EF-4F29-9698-33912331FA70}">
      <dgm:prSet/>
      <dgm:spPr/>
      <dgm:t>
        <a:bodyPr/>
        <a:lstStyle/>
        <a:p>
          <a:endParaRPr lang="el-GR"/>
        </a:p>
      </dgm:t>
    </dgm:pt>
    <dgm:pt modelId="{6FA2CDB5-A262-4D3B-ADCE-0AB6D2A7A78B}" type="sibTrans" cxnId="{796BA29C-79EF-4F29-9698-33912331FA70}">
      <dgm:prSet/>
      <dgm:spPr/>
      <dgm:t>
        <a:bodyPr/>
        <a:lstStyle/>
        <a:p>
          <a:endParaRPr lang="el-GR"/>
        </a:p>
      </dgm:t>
    </dgm:pt>
    <dgm:pt modelId="{B030FCC3-3234-4635-9959-FAF7F890201F}" type="pres">
      <dgm:prSet presAssocID="{AE41FC85-625D-4CB6-BE3E-02B0D9097C66}" presName="linearFlow" presStyleCnt="0">
        <dgm:presLayoutVars>
          <dgm:dir/>
          <dgm:resizeHandles val="exact"/>
        </dgm:presLayoutVars>
      </dgm:prSet>
      <dgm:spPr/>
      <dgm:t>
        <a:bodyPr/>
        <a:lstStyle/>
        <a:p>
          <a:endParaRPr lang="el-GR"/>
        </a:p>
      </dgm:t>
    </dgm:pt>
    <dgm:pt modelId="{8AA3C4D3-08F6-4105-91B9-A0357B741259}" type="pres">
      <dgm:prSet presAssocID="{535A4ADA-15D4-480B-80BE-89B5845D8E55}" presName="composite" presStyleCnt="0"/>
      <dgm:spPr/>
    </dgm:pt>
    <dgm:pt modelId="{CD664EEB-B06B-4250-9F18-364605A5CCCD}" type="pres">
      <dgm:prSet presAssocID="{535A4ADA-15D4-480B-80BE-89B5845D8E55}" presName="imgShp" presStyleLbl="fgImgPlace1" presStyleIdx="0" presStyleCnt="2" custScaleX="150629"/>
      <dgm:spPr>
        <a:blipFill>
          <a:blip xmlns:r="http://schemas.openxmlformats.org/officeDocument/2006/relationships" r:embed="rId1" cstate="print">
            <a:extLst>
              <a:ext uri="{28A0092B-C50C-407E-A947-70E740481C1C}">
                <a14:useLocalDpi xmlns:a14="http://schemas.microsoft.com/office/drawing/2010/main" val="0"/>
              </a:ext>
            </a:extLst>
          </a:blip>
          <a:srcRect/>
          <a:stretch>
            <a:fillRect t="-15000" b="-15000"/>
          </a:stretch>
        </a:blipFill>
      </dgm:spPr>
    </dgm:pt>
    <dgm:pt modelId="{CB6EEE94-6627-4F23-B47C-1FFF3DD73BF2}" type="pres">
      <dgm:prSet presAssocID="{535A4ADA-15D4-480B-80BE-89B5845D8E55}" presName="txShp" presStyleLbl="node1" presStyleIdx="0" presStyleCnt="2" custScaleY="108231">
        <dgm:presLayoutVars>
          <dgm:bulletEnabled val="1"/>
        </dgm:presLayoutVars>
      </dgm:prSet>
      <dgm:spPr/>
      <dgm:t>
        <a:bodyPr/>
        <a:lstStyle/>
        <a:p>
          <a:endParaRPr lang="el-GR"/>
        </a:p>
      </dgm:t>
    </dgm:pt>
    <dgm:pt modelId="{7E739F15-9D51-488F-B38A-C713D2734F1F}" type="pres">
      <dgm:prSet presAssocID="{7E28B34F-1AD7-4E1C-97D2-F804CF7E2835}" presName="spacing" presStyleCnt="0"/>
      <dgm:spPr/>
    </dgm:pt>
    <dgm:pt modelId="{060D0A1C-82F1-4E4B-A9F1-E85D29FCD709}" type="pres">
      <dgm:prSet presAssocID="{3A9FBF26-60B4-4437-9AB2-0C44E31687F6}" presName="composite" presStyleCnt="0"/>
      <dgm:spPr/>
    </dgm:pt>
    <dgm:pt modelId="{B96BCDF9-35C7-4A57-A81D-85B0190EA5B0}" type="pres">
      <dgm:prSet presAssocID="{3A9FBF26-60B4-4437-9AB2-0C44E31687F6}" presName="imgShp" presStyleLbl="fgImgPlace1" presStyleIdx="1" presStyleCnt="2"/>
      <dgm:spPr>
        <a:blipFill rotWithShape="1">
          <a:blip xmlns:r="http://schemas.openxmlformats.org/officeDocument/2006/relationships" r:embed="rId2"/>
          <a:stretch>
            <a:fillRect/>
          </a:stretch>
        </a:blipFill>
      </dgm:spPr>
    </dgm:pt>
    <dgm:pt modelId="{5EF3A773-88F7-4EF9-8BA1-31DAE76248F4}" type="pres">
      <dgm:prSet presAssocID="{3A9FBF26-60B4-4437-9AB2-0C44E31687F6}" presName="txShp" presStyleLbl="node1" presStyleIdx="1" presStyleCnt="2">
        <dgm:presLayoutVars>
          <dgm:bulletEnabled val="1"/>
        </dgm:presLayoutVars>
      </dgm:prSet>
      <dgm:spPr/>
      <dgm:t>
        <a:bodyPr/>
        <a:lstStyle/>
        <a:p>
          <a:endParaRPr lang="el-GR"/>
        </a:p>
      </dgm:t>
    </dgm:pt>
  </dgm:ptLst>
  <dgm:cxnLst>
    <dgm:cxn modelId="{2CF1AF3D-BBAA-42B9-A3FA-6F04D95BE71F}" type="presOf" srcId="{AE41FC85-625D-4CB6-BE3E-02B0D9097C66}" destId="{B030FCC3-3234-4635-9959-FAF7F890201F}" srcOrd="0" destOrd="0" presId="urn:microsoft.com/office/officeart/2005/8/layout/vList3"/>
    <dgm:cxn modelId="{796BA29C-79EF-4F29-9698-33912331FA70}" srcId="{AE41FC85-625D-4CB6-BE3E-02B0D9097C66}" destId="{3A9FBF26-60B4-4437-9AB2-0C44E31687F6}" srcOrd="1" destOrd="0" parTransId="{56756547-51C5-4ACD-86D9-04F205BC384C}" sibTransId="{6FA2CDB5-A262-4D3B-ADCE-0AB6D2A7A78B}"/>
    <dgm:cxn modelId="{35CBD189-D748-420B-9BA1-F3B5410E1768}" type="presOf" srcId="{3A9FBF26-60B4-4437-9AB2-0C44E31687F6}" destId="{5EF3A773-88F7-4EF9-8BA1-31DAE76248F4}" srcOrd="0" destOrd="0" presId="urn:microsoft.com/office/officeart/2005/8/layout/vList3"/>
    <dgm:cxn modelId="{9DD24CD8-6270-4830-8B3E-840BAABC729D}" type="presOf" srcId="{535A4ADA-15D4-480B-80BE-89B5845D8E55}" destId="{CB6EEE94-6627-4F23-B47C-1FFF3DD73BF2}" srcOrd="0" destOrd="0" presId="urn:microsoft.com/office/officeart/2005/8/layout/vList3"/>
    <dgm:cxn modelId="{C2D6DDBD-080E-4006-8EA3-DDB042E69CDA}" srcId="{AE41FC85-625D-4CB6-BE3E-02B0D9097C66}" destId="{535A4ADA-15D4-480B-80BE-89B5845D8E55}" srcOrd="0" destOrd="0" parTransId="{D59F7774-2062-41A6-BC53-EFF0D38E691D}" sibTransId="{7E28B34F-1AD7-4E1C-97D2-F804CF7E2835}"/>
    <dgm:cxn modelId="{96A6AEE4-CF01-4F0E-86FB-29285E91FB83}" type="presParOf" srcId="{B030FCC3-3234-4635-9959-FAF7F890201F}" destId="{8AA3C4D3-08F6-4105-91B9-A0357B741259}" srcOrd="0" destOrd="0" presId="urn:microsoft.com/office/officeart/2005/8/layout/vList3"/>
    <dgm:cxn modelId="{5C63FE56-AE4F-4DD0-B7ED-DF0BFC2CC631}" type="presParOf" srcId="{8AA3C4D3-08F6-4105-91B9-A0357B741259}" destId="{CD664EEB-B06B-4250-9F18-364605A5CCCD}" srcOrd="0" destOrd="0" presId="urn:microsoft.com/office/officeart/2005/8/layout/vList3"/>
    <dgm:cxn modelId="{05DCBEFA-14A2-4B1C-8764-6D427F9EAF12}" type="presParOf" srcId="{8AA3C4D3-08F6-4105-91B9-A0357B741259}" destId="{CB6EEE94-6627-4F23-B47C-1FFF3DD73BF2}" srcOrd="1" destOrd="0" presId="urn:microsoft.com/office/officeart/2005/8/layout/vList3"/>
    <dgm:cxn modelId="{65667459-4B5E-4C57-BD9E-478F816F29F9}" type="presParOf" srcId="{B030FCC3-3234-4635-9959-FAF7F890201F}" destId="{7E739F15-9D51-488F-B38A-C713D2734F1F}" srcOrd="1" destOrd="0" presId="urn:microsoft.com/office/officeart/2005/8/layout/vList3"/>
    <dgm:cxn modelId="{363AE600-782C-40CC-870D-36B317ED0635}" type="presParOf" srcId="{B030FCC3-3234-4635-9959-FAF7F890201F}" destId="{060D0A1C-82F1-4E4B-A9F1-E85D29FCD709}" srcOrd="2" destOrd="0" presId="urn:microsoft.com/office/officeart/2005/8/layout/vList3"/>
    <dgm:cxn modelId="{B8AD7549-552E-4401-ACE9-8326212AC351}" type="presParOf" srcId="{060D0A1C-82F1-4E4B-A9F1-E85D29FCD709}" destId="{B96BCDF9-35C7-4A57-A81D-85B0190EA5B0}" srcOrd="0" destOrd="0" presId="urn:microsoft.com/office/officeart/2005/8/layout/vList3"/>
    <dgm:cxn modelId="{BCBEA1B9-6654-4DBA-BEF7-223B4EB58DB5}" type="presParOf" srcId="{060D0A1C-82F1-4E4B-A9F1-E85D29FCD709}" destId="{5EF3A773-88F7-4EF9-8BA1-31DAE76248F4}" srcOrd="1" destOrd="0" presId="urn:microsoft.com/office/officeart/2005/8/layout/v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B6EEE94-6627-4F23-B47C-1FFF3DD73BF2}">
      <dsp:nvSpPr>
        <dsp:cNvPr id="0" name=""/>
        <dsp:cNvSpPr/>
      </dsp:nvSpPr>
      <dsp:spPr>
        <a:xfrm rot="10800000">
          <a:off x="2094233" y="295"/>
          <a:ext cx="5472684" cy="2057216"/>
        </a:xfrm>
        <a:prstGeom prst="homePlat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184" tIns="156210" rIns="291592" bIns="156210" numCol="1" spcCol="1270" anchor="ctr" anchorCtr="0">
          <a:noAutofit/>
        </a:bodyPr>
        <a:lstStyle/>
        <a:p>
          <a:pPr lvl="0" algn="ctr" defTabSz="1822450" rtl="0">
            <a:lnSpc>
              <a:spcPct val="90000"/>
            </a:lnSpc>
            <a:spcBef>
              <a:spcPct val="0"/>
            </a:spcBef>
            <a:spcAft>
              <a:spcPct val="35000"/>
            </a:spcAft>
          </a:pPr>
          <a:r>
            <a:rPr lang="en-US" sz="4100" kern="1200" dirty="0" smtClean="0"/>
            <a:t>THANK YOU FOR YOUR ATTENTION!</a:t>
          </a:r>
          <a:endParaRPr lang="el-GR" sz="4100" kern="1200" dirty="0"/>
        </a:p>
      </dsp:txBody>
      <dsp:txXfrm rot="10800000">
        <a:off x="2608537" y="295"/>
        <a:ext cx="4958380" cy="2057216"/>
      </dsp:txXfrm>
    </dsp:sp>
    <dsp:sp modelId="{CD664EEB-B06B-4250-9F18-364605A5CCCD}">
      <dsp:nvSpPr>
        <dsp:cNvPr id="0" name=""/>
        <dsp:cNvSpPr/>
      </dsp:nvSpPr>
      <dsp:spPr>
        <a:xfrm>
          <a:off x="662682" y="78520"/>
          <a:ext cx="2863102" cy="1900764"/>
        </a:xfrm>
        <a:prstGeom prst="ellipse">
          <a:avLst/>
        </a:prstGeom>
        <a:blipFill>
          <a:blip xmlns:r="http://schemas.openxmlformats.org/officeDocument/2006/relationships" r:embed="rId1" cstate="print">
            <a:extLst>
              <a:ext uri="{28A0092B-C50C-407E-A947-70E740481C1C}">
                <a14:useLocalDpi xmlns:a14="http://schemas.microsoft.com/office/drawing/2010/main" val="0"/>
              </a:ext>
            </a:extLst>
          </a:blip>
          <a:srcRect/>
          <a:stretch>
            <a:fillRect t="-15000" b="-15000"/>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EF3A773-88F7-4EF9-8BA1-31DAE76248F4}">
      <dsp:nvSpPr>
        <dsp:cNvPr id="0" name=""/>
        <dsp:cNvSpPr/>
      </dsp:nvSpPr>
      <dsp:spPr>
        <a:xfrm rot="10800000">
          <a:off x="1853649" y="2624903"/>
          <a:ext cx="5472684" cy="1900764"/>
        </a:xfrm>
        <a:prstGeom prst="homePlat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184" tIns="156210" rIns="291592" bIns="156210" numCol="1" spcCol="1270" anchor="ctr" anchorCtr="0">
          <a:noAutofit/>
        </a:bodyPr>
        <a:lstStyle/>
        <a:p>
          <a:pPr lvl="0" algn="ctr" defTabSz="1822450" rtl="0">
            <a:lnSpc>
              <a:spcPct val="90000"/>
            </a:lnSpc>
            <a:spcBef>
              <a:spcPct val="0"/>
            </a:spcBef>
            <a:spcAft>
              <a:spcPct val="35000"/>
            </a:spcAft>
          </a:pPr>
          <a:r>
            <a:rPr lang="en-US" sz="4100" kern="1200" smtClean="0"/>
            <a:t>NOW LET’S READ THE COMIC!</a:t>
          </a:r>
          <a:endParaRPr lang="el-GR" sz="4100" kern="1200"/>
        </a:p>
      </dsp:txBody>
      <dsp:txXfrm rot="10800000">
        <a:off x="2328840" y="2624903"/>
        <a:ext cx="4997493" cy="1900764"/>
      </dsp:txXfrm>
    </dsp:sp>
    <dsp:sp modelId="{B96BCDF9-35C7-4A57-A81D-85B0190EA5B0}">
      <dsp:nvSpPr>
        <dsp:cNvPr id="0" name=""/>
        <dsp:cNvSpPr/>
      </dsp:nvSpPr>
      <dsp:spPr>
        <a:xfrm>
          <a:off x="903266" y="2624903"/>
          <a:ext cx="1900764" cy="1900764"/>
        </a:xfrm>
        <a:prstGeom prst="ellipse">
          <a:avLst/>
        </a:prstGeom>
        <a:blipFill rotWithShape="1">
          <a:blip xmlns:r="http://schemas.openxmlformats.org/officeDocument/2006/relationships" r:embed="rId2"/>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5800" y="2130425"/>
            <a:ext cx="7772400" cy="1470025"/>
          </a:xfrm>
        </p:spPr>
        <p:txBody>
          <a:bodyPr/>
          <a:lstStyle/>
          <a:p>
            <a:r>
              <a:rPr lang="el-GR" smtClean="0"/>
              <a:t>Στυλ κύριου τίτλου</a:t>
            </a:r>
            <a:endParaRPr lang="el-GR"/>
          </a:p>
        </p:txBody>
      </p:sp>
      <p:sp>
        <p:nvSpPr>
          <p:cNvPr id="3" name="Υπότιτλο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Στυλ κύριου υπότιτλου</a:t>
            </a:r>
            <a:endParaRPr lang="el-GR"/>
          </a:p>
        </p:txBody>
      </p:sp>
      <p:sp>
        <p:nvSpPr>
          <p:cNvPr id="4" name="Θέση ημερομηνίας 3"/>
          <p:cNvSpPr>
            <a:spLocks noGrp="1"/>
          </p:cNvSpPr>
          <p:nvPr>
            <p:ph type="dt" sz="half" idx="10"/>
          </p:nvPr>
        </p:nvSpPr>
        <p:spPr/>
        <p:txBody>
          <a:bodyPr/>
          <a:lstStyle/>
          <a:p>
            <a:fld id="{AFEEC25E-F93B-4D02-959E-55A17DD40227}" type="datetimeFigureOut">
              <a:rPr lang="el-GR" smtClean="0"/>
              <a:t>5/10/2018</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AF0B9AF8-0C65-4F5B-B04B-B47D7E2040D6}" type="slidenum">
              <a:rPr lang="el-GR" smtClean="0"/>
              <a:t>‹#›</a:t>
            </a:fld>
            <a:endParaRPr lang="el-GR"/>
          </a:p>
        </p:txBody>
      </p:sp>
    </p:spTree>
    <p:extLst>
      <p:ext uri="{BB962C8B-B14F-4D97-AF65-F5344CB8AC3E}">
        <p14:creationId xmlns:p14="http://schemas.microsoft.com/office/powerpoint/2010/main" val="27026531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AFEEC25E-F93B-4D02-959E-55A17DD40227}" type="datetimeFigureOut">
              <a:rPr lang="el-GR" smtClean="0"/>
              <a:t>5/10/2018</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AF0B9AF8-0C65-4F5B-B04B-B47D7E2040D6}" type="slidenum">
              <a:rPr lang="el-GR" smtClean="0"/>
              <a:t>‹#›</a:t>
            </a:fld>
            <a:endParaRPr lang="el-GR"/>
          </a:p>
        </p:txBody>
      </p:sp>
    </p:spTree>
    <p:extLst>
      <p:ext uri="{BB962C8B-B14F-4D97-AF65-F5344CB8AC3E}">
        <p14:creationId xmlns:p14="http://schemas.microsoft.com/office/powerpoint/2010/main" val="36231601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29400" y="274638"/>
            <a:ext cx="2057400" cy="5851525"/>
          </a:xfrm>
        </p:spPr>
        <p:txBody>
          <a:bodyPr vert="eaVert"/>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a:xfrm>
            <a:off x="457200" y="274638"/>
            <a:ext cx="6019800" cy="5851525"/>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AFEEC25E-F93B-4D02-959E-55A17DD40227}" type="datetimeFigureOut">
              <a:rPr lang="el-GR" smtClean="0"/>
              <a:t>5/10/2018</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AF0B9AF8-0C65-4F5B-B04B-B47D7E2040D6}" type="slidenum">
              <a:rPr lang="el-GR" smtClean="0"/>
              <a:t>‹#›</a:t>
            </a:fld>
            <a:endParaRPr lang="el-GR"/>
          </a:p>
        </p:txBody>
      </p:sp>
    </p:spTree>
    <p:extLst>
      <p:ext uri="{BB962C8B-B14F-4D97-AF65-F5344CB8AC3E}">
        <p14:creationId xmlns:p14="http://schemas.microsoft.com/office/powerpoint/2010/main" val="10369274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idx="1"/>
          </p:nvPr>
        </p:nvSpPr>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AFEEC25E-F93B-4D02-959E-55A17DD40227}" type="datetimeFigureOut">
              <a:rPr lang="el-GR" smtClean="0"/>
              <a:t>5/10/2018</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AF0B9AF8-0C65-4F5B-B04B-B47D7E2040D6}" type="slidenum">
              <a:rPr lang="el-GR" smtClean="0"/>
              <a:t>‹#›</a:t>
            </a:fld>
            <a:endParaRPr lang="el-GR"/>
          </a:p>
        </p:txBody>
      </p:sp>
    </p:spTree>
    <p:extLst>
      <p:ext uri="{BB962C8B-B14F-4D97-AF65-F5344CB8AC3E}">
        <p14:creationId xmlns:p14="http://schemas.microsoft.com/office/powerpoint/2010/main" val="4451964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722313" y="4406900"/>
            <a:ext cx="7772400" cy="1362075"/>
          </a:xfrm>
        </p:spPr>
        <p:txBody>
          <a:bodyPr anchor="t"/>
          <a:lstStyle>
            <a:lvl1pPr algn="l">
              <a:defRPr sz="4000" b="1" cap="all"/>
            </a:lvl1pPr>
          </a:lstStyle>
          <a:p>
            <a:r>
              <a:rPr lang="el-GR" smtClean="0"/>
              <a:t>Στυλ κύριου τίτλου</a:t>
            </a:r>
            <a:endParaRPr lang="el-GR"/>
          </a:p>
        </p:txBody>
      </p:sp>
      <p:sp>
        <p:nvSpPr>
          <p:cNvPr id="3" name="Θέση κειμένου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Θέση ημερομηνίας 3"/>
          <p:cNvSpPr>
            <a:spLocks noGrp="1"/>
          </p:cNvSpPr>
          <p:nvPr>
            <p:ph type="dt" sz="half" idx="10"/>
          </p:nvPr>
        </p:nvSpPr>
        <p:spPr/>
        <p:txBody>
          <a:bodyPr/>
          <a:lstStyle/>
          <a:p>
            <a:fld id="{AFEEC25E-F93B-4D02-959E-55A17DD40227}" type="datetimeFigureOut">
              <a:rPr lang="el-GR" smtClean="0"/>
              <a:t>5/10/2018</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AF0B9AF8-0C65-4F5B-B04B-B47D7E2040D6}" type="slidenum">
              <a:rPr lang="el-GR" smtClean="0"/>
              <a:t>‹#›</a:t>
            </a:fld>
            <a:endParaRPr lang="el-GR"/>
          </a:p>
        </p:txBody>
      </p:sp>
    </p:spTree>
    <p:extLst>
      <p:ext uri="{BB962C8B-B14F-4D97-AF65-F5344CB8AC3E}">
        <p14:creationId xmlns:p14="http://schemas.microsoft.com/office/powerpoint/2010/main" val="10720839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ημερομηνίας 4"/>
          <p:cNvSpPr>
            <a:spLocks noGrp="1"/>
          </p:cNvSpPr>
          <p:nvPr>
            <p:ph type="dt" sz="half" idx="10"/>
          </p:nvPr>
        </p:nvSpPr>
        <p:spPr/>
        <p:txBody>
          <a:bodyPr/>
          <a:lstStyle/>
          <a:p>
            <a:fld id="{AFEEC25E-F93B-4D02-959E-55A17DD40227}" type="datetimeFigureOut">
              <a:rPr lang="el-GR" smtClean="0"/>
              <a:t>5/10/2018</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AF0B9AF8-0C65-4F5B-B04B-B47D7E2040D6}" type="slidenum">
              <a:rPr lang="el-GR" smtClean="0"/>
              <a:t>‹#›</a:t>
            </a:fld>
            <a:endParaRPr lang="el-GR"/>
          </a:p>
        </p:txBody>
      </p:sp>
    </p:spTree>
    <p:extLst>
      <p:ext uri="{BB962C8B-B14F-4D97-AF65-F5344CB8AC3E}">
        <p14:creationId xmlns:p14="http://schemas.microsoft.com/office/powerpoint/2010/main" val="9402517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a:lvl1pPr>
          </a:lstStyle>
          <a:p>
            <a:r>
              <a:rPr lang="el-GR" smtClean="0"/>
              <a:t>Στυλ κύριου τίτλου</a:t>
            </a:r>
            <a:endParaRPr lang="el-GR"/>
          </a:p>
        </p:txBody>
      </p:sp>
      <p:sp>
        <p:nvSpPr>
          <p:cNvPr id="3" name="Θέση κειμένου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Θέση περιεχομένου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Θέση περιεχομένου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Θέση ημερομηνίας 6"/>
          <p:cNvSpPr>
            <a:spLocks noGrp="1"/>
          </p:cNvSpPr>
          <p:nvPr>
            <p:ph type="dt" sz="half" idx="10"/>
          </p:nvPr>
        </p:nvSpPr>
        <p:spPr/>
        <p:txBody>
          <a:bodyPr/>
          <a:lstStyle/>
          <a:p>
            <a:fld id="{AFEEC25E-F93B-4D02-959E-55A17DD40227}" type="datetimeFigureOut">
              <a:rPr lang="el-GR" smtClean="0"/>
              <a:t>5/10/2018</a:t>
            </a:fld>
            <a:endParaRPr lang="el-GR"/>
          </a:p>
        </p:txBody>
      </p:sp>
      <p:sp>
        <p:nvSpPr>
          <p:cNvPr id="8" name="Θέση υποσέλιδου 7"/>
          <p:cNvSpPr>
            <a:spLocks noGrp="1"/>
          </p:cNvSpPr>
          <p:nvPr>
            <p:ph type="ftr" sz="quarter" idx="11"/>
          </p:nvPr>
        </p:nvSpPr>
        <p:spPr/>
        <p:txBody>
          <a:bodyPr/>
          <a:lstStyle/>
          <a:p>
            <a:endParaRPr lang="el-GR"/>
          </a:p>
        </p:txBody>
      </p:sp>
      <p:sp>
        <p:nvSpPr>
          <p:cNvPr id="9" name="Θέση αριθμού διαφάνειας 8"/>
          <p:cNvSpPr>
            <a:spLocks noGrp="1"/>
          </p:cNvSpPr>
          <p:nvPr>
            <p:ph type="sldNum" sz="quarter" idx="12"/>
          </p:nvPr>
        </p:nvSpPr>
        <p:spPr/>
        <p:txBody>
          <a:bodyPr/>
          <a:lstStyle/>
          <a:p>
            <a:fld id="{AF0B9AF8-0C65-4F5B-B04B-B47D7E2040D6}" type="slidenum">
              <a:rPr lang="el-GR" smtClean="0"/>
              <a:t>‹#›</a:t>
            </a:fld>
            <a:endParaRPr lang="el-GR"/>
          </a:p>
        </p:txBody>
      </p:sp>
    </p:spTree>
    <p:extLst>
      <p:ext uri="{BB962C8B-B14F-4D97-AF65-F5344CB8AC3E}">
        <p14:creationId xmlns:p14="http://schemas.microsoft.com/office/powerpoint/2010/main" val="6287793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ημερομηνίας 2"/>
          <p:cNvSpPr>
            <a:spLocks noGrp="1"/>
          </p:cNvSpPr>
          <p:nvPr>
            <p:ph type="dt" sz="half" idx="10"/>
          </p:nvPr>
        </p:nvSpPr>
        <p:spPr/>
        <p:txBody>
          <a:bodyPr/>
          <a:lstStyle/>
          <a:p>
            <a:fld id="{AFEEC25E-F93B-4D02-959E-55A17DD40227}" type="datetimeFigureOut">
              <a:rPr lang="el-GR" smtClean="0"/>
              <a:t>5/10/2018</a:t>
            </a:fld>
            <a:endParaRPr lang="el-GR"/>
          </a:p>
        </p:txBody>
      </p:sp>
      <p:sp>
        <p:nvSpPr>
          <p:cNvPr id="4" name="Θέση υποσέλιδου 3"/>
          <p:cNvSpPr>
            <a:spLocks noGrp="1"/>
          </p:cNvSpPr>
          <p:nvPr>
            <p:ph type="ftr" sz="quarter" idx="11"/>
          </p:nvPr>
        </p:nvSpPr>
        <p:spPr/>
        <p:txBody>
          <a:bodyPr/>
          <a:lstStyle/>
          <a:p>
            <a:endParaRPr lang="el-GR"/>
          </a:p>
        </p:txBody>
      </p:sp>
      <p:sp>
        <p:nvSpPr>
          <p:cNvPr id="5" name="Θέση αριθμού διαφάνειας 4"/>
          <p:cNvSpPr>
            <a:spLocks noGrp="1"/>
          </p:cNvSpPr>
          <p:nvPr>
            <p:ph type="sldNum" sz="quarter" idx="12"/>
          </p:nvPr>
        </p:nvSpPr>
        <p:spPr/>
        <p:txBody>
          <a:bodyPr/>
          <a:lstStyle/>
          <a:p>
            <a:fld id="{AF0B9AF8-0C65-4F5B-B04B-B47D7E2040D6}" type="slidenum">
              <a:rPr lang="el-GR" smtClean="0"/>
              <a:t>‹#›</a:t>
            </a:fld>
            <a:endParaRPr lang="el-GR"/>
          </a:p>
        </p:txBody>
      </p:sp>
    </p:spTree>
    <p:extLst>
      <p:ext uri="{BB962C8B-B14F-4D97-AF65-F5344CB8AC3E}">
        <p14:creationId xmlns:p14="http://schemas.microsoft.com/office/powerpoint/2010/main" val="31912000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p>
            <a:fld id="{AFEEC25E-F93B-4D02-959E-55A17DD40227}" type="datetimeFigureOut">
              <a:rPr lang="el-GR" smtClean="0"/>
              <a:t>5/10/2018</a:t>
            </a:fld>
            <a:endParaRPr lang="el-GR"/>
          </a:p>
        </p:txBody>
      </p:sp>
      <p:sp>
        <p:nvSpPr>
          <p:cNvPr id="3" name="Θέση υποσέλιδου 2"/>
          <p:cNvSpPr>
            <a:spLocks noGrp="1"/>
          </p:cNvSpPr>
          <p:nvPr>
            <p:ph type="ftr" sz="quarter" idx="11"/>
          </p:nvPr>
        </p:nvSpPr>
        <p:spPr/>
        <p:txBody>
          <a:bodyPr/>
          <a:lstStyle/>
          <a:p>
            <a:endParaRPr lang="el-GR"/>
          </a:p>
        </p:txBody>
      </p:sp>
      <p:sp>
        <p:nvSpPr>
          <p:cNvPr id="4" name="Θέση αριθμού διαφάνειας 3"/>
          <p:cNvSpPr>
            <a:spLocks noGrp="1"/>
          </p:cNvSpPr>
          <p:nvPr>
            <p:ph type="sldNum" sz="quarter" idx="12"/>
          </p:nvPr>
        </p:nvSpPr>
        <p:spPr/>
        <p:txBody>
          <a:bodyPr/>
          <a:lstStyle/>
          <a:p>
            <a:fld id="{AF0B9AF8-0C65-4F5B-B04B-B47D7E2040D6}" type="slidenum">
              <a:rPr lang="el-GR" smtClean="0"/>
              <a:t>‹#›</a:t>
            </a:fld>
            <a:endParaRPr lang="el-GR"/>
          </a:p>
        </p:txBody>
      </p:sp>
    </p:spTree>
    <p:extLst>
      <p:ext uri="{BB962C8B-B14F-4D97-AF65-F5344CB8AC3E}">
        <p14:creationId xmlns:p14="http://schemas.microsoft.com/office/powerpoint/2010/main" val="32853260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3050"/>
            <a:ext cx="3008313" cy="1162050"/>
          </a:xfrm>
        </p:spPr>
        <p:txBody>
          <a:bodyPr anchor="b"/>
          <a:lstStyle>
            <a:lvl1pPr algn="l">
              <a:defRPr sz="2000" b="1"/>
            </a:lvl1pPr>
          </a:lstStyle>
          <a:p>
            <a:r>
              <a:rPr lang="el-GR" smtClean="0"/>
              <a:t>Στυλ κύριου τίτλου</a:t>
            </a:r>
            <a:endParaRPr lang="el-GR"/>
          </a:p>
        </p:txBody>
      </p:sp>
      <p:sp>
        <p:nvSpPr>
          <p:cNvPr id="3" name="Θέση περιεχομένου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AFEEC25E-F93B-4D02-959E-55A17DD40227}" type="datetimeFigureOut">
              <a:rPr lang="el-GR" smtClean="0"/>
              <a:t>5/10/2018</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AF0B9AF8-0C65-4F5B-B04B-B47D7E2040D6}" type="slidenum">
              <a:rPr lang="el-GR" smtClean="0"/>
              <a:t>‹#›</a:t>
            </a:fld>
            <a:endParaRPr lang="el-GR"/>
          </a:p>
        </p:txBody>
      </p:sp>
    </p:spTree>
    <p:extLst>
      <p:ext uri="{BB962C8B-B14F-4D97-AF65-F5344CB8AC3E}">
        <p14:creationId xmlns:p14="http://schemas.microsoft.com/office/powerpoint/2010/main" val="20726140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1792288" y="4800600"/>
            <a:ext cx="5486400" cy="566738"/>
          </a:xfrm>
        </p:spPr>
        <p:txBody>
          <a:bodyPr anchor="b"/>
          <a:lstStyle>
            <a:lvl1pPr algn="l">
              <a:defRPr sz="2000" b="1"/>
            </a:lvl1pPr>
          </a:lstStyle>
          <a:p>
            <a:r>
              <a:rPr lang="el-GR" smtClean="0"/>
              <a:t>Στυλ κύριου τίτλου</a:t>
            </a:r>
            <a:endParaRPr lang="el-GR"/>
          </a:p>
        </p:txBody>
      </p:sp>
      <p:sp>
        <p:nvSpPr>
          <p:cNvPr id="3" name="Θέση εικόνας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AFEEC25E-F93B-4D02-959E-55A17DD40227}" type="datetimeFigureOut">
              <a:rPr lang="el-GR" smtClean="0"/>
              <a:t>5/10/2018</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AF0B9AF8-0C65-4F5B-B04B-B47D7E2040D6}" type="slidenum">
              <a:rPr lang="el-GR" smtClean="0"/>
              <a:t>‹#›</a:t>
            </a:fld>
            <a:endParaRPr lang="el-GR"/>
          </a:p>
        </p:txBody>
      </p:sp>
    </p:spTree>
    <p:extLst>
      <p:ext uri="{BB962C8B-B14F-4D97-AF65-F5344CB8AC3E}">
        <p14:creationId xmlns:p14="http://schemas.microsoft.com/office/powerpoint/2010/main" val="32408487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Στυλ κύριου τίτλου</a:t>
            </a:r>
            <a:endParaRPr lang="el-GR"/>
          </a:p>
        </p:txBody>
      </p:sp>
      <p:sp>
        <p:nvSpPr>
          <p:cNvPr id="3" name="Θέση κειμένου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FEEC25E-F93B-4D02-959E-55A17DD40227}" type="datetimeFigureOut">
              <a:rPr lang="el-GR" smtClean="0"/>
              <a:t>5/10/2018</a:t>
            </a:fld>
            <a:endParaRPr lang="el-GR"/>
          </a:p>
        </p:txBody>
      </p:sp>
      <p:sp>
        <p:nvSpPr>
          <p:cNvPr id="5" name="Θέση υποσέλιδου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F0B9AF8-0C65-4F5B-B04B-B47D7E2040D6}" type="slidenum">
              <a:rPr lang="el-GR" smtClean="0"/>
              <a:t>‹#›</a:t>
            </a:fld>
            <a:endParaRPr lang="el-GR"/>
          </a:p>
        </p:txBody>
      </p:sp>
    </p:spTree>
    <p:extLst>
      <p:ext uri="{BB962C8B-B14F-4D97-AF65-F5344CB8AC3E}">
        <p14:creationId xmlns:p14="http://schemas.microsoft.com/office/powerpoint/2010/main" val="22212397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hyperlink" Target="https://www.refugee.info/greece/" TargetMode="External"/><Relationship Id="rId13" Type="http://schemas.openxmlformats.org/officeDocument/2006/relationships/hyperlink" Target="https://greekgodsandgoddesses.net/myths/the-sirens/" TargetMode="External"/><Relationship Id="rId18" Type="http://schemas.openxmlformats.org/officeDocument/2006/relationships/hyperlink" Target="http://www.destinationpiraeus.com/index.php" TargetMode="External"/><Relationship Id="rId3" Type="http://schemas.openxmlformats.org/officeDocument/2006/relationships/hyperlink" Target="https://www.youtube.com/watch?v=Dlnc03iqjSg" TargetMode="External"/><Relationship Id="rId7" Type="http://schemas.openxmlformats.org/officeDocument/2006/relationships/hyperlink" Target="http://metadrasi.org/en/become-a-volunteer/" TargetMode="External"/><Relationship Id="rId12" Type="http://schemas.openxmlformats.org/officeDocument/2006/relationships/hyperlink" Target="https://www.greeklegendsandmyths.com/calliope.html" TargetMode="External"/><Relationship Id="rId17" Type="http://schemas.openxmlformats.org/officeDocument/2006/relationships/hyperlink" Target="https://www.planetware.com/athens/acropolis-gr-ath-acrop.htm" TargetMode="External"/><Relationship Id="rId2" Type="http://schemas.openxmlformats.org/officeDocument/2006/relationships/hyperlink" Target="http://www.e-evros.gr/en/pages/1122/welcome-to-evros" TargetMode="External"/><Relationship Id="rId16" Type="http://schemas.openxmlformats.org/officeDocument/2006/relationships/hyperlink" Target="http://mam.avarchive.gr/portal/digitalview.jsp?get_ac_id=3421&amp;thid=9700" TargetMode="External"/><Relationship Id="rId1" Type="http://schemas.openxmlformats.org/officeDocument/2006/relationships/slideLayout" Target="../slideLayouts/slideLayout2.xml"/><Relationship Id="rId6" Type="http://schemas.openxmlformats.org/officeDocument/2006/relationships/hyperlink" Target="https://www.firstreception.gov.gr/content.php?lang=en&amp;id=14&amp;pid=9" TargetMode="External"/><Relationship Id="rId11" Type="http://schemas.openxmlformats.org/officeDocument/2006/relationships/hyperlink" Target="https://en.wikipedia.org/wiki/Nausicaa" TargetMode="External"/><Relationship Id="rId5" Type="http://schemas.openxmlformats.org/officeDocument/2006/relationships/hyperlink" Target="https://widerimage.reuters.com/story/refugees-brave-river-crossing-to-greece" TargetMode="External"/><Relationship Id="rId15" Type="http://schemas.openxmlformats.org/officeDocument/2006/relationships/hyperlink" Target="http://www.greekexperience.gr/portfolio-item/the-argo-ship/" TargetMode="External"/><Relationship Id="rId10" Type="http://schemas.openxmlformats.org/officeDocument/2006/relationships/hyperlink" Target="https://classroom.synonym.com/hospitality-ancient-greek-culture-23751.html" TargetMode="External"/><Relationship Id="rId4" Type="http://schemas.openxmlformats.org/officeDocument/2006/relationships/hyperlink" Target="http://www.talesbeyondbelief.com/myth-stories/odysseus-and-the-odyssey.htm" TargetMode="External"/><Relationship Id="rId9" Type="http://schemas.openxmlformats.org/officeDocument/2006/relationships/hyperlink" Target="https://www.youtube.com/watch?v=Hb_Hdjy4CVw" TargetMode="External"/><Relationship Id="rId14" Type="http://schemas.openxmlformats.org/officeDocument/2006/relationships/hyperlink" Target="http://volosinfo.gr/en/"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www.pixton.com/gr/schools/my-comics/posted"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7.xml.rels><?xml version="1.0" encoding="UTF-8" standalone="yes"?>
<Relationships xmlns="http://schemas.openxmlformats.org/package/2006/relationships"><Relationship Id="rId2" Type="http://schemas.openxmlformats.org/officeDocument/2006/relationships/hyperlink" Target="https://www.lumenvox.com/products/tts/"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cartoonize.net/" TargetMode="External"/><Relationship Id="rId1" Type="http://schemas.openxmlformats.org/officeDocument/2006/relationships/slideLayout" Target="../slideLayouts/slideLayout2.xml"/><Relationship Id="rId4" Type="http://schemas.openxmlformats.org/officeDocument/2006/relationships/image" Target="../media/image2.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n-US" sz="2800" dirty="0" smtClean="0">
                <a:solidFill>
                  <a:schemeClr val="tx2"/>
                </a:solidFill>
              </a:rPr>
              <a:t>FIRST STEP: PLOT</a:t>
            </a:r>
            <a:endParaRPr lang="el-GR" sz="2800" dirty="0">
              <a:solidFill>
                <a:schemeClr val="tx2"/>
              </a:solidFill>
            </a:endParaRPr>
          </a:p>
        </p:txBody>
      </p:sp>
      <p:sp>
        <p:nvSpPr>
          <p:cNvPr id="3" name="Θέση περιεχομένου 2"/>
          <p:cNvSpPr>
            <a:spLocks noGrp="1"/>
          </p:cNvSpPr>
          <p:nvPr>
            <p:ph idx="1"/>
          </p:nvPr>
        </p:nvSpPr>
        <p:spPr/>
        <p:txBody>
          <a:bodyPr>
            <a:normAutofit/>
          </a:bodyPr>
          <a:lstStyle/>
          <a:p>
            <a:r>
              <a:rPr lang="en-US" sz="2800" dirty="0" smtClean="0">
                <a:solidFill>
                  <a:srgbClr val="C00000"/>
                </a:solidFill>
              </a:rPr>
              <a:t>COME UP WITH A PLOT OR SERIES OF EVENTS THAT WILL GIVE MEANING TO YOUR STORY.</a:t>
            </a:r>
          </a:p>
          <a:p>
            <a:r>
              <a:rPr lang="en-US" sz="2800" dirty="0" smtClean="0">
                <a:solidFill>
                  <a:srgbClr val="C00000"/>
                </a:solidFill>
              </a:rPr>
              <a:t>PUT IT DOWN ON PAPER, BRAINSTORM WITH YOUR TEACHERS AND CLASSMATES</a:t>
            </a:r>
          </a:p>
          <a:p>
            <a:r>
              <a:rPr lang="en-US" sz="2800" dirty="0" smtClean="0">
                <a:solidFill>
                  <a:srgbClr val="C00000"/>
                </a:solidFill>
              </a:rPr>
              <a:t>START ORGANISING YOUR IDEAS INTO A VISUAL STORY BY EXPERIMENTING WITH PIXTON</a:t>
            </a:r>
            <a:endParaRPr lang="el-GR" sz="2800" dirty="0">
              <a:solidFill>
                <a:srgbClr val="C00000"/>
              </a:solidFill>
            </a:endParaRPr>
          </a:p>
        </p:txBody>
      </p:sp>
    </p:spTree>
    <p:extLst>
      <p:ext uri="{BB962C8B-B14F-4D97-AF65-F5344CB8AC3E}">
        <p14:creationId xmlns:p14="http://schemas.microsoft.com/office/powerpoint/2010/main" val="50252769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n-US" sz="2800" dirty="0" smtClean="0">
                <a:solidFill>
                  <a:schemeClr val="tx2"/>
                </a:solidFill>
              </a:rPr>
              <a:t>USE EXPRESSIONS OR QUOTES FROM THE ODYSSEY</a:t>
            </a:r>
            <a:endParaRPr lang="el-GR" sz="2800" dirty="0">
              <a:solidFill>
                <a:schemeClr val="tx2"/>
              </a:solidFill>
            </a:endParaRPr>
          </a:p>
        </p:txBody>
      </p:sp>
      <p:sp>
        <p:nvSpPr>
          <p:cNvPr id="3" name="Θέση περιεχομένου 2"/>
          <p:cNvSpPr>
            <a:spLocks noGrp="1"/>
          </p:cNvSpPr>
          <p:nvPr>
            <p:ph idx="1"/>
          </p:nvPr>
        </p:nvSpPr>
        <p:spPr/>
        <p:txBody>
          <a:bodyPr>
            <a:normAutofit/>
          </a:bodyPr>
          <a:lstStyle/>
          <a:p>
            <a:r>
              <a:rPr lang="en-US" sz="2800" dirty="0" smtClean="0">
                <a:solidFill>
                  <a:srgbClr val="FF0000"/>
                </a:solidFill>
              </a:rPr>
              <a:t>WE USED HOMERIC EXPRESSIONS OR QUOTES TO MAKE THE CHARACTER OF ODY SEEM DESTINED TO LIVE LIKE A MODERN ODYSSEUS</a:t>
            </a:r>
          </a:p>
          <a:p>
            <a:pPr marL="0" indent="0" algn="ctr">
              <a:buNone/>
            </a:pPr>
            <a:r>
              <a:rPr lang="en-US" sz="2800" dirty="0" smtClean="0">
                <a:solidFill>
                  <a:srgbClr val="FF0000"/>
                </a:solidFill>
              </a:rPr>
              <a:t>EXAMPLES</a:t>
            </a:r>
          </a:p>
          <a:p>
            <a:pPr marL="0" indent="0" algn="ctr">
              <a:buNone/>
            </a:pPr>
            <a:r>
              <a:rPr lang="en-US" sz="2800" dirty="0" smtClean="0">
                <a:solidFill>
                  <a:srgbClr val="FF0000"/>
                </a:solidFill>
              </a:rPr>
              <a:t>“Going </a:t>
            </a:r>
            <a:r>
              <a:rPr lang="en-US" sz="2800" dirty="0">
                <a:solidFill>
                  <a:srgbClr val="FF0000"/>
                </a:solidFill>
              </a:rPr>
              <a:t>back to Syria is not an option! We're between Scylla and Charybdis but I'll take the risk</a:t>
            </a:r>
            <a:r>
              <a:rPr lang="en-US" sz="2800" dirty="0" smtClean="0">
                <a:solidFill>
                  <a:srgbClr val="FF0000"/>
                </a:solidFill>
              </a:rPr>
              <a:t>.”</a:t>
            </a:r>
          </a:p>
          <a:p>
            <a:pPr marL="0" indent="0" algn="ctr">
              <a:buNone/>
            </a:pPr>
            <a:r>
              <a:rPr lang="en-US" sz="2800" dirty="0" smtClean="0">
                <a:solidFill>
                  <a:srgbClr val="FF0000"/>
                </a:solidFill>
              </a:rPr>
              <a:t>“Tell </a:t>
            </a:r>
            <a:r>
              <a:rPr lang="en-US" sz="2800" dirty="0">
                <a:solidFill>
                  <a:srgbClr val="FF0000"/>
                </a:solidFill>
              </a:rPr>
              <a:t>me, muse! Make me think of something!” </a:t>
            </a:r>
            <a:endParaRPr lang="en-US" sz="2800" dirty="0" smtClean="0">
              <a:solidFill>
                <a:srgbClr val="FF0000"/>
              </a:solidFill>
            </a:endParaRPr>
          </a:p>
          <a:p>
            <a:pPr marL="0" indent="0" algn="ctr">
              <a:buNone/>
            </a:pPr>
            <a:r>
              <a:rPr lang="en-US" sz="2800" dirty="0">
                <a:solidFill>
                  <a:srgbClr val="FF0000"/>
                </a:solidFill>
              </a:rPr>
              <a:t>“Close your ears to the music! It’s the siren's song! Forget this place- it's a ghost town...” </a:t>
            </a:r>
            <a:endParaRPr lang="en-US" sz="2800" dirty="0" smtClean="0">
              <a:solidFill>
                <a:srgbClr val="FF0000"/>
              </a:solidFill>
            </a:endParaRPr>
          </a:p>
          <a:p>
            <a:pPr marL="0" indent="0" algn="ctr">
              <a:buNone/>
            </a:pPr>
            <a:endParaRPr lang="en-US" sz="2800" dirty="0"/>
          </a:p>
          <a:p>
            <a:pPr marL="0" indent="0" algn="ctr">
              <a:buNone/>
            </a:pPr>
            <a:endParaRPr lang="en-US" sz="2800" dirty="0" smtClean="0"/>
          </a:p>
        </p:txBody>
      </p:sp>
    </p:spTree>
    <p:extLst>
      <p:ext uri="{BB962C8B-B14F-4D97-AF65-F5344CB8AC3E}">
        <p14:creationId xmlns:p14="http://schemas.microsoft.com/office/powerpoint/2010/main" val="139124891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395536" y="274638"/>
            <a:ext cx="8291264" cy="274042"/>
          </a:xfrm>
        </p:spPr>
        <p:txBody>
          <a:bodyPr>
            <a:normAutofit fontScale="90000"/>
          </a:bodyPr>
          <a:lstStyle/>
          <a:p>
            <a:r>
              <a:rPr lang="en-US" sz="2800" dirty="0" smtClean="0">
                <a:solidFill>
                  <a:schemeClr val="tx2"/>
                </a:solidFill>
              </a:rPr>
              <a:t>INSERT HYPERLINKS WHILE WRITING THE COMIC</a:t>
            </a:r>
            <a:endParaRPr lang="el-GR" sz="2800" dirty="0">
              <a:solidFill>
                <a:schemeClr val="tx2"/>
              </a:solidFill>
            </a:endParaRPr>
          </a:p>
        </p:txBody>
      </p:sp>
      <p:sp>
        <p:nvSpPr>
          <p:cNvPr id="3" name="Θέση περιεχομένου 2"/>
          <p:cNvSpPr>
            <a:spLocks noGrp="1"/>
          </p:cNvSpPr>
          <p:nvPr>
            <p:ph idx="1"/>
          </p:nvPr>
        </p:nvSpPr>
        <p:spPr>
          <a:xfrm>
            <a:off x="457200" y="620688"/>
            <a:ext cx="8686800" cy="6480720"/>
          </a:xfrm>
        </p:spPr>
        <p:txBody>
          <a:bodyPr>
            <a:normAutofit/>
          </a:bodyPr>
          <a:lstStyle/>
          <a:p>
            <a:pPr marL="0" indent="0">
              <a:buNone/>
            </a:pPr>
            <a:endParaRPr lang="en-US" sz="2800" dirty="0" smtClean="0">
              <a:solidFill>
                <a:srgbClr val="FF0000"/>
              </a:solidFill>
            </a:endParaRPr>
          </a:p>
          <a:p>
            <a:pPr marL="0" indent="0">
              <a:buNone/>
            </a:pPr>
            <a:endParaRPr lang="en-US" sz="2800" dirty="0">
              <a:solidFill>
                <a:srgbClr val="FF0000"/>
              </a:solidFill>
            </a:endParaRPr>
          </a:p>
          <a:p>
            <a:pPr marL="0" indent="0">
              <a:buNone/>
            </a:pPr>
            <a:endParaRPr lang="en-US" sz="2800" dirty="0" smtClean="0">
              <a:solidFill>
                <a:srgbClr val="FF0000"/>
              </a:solidFill>
            </a:endParaRPr>
          </a:p>
          <a:p>
            <a:pPr marL="0" indent="0">
              <a:buNone/>
            </a:pPr>
            <a:endParaRPr lang="en-US" sz="2800" dirty="0">
              <a:solidFill>
                <a:srgbClr val="FF0000"/>
              </a:solidFill>
            </a:endParaRPr>
          </a:p>
          <a:p>
            <a:pPr marL="0" indent="0">
              <a:buNone/>
            </a:pPr>
            <a:r>
              <a:rPr lang="en-US" sz="2800" dirty="0" smtClean="0">
                <a:solidFill>
                  <a:srgbClr val="FF0000"/>
                </a:solidFill>
              </a:rPr>
              <a:t>THE HYPERLINKS CAN BE RELATED TO ENGLISH- GEOGRAPHY- ICT- CITIZENSHIP- CULTURAL HISTORY</a:t>
            </a:r>
          </a:p>
          <a:p>
            <a:endParaRPr lang="en-US" sz="2800" dirty="0" smtClean="0">
              <a:solidFill>
                <a:srgbClr val="FF0000"/>
              </a:solidFill>
            </a:endParaRPr>
          </a:p>
          <a:p>
            <a:endParaRPr lang="en-US" sz="1800" dirty="0" smtClean="0"/>
          </a:p>
          <a:p>
            <a:pPr marL="0" indent="0">
              <a:buNone/>
            </a:pPr>
            <a:endParaRPr lang="en-US" sz="1800" dirty="0" smtClean="0"/>
          </a:p>
          <a:p>
            <a:endParaRPr lang="el-GR" sz="1800" dirty="0"/>
          </a:p>
        </p:txBody>
      </p:sp>
    </p:spTree>
    <p:extLst>
      <p:ext uri="{BB962C8B-B14F-4D97-AF65-F5344CB8AC3E}">
        <p14:creationId xmlns:p14="http://schemas.microsoft.com/office/powerpoint/2010/main" val="269232599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0" y="0"/>
            <a:ext cx="9144000" cy="6858000"/>
          </a:xfrm>
        </p:spPr>
        <p:txBody>
          <a:bodyPr>
            <a:normAutofit fontScale="92500" lnSpcReduction="10000"/>
          </a:bodyPr>
          <a:lstStyle/>
          <a:p>
            <a:pPr marL="0" lvl="0" indent="0" algn="ctr">
              <a:buNone/>
            </a:pPr>
            <a:r>
              <a:rPr lang="en-US" sz="1400" dirty="0">
                <a:solidFill>
                  <a:srgbClr val="FF0000"/>
                </a:solidFill>
              </a:rPr>
              <a:t>WE HAVE INSERTED THE FOLLOWING HYPERLINKS:</a:t>
            </a:r>
          </a:p>
          <a:p>
            <a:pPr lvl="0"/>
            <a:r>
              <a:rPr lang="en-US" sz="1400" dirty="0">
                <a:solidFill>
                  <a:prstClr val="black"/>
                </a:solidFill>
              </a:rPr>
              <a:t>a glossary explaining more advanced English vocabulary used in the script ( uploaded on </a:t>
            </a:r>
            <a:r>
              <a:rPr lang="en-US" sz="1400" dirty="0" err="1">
                <a:solidFill>
                  <a:prstClr val="black"/>
                </a:solidFill>
              </a:rPr>
              <a:t>Livebinders</a:t>
            </a:r>
            <a:r>
              <a:rPr lang="en-US" sz="1400" dirty="0">
                <a:solidFill>
                  <a:prstClr val="black"/>
                </a:solidFill>
              </a:rPr>
              <a:t>, prepared by Spain)</a:t>
            </a:r>
          </a:p>
          <a:p>
            <a:pPr lvl="0"/>
            <a:r>
              <a:rPr lang="en-US" sz="1400" dirty="0">
                <a:solidFill>
                  <a:prstClr val="black"/>
                </a:solidFill>
                <a:hlinkClick r:id="rId2"/>
              </a:rPr>
              <a:t>http://www.e-evros.gr/en/pages/1122/welcome-to-evros</a:t>
            </a:r>
            <a:r>
              <a:rPr lang="en-US" sz="1400" dirty="0">
                <a:solidFill>
                  <a:prstClr val="black"/>
                </a:solidFill>
              </a:rPr>
              <a:t> (information about </a:t>
            </a:r>
            <a:r>
              <a:rPr lang="en-US" sz="1400" dirty="0" err="1">
                <a:solidFill>
                  <a:prstClr val="black"/>
                </a:solidFill>
              </a:rPr>
              <a:t>Evros</a:t>
            </a:r>
            <a:r>
              <a:rPr lang="en-US" sz="1400" dirty="0">
                <a:solidFill>
                  <a:prstClr val="black"/>
                </a:solidFill>
              </a:rPr>
              <a:t>, the northernmost part of Greece that borders Turkey and Bulgaria)</a:t>
            </a:r>
          </a:p>
          <a:p>
            <a:pPr lvl="0"/>
            <a:r>
              <a:rPr lang="en-US" sz="1400" dirty="0">
                <a:solidFill>
                  <a:prstClr val="black"/>
                </a:solidFill>
                <a:hlinkClick r:id="rId3"/>
              </a:rPr>
              <a:t>https://www.youtube.com/watch?v=Dlnc03iqjSg</a:t>
            </a:r>
            <a:r>
              <a:rPr lang="en-US" sz="1400" dirty="0">
                <a:solidFill>
                  <a:prstClr val="black"/>
                </a:solidFill>
              </a:rPr>
              <a:t> ( video of animated map of Odysseus’ journey presented in an amusing way)</a:t>
            </a:r>
          </a:p>
          <a:p>
            <a:pPr lvl="0"/>
            <a:r>
              <a:rPr lang="en-US" sz="1400" dirty="0">
                <a:solidFill>
                  <a:prstClr val="black"/>
                </a:solidFill>
                <a:hlinkClick r:id="rId4"/>
              </a:rPr>
              <a:t>http://www.talesbeyondbelief.com/myth-stories/odysseus-and-the-odyssey.htm</a:t>
            </a:r>
            <a:r>
              <a:rPr lang="en-US" sz="1400" dirty="0">
                <a:solidFill>
                  <a:prstClr val="black"/>
                </a:solidFill>
              </a:rPr>
              <a:t> </a:t>
            </a:r>
          </a:p>
          <a:p>
            <a:pPr marL="0" lvl="0" indent="0">
              <a:buNone/>
            </a:pPr>
            <a:r>
              <a:rPr lang="en-US" sz="1400" dirty="0">
                <a:solidFill>
                  <a:prstClr val="black"/>
                </a:solidFill>
              </a:rPr>
              <a:t>( the myth of Odysseus presented in a simple way- appropriate for students)</a:t>
            </a:r>
          </a:p>
          <a:p>
            <a:pPr lvl="0"/>
            <a:r>
              <a:rPr lang="en-US" sz="1400" dirty="0">
                <a:solidFill>
                  <a:prstClr val="black"/>
                </a:solidFill>
                <a:hlinkClick r:id="rId5"/>
              </a:rPr>
              <a:t>https://widerimage.reuters.com/story/refugees-brave-river-crossing-to-greece</a:t>
            </a:r>
            <a:endParaRPr lang="en-US" sz="1400" dirty="0">
              <a:solidFill>
                <a:prstClr val="black"/>
              </a:solidFill>
            </a:endParaRPr>
          </a:p>
          <a:p>
            <a:pPr marL="0" lvl="0" indent="0">
              <a:buNone/>
            </a:pPr>
            <a:r>
              <a:rPr lang="en-US" sz="1400" dirty="0">
                <a:solidFill>
                  <a:prstClr val="black"/>
                </a:solidFill>
              </a:rPr>
              <a:t>( Reuters report on refugees crossing the river </a:t>
            </a:r>
            <a:r>
              <a:rPr lang="en-US" sz="1400" dirty="0" err="1">
                <a:solidFill>
                  <a:prstClr val="black"/>
                </a:solidFill>
              </a:rPr>
              <a:t>Evros</a:t>
            </a:r>
            <a:r>
              <a:rPr lang="en-US" sz="1400" dirty="0">
                <a:solidFill>
                  <a:prstClr val="black"/>
                </a:solidFill>
              </a:rPr>
              <a:t> to Greece- just like </a:t>
            </a:r>
            <a:r>
              <a:rPr lang="en-US" sz="1400" dirty="0" err="1">
                <a:solidFill>
                  <a:prstClr val="black"/>
                </a:solidFill>
              </a:rPr>
              <a:t>Ody</a:t>
            </a:r>
            <a:r>
              <a:rPr lang="en-US" sz="1400" dirty="0">
                <a:solidFill>
                  <a:prstClr val="black"/>
                </a:solidFill>
              </a:rPr>
              <a:t>)</a:t>
            </a:r>
          </a:p>
          <a:p>
            <a:pPr lvl="0"/>
            <a:r>
              <a:rPr lang="en-US" sz="1400" dirty="0">
                <a:solidFill>
                  <a:prstClr val="black"/>
                </a:solidFill>
                <a:hlinkClick r:id="rId6"/>
              </a:rPr>
              <a:t>https://www.firstreception.gov.gr/content.php?lang=en&amp;id=14&amp;pid=9</a:t>
            </a:r>
            <a:endParaRPr lang="en-US" sz="1400" dirty="0">
              <a:solidFill>
                <a:prstClr val="black"/>
              </a:solidFill>
            </a:endParaRPr>
          </a:p>
          <a:p>
            <a:pPr marL="0" lvl="0" indent="0">
              <a:buNone/>
            </a:pPr>
            <a:r>
              <a:rPr lang="en-US" sz="1400" dirty="0">
                <a:solidFill>
                  <a:prstClr val="black"/>
                </a:solidFill>
              </a:rPr>
              <a:t>( website with information about the reception and identification center (R.I.C.) at </a:t>
            </a:r>
            <a:r>
              <a:rPr lang="en-US" sz="1400" dirty="0" err="1">
                <a:solidFill>
                  <a:prstClr val="black"/>
                </a:solidFill>
              </a:rPr>
              <a:t>Fylakio</a:t>
            </a:r>
            <a:r>
              <a:rPr lang="en-US" sz="1400" dirty="0">
                <a:solidFill>
                  <a:prstClr val="black"/>
                </a:solidFill>
              </a:rPr>
              <a:t>, </a:t>
            </a:r>
            <a:r>
              <a:rPr lang="en-US" sz="1400" dirty="0" err="1">
                <a:solidFill>
                  <a:prstClr val="black"/>
                </a:solidFill>
              </a:rPr>
              <a:t>Evros</a:t>
            </a:r>
            <a:r>
              <a:rPr lang="en-US" sz="1400" dirty="0">
                <a:solidFill>
                  <a:prstClr val="black"/>
                </a:solidFill>
              </a:rPr>
              <a:t> –guidelines for refugees arriving there)</a:t>
            </a:r>
          </a:p>
          <a:p>
            <a:pPr lvl="0"/>
            <a:r>
              <a:rPr lang="en-US" sz="1400" dirty="0">
                <a:solidFill>
                  <a:prstClr val="black"/>
                </a:solidFill>
                <a:hlinkClick r:id="rId7"/>
              </a:rPr>
              <a:t>http://metadrasi.org/en/become-a-volunteer/</a:t>
            </a:r>
            <a:r>
              <a:rPr lang="en-US" sz="1400" dirty="0">
                <a:solidFill>
                  <a:prstClr val="black"/>
                </a:solidFill>
              </a:rPr>
              <a:t> ( website of </a:t>
            </a:r>
            <a:r>
              <a:rPr lang="en-US" sz="1400" dirty="0" err="1">
                <a:solidFill>
                  <a:prstClr val="black"/>
                </a:solidFill>
              </a:rPr>
              <a:t>Metadrasi</a:t>
            </a:r>
            <a:r>
              <a:rPr lang="en-US" sz="1400" dirty="0">
                <a:solidFill>
                  <a:prstClr val="black"/>
                </a:solidFill>
              </a:rPr>
              <a:t> volunteer </a:t>
            </a:r>
            <a:r>
              <a:rPr lang="en-US" sz="1400" dirty="0" err="1">
                <a:solidFill>
                  <a:prstClr val="black"/>
                </a:solidFill>
              </a:rPr>
              <a:t>organisation</a:t>
            </a:r>
            <a:r>
              <a:rPr lang="en-US" sz="1400" dirty="0">
                <a:solidFill>
                  <a:prstClr val="black"/>
                </a:solidFill>
              </a:rPr>
              <a:t> in Greece- instructions on how to become a volunteer)</a:t>
            </a:r>
          </a:p>
          <a:p>
            <a:pPr lvl="0"/>
            <a:r>
              <a:rPr lang="en-US" sz="1400" dirty="0">
                <a:solidFill>
                  <a:prstClr val="black"/>
                </a:solidFill>
                <a:hlinkClick r:id="rId8"/>
              </a:rPr>
              <a:t>https://www.refugee.info/greece/</a:t>
            </a:r>
            <a:r>
              <a:rPr lang="en-US" sz="1400" dirty="0">
                <a:solidFill>
                  <a:prstClr val="black"/>
                </a:solidFill>
              </a:rPr>
              <a:t> ( website explaining to refugees what to do when in Greece)</a:t>
            </a:r>
          </a:p>
          <a:p>
            <a:pPr lvl="0"/>
            <a:r>
              <a:rPr lang="en-US" sz="1400" dirty="0">
                <a:solidFill>
                  <a:prstClr val="black"/>
                </a:solidFill>
                <a:hlinkClick r:id="rId9"/>
              </a:rPr>
              <a:t>https://www.youtube.com/watch?v=Hb_Hdjy4CVw</a:t>
            </a:r>
            <a:r>
              <a:rPr lang="en-US" sz="1400" dirty="0">
                <a:solidFill>
                  <a:prstClr val="black"/>
                </a:solidFill>
              </a:rPr>
              <a:t> ( video of Greek grandmother, herself a descendant of refugees from Turkey, helping refugees)</a:t>
            </a:r>
          </a:p>
          <a:p>
            <a:pPr lvl="0"/>
            <a:r>
              <a:rPr lang="en-US" sz="1400" dirty="0">
                <a:solidFill>
                  <a:prstClr val="black"/>
                </a:solidFill>
                <a:hlinkClick r:id="rId10"/>
              </a:rPr>
              <a:t>https://classroom.synonym.com/hospitality-ancient-greek-culture-23751.html</a:t>
            </a:r>
            <a:r>
              <a:rPr lang="en-US" sz="1400" dirty="0">
                <a:solidFill>
                  <a:prstClr val="black"/>
                </a:solidFill>
              </a:rPr>
              <a:t> ( website explaining hospitality in ancient Greek culture)</a:t>
            </a:r>
          </a:p>
          <a:p>
            <a:pPr lvl="0"/>
            <a:r>
              <a:rPr lang="en-US" sz="1400" dirty="0">
                <a:solidFill>
                  <a:prstClr val="black"/>
                </a:solidFill>
                <a:hlinkClick r:id="rId11"/>
              </a:rPr>
              <a:t>https://en.wikipedia.org/wiki/Nausicaa</a:t>
            </a:r>
            <a:r>
              <a:rPr lang="en-US" sz="1400" dirty="0">
                <a:solidFill>
                  <a:prstClr val="black"/>
                </a:solidFill>
              </a:rPr>
              <a:t> ( </a:t>
            </a:r>
            <a:r>
              <a:rPr lang="en-US" sz="1400" dirty="0" err="1">
                <a:solidFill>
                  <a:prstClr val="black"/>
                </a:solidFill>
              </a:rPr>
              <a:t>wikipedia</a:t>
            </a:r>
            <a:r>
              <a:rPr lang="en-US" sz="1400" dirty="0">
                <a:solidFill>
                  <a:prstClr val="black"/>
                </a:solidFill>
              </a:rPr>
              <a:t> entry on </a:t>
            </a:r>
            <a:r>
              <a:rPr lang="en-US" sz="1400" dirty="0" err="1">
                <a:solidFill>
                  <a:prstClr val="black"/>
                </a:solidFill>
              </a:rPr>
              <a:t>Nausicaa</a:t>
            </a:r>
            <a:r>
              <a:rPr lang="en-US" sz="1400" dirty="0">
                <a:solidFill>
                  <a:prstClr val="black"/>
                </a:solidFill>
              </a:rPr>
              <a:t>, character from the Odyssey, mentioned by </a:t>
            </a:r>
            <a:r>
              <a:rPr lang="en-US" sz="1400" dirty="0" err="1">
                <a:solidFill>
                  <a:prstClr val="black"/>
                </a:solidFill>
              </a:rPr>
              <a:t>Ody</a:t>
            </a:r>
            <a:r>
              <a:rPr lang="en-US" sz="1400" dirty="0">
                <a:solidFill>
                  <a:prstClr val="black"/>
                </a:solidFill>
              </a:rPr>
              <a:t>)</a:t>
            </a:r>
          </a:p>
          <a:p>
            <a:pPr lvl="0"/>
            <a:r>
              <a:rPr lang="en-US" sz="1400" dirty="0">
                <a:solidFill>
                  <a:prstClr val="black"/>
                </a:solidFill>
                <a:hlinkClick r:id="rId12"/>
              </a:rPr>
              <a:t>https://www.greeklegendsandmyths.com/calliope.html</a:t>
            </a:r>
            <a:r>
              <a:rPr lang="en-US" sz="1400" dirty="0">
                <a:solidFill>
                  <a:prstClr val="black"/>
                </a:solidFill>
              </a:rPr>
              <a:t> ( website about the Muses in Greek mythology- </a:t>
            </a:r>
            <a:r>
              <a:rPr lang="en-US" sz="1400" dirty="0" err="1">
                <a:solidFill>
                  <a:prstClr val="black"/>
                </a:solidFill>
              </a:rPr>
              <a:t>Ody</a:t>
            </a:r>
            <a:r>
              <a:rPr lang="en-US" sz="1400" dirty="0">
                <a:solidFill>
                  <a:prstClr val="black"/>
                </a:solidFill>
              </a:rPr>
              <a:t> invokes the Muse to help him find a way to escape, just like Homer asking the Muse to inspire him to write the Odyssey</a:t>
            </a:r>
            <a:r>
              <a:rPr lang="en-US" sz="1400" dirty="0" smtClean="0">
                <a:solidFill>
                  <a:prstClr val="black"/>
                </a:solidFill>
              </a:rPr>
              <a:t>)</a:t>
            </a:r>
          </a:p>
          <a:p>
            <a:pPr lvl="0"/>
            <a:r>
              <a:rPr lang="en-US" sz="1400" dirty="0" smtClean="0">
                <a:solidFill>
                  <a:prstClr val="black"/>
                </a:solidFill>
                <a:hlinkClick r:id="rId13"/>
              </a:rPr>
              <a:t>https://greekgodsandgoddesses.net/myths/the-sirens/</a:t>
            </a:r>
            <a:r>
              <a:rPr lang="en-US" sz="1400" dirty="0" smtClean="0">
                <a:solidFill>
                  <a:prstClr val="black"/>
                </a:solidFill>
              </a:rPr>
              <a:t> ( website about the Sirens and their song, which </a:t>
            </a:r>
            <a:r>
              <a:rPr lang="en-US" sz="1400" dirty="0" err="1" smtClean="0">
                <a:solidFill>
                  <a:prstClr val="black"/>
                </a:solidFill>
              </a:rPr>
              <a:t>Ody</a:t>
            </a:r>
            <a:r>
              <a:rPr lang="en-US" sz="1400" dirty="0" smtClean="0">
                <a:solidFill>
                  <a:prstClr val="black"/>
                </a:solidFill>
              </a:rPr>
              <a:t> hears when he dreams about being at home in Syria)</a:t>
            </a:r>
          </a:p>
          <a:p>
            <a:pPr lvl="0"/>
            <a:r>
              <a:rPr lang="en-US" sz="1400" dirty="0" smtClean="0">
                <a:solidFill>
                  <a:prstClr val="black"/>
                </a:solidFill>
                <a:hlinkClick r:id="rId14"/>
              </a:rPr>
              <a:t>http://volosinfo.gr/en/</a:t>
            </a:r>
            <a:r>
              <a:rPr lang="en-US" sz="1400" dirty="0" smtClean="0">
                <a:solidFill>
                  <a:prstClr val="black"/>
                </a:solidFill>
              </a:rPr>
              <a:t> ( website about Volos)</a:t>
            </a:r>
          </a:p>
          <a:p>
            <a:pPr lvl="0"/>
            <a:r>
              <a:rPr lang="en-US" sz="1400" dirty="0" smtClean="0">
                <a:solidFill>
                  <a:prstClr val="black"/>
                </a:solidFill>
                <a:hlinkClick r:id="rId15"/>
              </a:rPr>
              <a:t>http://www.greekexperience.gr/portfolio-item/the-argo-ship/</a:t>
            </a:r>
            <a:r>
              <a:rPr lang="en-US" sz="1400" dirty="0" smtClean="0">
                <a:solidFill>
                  <a:prstClr val="black"/>
                </a:solidFill>
              </a:rPr>
              <a:t> ( website about the reconstruction of the legendary ship Argo in Volos and Jason’s expedition to get the Golden Fleece)</a:t>
            </a:r>
          </a:p>
          <a:p>
            <a:pPr lvl="0"/>
            <a:r>
              <a:rPr lang="en-US" sz="1400" dirty="0" smtClean="0">
                <a:solidFill>
                  <a:prstClr val="black"/>
                </a:solidFill>
                <a:hlinkClick r:id="rId16"/>
              </a:rPr>
              <a:t>http://mam.avarchive.gr/portal/digitalview.jsp?get_ac_id=3421&amp;thid=9700</a:t>
            </a:r>
            <a:r>
              <a:rPr lang="en-US" sz="1400" dirty="0" smtClean="0">
                <a:solidFill>
                  <a:prstClr val="black"/>
                </a:solidFill>
              </a:rPr>
              <a:t> ( 1977 newsreel about the new boat line from Volos to Syria)</a:t>
            </a:r>
          </a:p>
          <a:p>
            <a:pPr lvl="0"/>
            <a:r>
              <a:rPr lang="en-US" sz="1400" dirty="0" smtClean="0">
                <a:solidFill>
                  <a:prstClr val="black"/>
                </a:solidFill>
                <a:hlinkClick r:id="rId17"/>
              </a:rPr>
              <a:t>https://www.planetware.com/athens/acropolis-gr-ath-acrop.htm</a:t>
            </a:r>
            <a:r>
              <a:rPr lang="en-US" sz="1400" dirty="0" smtClean="0">
                <a:solidFill>
                  <a:prstClr val="black"/>
                </a:solidFill>
              </a:rPr>
              <a:t> ( guide to visiting the Acropolis and the Parthenon)</a:t>
            </a:r>
          </a:p>
          <a:p>
            <a:pPr lvl="0"/>
            <a:r>
              <a:rPr lang="en-US" sz="1400" dirty="0" smtClean="0">
                <a:solidFill>
                  <a:prstClr val="black"/>
                </a:solidFill>
                <a:hlinkClick r:id="rId18"/>
              </a:rPr>
              <a:t>http://www.destinationpiraeus.com/index.php</a:t>
            </a:r>
            <a:r>
              <a:rPr lang="en-US" sz="1400" dirty="0">
                <a:solidFill>
                  <a:prstClr val="black"/>
                </a:solidFill>
              </a:rPr>
              <a:t> </a:t>
            </a:r>
            <a:r>
              <a:rPr lang="en-US" sz="1400" dirty="0" smtClean="0">
                <a:solidFill>
                  <a:prstClr val="black"/>
                </a:solidFill>
              </a:rPr>
              <a:t>( website about Piraeus, the place from which </a:t>
            </a:r>
            <a:r>
              <a:rPr lang="en-US" sz="1400" dirty="0" err="1" smtClean="0">
                <a:solidFill>
                  <a:prstClr val="black"/>
                </a:solidFill>
              </a:rPr>
              <a:t>Ody</a:t>
            </a:r>
            <a:r>
              <a:rPr lang="en-US" sz="1400" dirty="0" smtClean="0">
                <a:solidFill>
                  <a:prstClr val="black"/>
                </a:solidFill>
              </a:rPr>
              <a:t> leaves for Italy)</a:t>
            </a:r>
          </a:p>
          <a:p>
            <a:pPr lvl="0"/>
            <a:endParaRPr lang="en-US" sz="1400" dirty="0">
              <a:solidFill>
                <a:prstClr val="black"/>
              </a:solidFill>
            </a:endParaRPr>
          </a:p>
          <a:p>
            <a:endParaRPr lang="el-GR" dirty="0"/>
          </a:p>
        </p:txBody>
      </p:sp>
    </p:spTree>
    <p:extLst>
      <p:ext uri="{BB962C8B-B14F-4D97-AF65-F5344CB8AC3E}">
        <p14:creationId xmlns:p14="http://schemas.microsoft.com/office/powerpoint/2010/main" val="400543769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n-US" sz="2800" dirty="0" smtClean="0">
                <a:solidFill>
                  <a:schemeClr val="tx2"/>
                </a:solidFill>
              </a:rPr>
              <a:t>HAVING AN ENGAGING PRESENTATION USING PIXTON</a:t>
            </a:r>
            <a:endParaRPr lang="el-GR" sz="2800" dirty="0">
              <a:solidFill>
                <a:schemeClr val="tx2"/>
              </a:solidFill>
            </a:endParaRPr>
          </a:p>
        </p:txBody>
      </p:sp>
      <p:sp>
        <p:nvSpPr>
          <p:cNvPr id="3" name="Θέση περιεχομένου 2"/>
          <p:cNvSpPr>
            <a:spLocks noGrp="1"/>
          </p:cNvSpPr>
          <p:nvPr>
            <p:ph idx="1"/>
          </p:nvPr>
        </p:nvSpPr>
        <p:spPr/>
        <p:txBody>
          <a:bodyPr>
            <a:normAutofit/>
          </a:bodyPr>
          <a:lstStyle/>
          <a:p>
            <a:r>
              <a:rPr lang="en-US" sz="2800" dirty="0" smtClean="0">
                <a:solidFill>
                  <a:srgbClr val="FF0000"/>
                </a:solidFill>
              </a:rPr>
              <a:t>TIME TO CREATE WITH PIXTON!</a:t>
            </a:r>
          </a:p>
          <a:p>
            <a:r>
              <a:rPr lang="en-US" sz="2800" dirty="0" smtClean="0">
                <a:solidFill>
                  <a:srgbClr val="FF0000"/>
                </a:solidFill>
              </a:rPr>
              <a:t>BRING THE SCRIPT YOU HAVE WRITTEN TO LIFE USING PIXTON</a:t>
            </a:r>
          </a:p>
          <a:p>
            <a:r>
              <a:rPr lang="en-US" sz="2800" dirty="0" smtClean="0">
                <a:solidFill>
                  <a:srgbClr val="FF0000"/>
                </a:solidFill>
              </a:rPr>
              <a:t>TRY TO MAKE THE READERS IDENTIFY WITH THE CHARACTER OF ODY</a:t>
            </a:r>
          </a:p>
          <a:p>
            <a:r>
              <a:rPr lang="en-US" sz="2800" dirty="0" smtClean="0">
                <a:solidFill>
                  <a:srgbClr val="FF0000"/>
                </a:solidFill>
              </a:rPr>
              <a:t>TRY TO MAKE USE OF ALL BUTTONS OFFERED BY PIXTON AND DISCOVER THE FUN OF CREATING A WEB COMIC</a:t>
            </a:r>
            <a:endParaRPr lang="el-GR" sz="2800" dirty="0">
              <a:solidFill>
                <a:srgbClr val="FF0000"/>
              </a:solidFill>
            </a:endParaRPr>
          </a:p>
        </p:txBody>
      </p:sp>
    </p:spTree>
    <p:extLst>
      <p:ext uri="{BB962C8B-B14F-4D97-AF65-F5344CB8AC3E}">
        <p14:creationId xmlns:p14="http://schemas.microsoft.com/office/powerpoint/2010/main" val="1141635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n-US" sz="2800" dirty="0" smtClean="0">
                <a:solidFill>
                  <a:schemeClr val="tx2"/>
                </a:solidFill>
              </a:rPr>
              <a:t>HERE’S A BRIEF PRESENTATION OF HOW YOU CAN CREATE THE COMIC</a:t>
            </a:r>
            <a:endParaRPr lang="el-GR" sz="2800" dirty="0">
              <a:solidFill>
                <a:schemeClr val="tx2"/>
              </a:solidFill>
            </a:endParaRPr>
          </a:p>
        </p:txBody>
      </p:sp>
      <p:sp>
        <p:nvSpPr>
          <p:cNvPr id="3" name="Θέση περιεχομένου 2"/>
          <p:cNvSpPr>
            <a:spLocks noGrp="1"/>
          </p:cNvSpPr>
          <p:nvPr>
            <p:ph idx="1"/>
          </p:nvPr>
        </p:nvSpPr>
        <p:spPr/>
        <p:txBody>
          <a:bodyPr>
            <a:normAutofit/>
          </a:bodyPr>
          <a:lstStyle/>
          <a:p>
            <a:r>
              <a:rPr lang="en-US" sz="2800" dirty="0" smtClean="0">
                <a:hlinkClick r:id="rId2"/>
              </a:rPr>
              <a:t>https://www.pixton.com/gr/schools/my-comics/posted</a:t>
            </a:r>
            <a:endParaRPr lang="el-GR" sz="2800" dirty="0"/>
          </a:p>
        </p:txBody>
      </p:sp>
    </p:spTree>
    <p:extLst>
      <p:ext uri="{BB962C8B-B14F-4D97-AF65-F5344CB8AC3E}">
        <p14:creationId xmlns:p14="http://schemas.microsoft.com/office/powerpoint/2010/main" val="409412593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35496" y="44624"/>
            <a:ext cx="9108504" cy="6813376"/>
          </a:xfrm>
        </p:spPr>
        <p:txBody>
          <a:bodyPr>
            <a:normAutofit/>
          </a:bodyPr>
          <a:lstStyle/>
          <a:p>
            <a:pPr marL="0" indent="0" algn="ctr">
              <a:buNone/>
            </a:pPr>
            <a:r>
              <a:rPr lang="en-US" sz="2800" dirty="0" smtClean="0">
                <a:solidFill>
                  <a:schemeClr val="tx2"/>
                </a:solidFill>
              </a:rPr>
              <a:t>STEPS</a:t>
            </a:r>
          </a:p>
          <a:p>
            <a:pPr marL="514350" indent="-514350" algn="just">
              <a:buFont typeface="+mj-lt"/>
              <a:buAutoNum type="arabicPeriod"/>
            </a:pPr>
            <a:r>
              <a:rPr lang="en-US" sz="2800" dirty="0" smtClean="0">
                <a:solidFill>
                  <a:srgbClr val="C00000"/>
                </a:solidFill>
              </a:rPr>
              <a:t>CHOOSE LAYOUT: GRAPHIC NOVEL IS BETTER ( MORE FREEDOM WITH THE SIZE OF PANELS)</a:t>
            </a:r>
          </a:p>
          <a:p>
            <a:pPr marL="514350" indent="-514350" algn="just">
              <a:buFont typeface="+mj-lt"/>
              <a:buAutoNum type="arabicPeriod"/>
            </a:pPr>
            <a:r>
              <a:rPr lang="en-US" sz="2800" dirty="0" smtClean="0">
                <a:solidFill>
                  <a:srgbClr val="C00000"/>
                </a:solidFill>
              </a:rPr>
              <a:t>CHOOSE BACKGROUND ( FROM PIXTON/ CREATIVE COMMONS/ YOUR OWN USING CARTOONISE.NET)</a:t>
            </a:r>
          </a:p>
          <a:p>
            <a:pPr marL="514350" indent="-514350" algn="just">
              <a:buFont typeface="+mj-lt"/>
              <a:buAutoNum type="arabicPeriod"/>
            </a:pPr>
            <a:r>
              <a:rPr lang="en-US" sz="2800" dirty="0" smtClean="0">
                <a:solidFill>
                  <a:srgbClr val="C00000"/>
                </a:solidFill>
              </a:rPr>
              <a:t>CHOOSE CHARACTER</a:t>
            </a:r>
          </a:p>
          <a:p>
            <a:pPr marL="514350" indent="-514350" algn="just">
              <a:buFont typeface="+mj-lt"/>
              <a:buAutoNum type="arabicPeriod"/>
            </a:pPr>
            <a:r>
              <a:rPr lang="en-US" sz="2800" dirty="0" smtClean="0">
                <a:solidFill>
                  <a:srgbClr val="C00000"/>
                </a:solidFill>
              </a:rPr>
              <a:t>EDIT THE CHARACTER( OUTFIT/ EXPRESSION/ POSITION)</a:t>
            </a:r>
          </a:p>
          <a:p>
            <a:pPr marL="514350" indent="-514350" algn="just">
              <a:buFont typeface="+mj-lt"/>
              <a:buAutoNum type="arabicPeriod"/>
            </a:pPr>
            <a:r>
              <a:rPr lang="en-US" sz="2800" dirty="0" smtClean="0">
                <a:solidFill>
                  <a:srgbClr val="C00000"/>
                </a:solidFill>
              </a:rPr>
              <a:t>YOU CAN ADD A PROP TO YOUR SCENE( FROM PIXTON/ YOUR OWN IMAGE)</a:t>
            </a:r>
          </a:p>
          <a:p>
            <a:pPr marL="514350" indent="-514350" algn="just">
              <a:buFont typeface="+mj-lt"/>
              <a:buAutoNum type="arabicPeriod"/>
            </a:pPr>
            <a:r>
              <a:rPr lang="en-US" sz="2800" dirty="0" smtClean="0">
                <a:solidFill>
                  <a:srgbClr val="C00000"/>
                </a:solidFill>
              </a:rPr>
              <a:t>INTRODUCE SPEECH BUBBLE (CHOOSE FONT/ YOU CAN INSERT A HYPERLINK/ AUDIO FILE/ RECORD YOUR OWN VOICE)</a:t>
            </a:r>
          </a:p>
        </p:txBody>
      </p:sp>
    </p:spTree>
    <p:extLst>
      <p:ext uri="{BB962C8B-B14F-4D97-AF65-F5344CB8AC3E}">
        <p14:creationId xmlns:p14="http://schemas.microsoft.com/office/powerpoint/2010/main" val="336615102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Θέση περιεχομένου 3"/>
          <p:cNvGraphicFramePr>
            <a:graphicFrameLocks noGrp="1"/>
          </p:cNvGraphicFramePr>
          <p:nvPr>
            <p:ph idx="1"/>
            <p:extLst>
              <p:ext uri="{D42A27DB-BD31-4B8C-83A1-F6EECF244321}">
                <p14:modId xmlns:p14="http://schemas.microsoft.com/office/powerpoint/2010/main" val="4040324694"/>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4581217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0" y="0"/>
            <a:ext cx="9144000" cy="6813376"/>
          </a:xfrm>
        </p:spPr>
        <p:txBody>
          <a:bodyPr>
            <a:normAutofit/>
          </a:bodyPr>
          <a:lstStyle/>
          <a:p>
            <a:r>
              <a:rPr lang="en-US" sz="2800" dirty="0">
                <a:solidFill>
                  <a:schemeClr val="tx2"/>
                </a:solidFill>
              </a:rPr>
              <a:t>FOR THE PRESENTATION WE USED TTS TECHNOLOGY TO RECORD THE </a:t>
            </a:r>
            <a:r>
              <a:rPr lang="en-US" sz="2800" dirty="0" smtClean="0">
                <a:solidFill>
                  <a:schemeClr val="tx2"/>
                </a:solidFill>
              </a:rPr>
              <a:t>DIALOGUES</a:t>
            </a:r>
          </a:p>
          <a:p>
            <a:r>
              <a:rPr lang="en-US" sz="2800" dirty="0" smtClean="0">
                <a:solidFill>
                  <a:srgbClr val="C00000"/>
                </a:solidFill>
              </a:rPr>
              <a:t>(</a:t>
            </a:r>
            <a:r>
              <a:rPr lang="en-US" sz="2800" dirty="0">
                <a:solidFill>
                  <a:srgbClr val="C00000"/>
                </a:solidFill>
              </a:rPr>
              <a:t>Text-to-speech (TTS) is a type of assistive technology that reads digital text aloud. It’s sometimes called “read aloud” </a:t>
            </a:r>
            <a:r>
              <a:rPr lang="en-US" sz="2800" dirty="0" err="1" smtClean="0">
                <a:solidFill>
                  <a:srgbClr val="C00000"/>
                </a:solidFill>
              </a:rPr>
              <a:t>technology.With</a:t>
            </a:r>
            <a:r>
              <a:rPr lang="en-US" sz="2800" dirty="0" smtClean="0">
                <a:solidFill>
                  <a:srgbClr val="C00000"/>
                </a:solidFill>
              </a:rPr>
              <a:t> </a:t>
            </a:r>
            <a:r>
              <a:rPr lang="en-US" sz="2800" dirty="0">
                <a:solidFill>
                  <a:srgbClr val="C00000"/>
                </a:solidFill>
              </a:rPr>
              <a:t>a click of a button or the touch of a finger, TTS can take words on a computer or other digital device and convert them into audio. TTS is very helpful for kids who struggle with reading. But it can also help kids with writing and editing, and even focusing</a:t>
            </a:r>
            <a:r>
              <a:rPr lang="en-US" sz="2800" dirty="0" smtClean="0">
                <a:solidFill>
                  <a:srgbClr val="C00000"/>
                </a:solidFill>
              </a:rPr>
              <a:t>.)</a:t>
            </a:r>
          </a:p>
          <a:p>
            <a:r>
              <a:rPr lang="en-US" sz="2800" dirty="0" smtClean="0">
                <a:solidFill>
                  <a:srgbClr val="C00000"/>
                </a:solidFill>
              </a:rPr>
              <a:t>We used </a:t>
            </a:r>
            <a:r>
              <a:rPr lang="en-US" sz="2800" dirty="0" smtClean="0">
                <a:solidFill>
                  <a:srgbClr val="C00000"/>
                </a:solidFill>
                <a:hlinkClick r:id="rId2"/>
              </a:rPr>
              <a:t>https://www.lumenvox.com/products/tts/#</a:t>
            </a:r>
            <a:endParaRPr lang="en-US" sz="2800" dirty="0" smtClean="0">
              <a:solidFill>
                <a:srgbClr val="C00000"/>
              </a:solidFill>
            </a:endParaRPr>
          </a:p>
          <a:p>
            <a:r>
              <a:rPr lang="en-US" sz="2800" dirty="0" smtClean="0">
                <a:solidFill>
                  <a:srgbClr val="C00000"/>
                </a:solidFill>
              </a:rPr>
              <a:t>It is free and there’s a variety of voices to choose from.</a:t>
            </a:r>
          </a:p>
          <a:p>
            <a:r>
              <a:rPr lang="en-US" sz="2800" dirty="0" smtClean="0">
                <a:solidFill>
                  <a:srgbClr val="C00000"/>
                </a:solidFill>
              </a:rPr>
              <a:t>We chose Ben( British accent) for the narrative parts and Chris ( American accent) for the character of </a:t>
            </a:r>
            <a:r>
              <a:rPr lang="en-US" sz="2800" dirty="0" err="1" smtClean="0">
                <a:solidFill>
                  <a:srgbClr val="C00000"/>
                </a:solidFill>
              </a:rPr>
              <a:t>Ody</a:t>
            </a:r>
            <a:r>
              <a:rPr lang="en-US" sz="2800" dirty="0" smtClean="0">
                <a:solidFill>
                  <a:srgbClr val="C00000"/>
                </a:solidFill>
              </a:rPr>
              <a:t>.( the only drawback is that the voices cannot convey human emotion)</a:t>
            </a:r>
            <a:endParaRPr lang="el-GR" sz="2800" dirty="0">
              <a:solidFill>
                <a:srgbClr val="C00000"/>
              </a:solidFill>
            </a:endParaRPr>
          </a:p>
        </p:txBody>
      </p:sp>
    </p:spTree>
    <p:extLst>
      <p:ext uri="{BB962C8B-B14F-4D97-AF65-F5344CB8AC3E}">
        <p14:creationId xmlns:p14="http://schemas.microsoft.com/office/powerpoint/2010/main" val="326087790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5800" y="44625"/>
            <a:ext cx="7772400" cy="1728191"/>
          </a:xfrm>
        </p:spPr>
        <p:txBody>
          <a:bodyPr>
            <a:normAutofit/>
          </a:bodyPr>
          <a:lstStyle/>
          <a:p>
            <a:r>
              <a:rPr lang="en-US" sz="2800" dirty="0" smtClean="0">
                <a:solidFill>
                  <a:schemeClr val="tx2">
                    <a:lumMod val="60000"/>
                    <a:lumOff val="40000"/>
                  </a:schemeClr>
                </a:solidFill>
              </a:rPr>
              <a:t>HOW TO MAKE A GREAT COMIC</a:t>
            </a:r>
            <a:endParaRPr lang="el-GR" sz="2800" dirty="0">
              <a:solidFill>
                <a:schemeClr val="tx2">
                  <a:lumMod val="60000"/>
                  <a:lumOff val="40000"/>
                </a:schemeClr>
              </a:solidFill>
            </a:endParaRPr>
          </a:p>
        </p:txBody>
      </p:sp>
      <p:sp>
        <p:nvSpPr>
          <p:cNvPr id="3" name="Υπότιτλος 2"/>
          <p:cNvSpPr>
            <a:spLocks noGrp="1"/>
          </p:cNvSpPr>
          <p:nvPr>
            <p:ph type="subTitle" idx="1"/>
          </p:nvPr>
        </p:nvSpPr>
        <p:spPr>
          <a:xfrm>
            <a:off x="179512" y="1340768"/>
            <a:ext cx="8856984" cy="4298032"/>
          </a:xfrm>
        </p:spPr>
        <p:txBody>
          <a:bodyPr>
            <a:normAutofit/>
          </a:bodyPr>
          <a:lstStyle/>
          <a:p>
            <a:pPr marL="457200" indent="-457200">
              <a:buFont typeface="Arial" panose="020B0604020202020204" pitchFamily="34" charset="0"/>
              <a:buChar char="•"/>
            </a:pPr>
            <a:r>
              <a:rPr lang="en-US" sz="2800" dirty="0" smtClean="0">
                <a:solidFill>
                  <a:srgbClr val="C00000"/>
                </a:solidFill>
              </a:rPr>
              <a:t>CREATE A COMPELLING STORY WHICH WILL HELP TO KEEP THE READER INTERESTED. </a:t>
            </a:r>
          </a:p>
          <a:p>
            <a:pPr marL="457200" indent="-457200">
              <a:buFont typeface="Arial" panose="020B0604020202020204" pitchFamily="34" charset="0"/>
              <a:buChar char="•"/>
            </a:pPr>
            <a:r>
              <a:rPr lang="en-US" sz="2800" dirty="0" smtClean="0">
                <a:solidFill>
                  <a:srgbClr val="C00000"/>
                </a:solidFill>
              </a:rPr>
              <a:t>THROUGHOUT ODY’S STAY IN GREECE, WE DO NOT KNOW IF ODY WILL MANAGE TO CONTINUE HIS JOURNEY.</a:t>
            </a:r>
          </a:p>
          <a:p>
            <a:pPr marL="457200" indent="-457200">
              <a:buFont typeface="Arial" panose="020B0604020202020204" pitchFamily="34" charset="0"/>
              <a:buChar char="•"/>
            </a:pPr>
            <a:r>
              <a:rPr lang="en-US" sz="2800" dirty="0" smtClean="0">
                <a:solidFill>
                  <a:srgbClr val="C00000"/>
                </a:solidFill>
              </a:rPr>
              <a:t>WE USED THE TECHNIQUE OF “PERIPETEIA” FOUND IN ANCIENT GREEK DRAMA, IN WHICH THERE ARE TWISTS OR CHANGES IN THE PLOT WHICH STOP ODY FROM ACHIEVING HIS GOAL, ARRIVING IN SWEDEN.</a:t>
            </a:r>
            <a:endParaRPr lang="el-GR" sz="2800" dirty="0">
              <a:solidFill>
                <a:srgbClr val="C00000"/>
              </a:solidFill>
            </a:endParaRPr>
          </a:p>
        </p:txBody>
      </p:sp>
    </p:spTree>
    <p:extLst>
      <p:ext uri="{BB962C8B-B14F-4D97-AF65-F5344CB8AC3E}">
        <p14:creationId xmlns:p14="http://schemas.microsoft.com/office/powerpoint/2010/main" val="38015589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n-US" sz="2800" dirty="0" smtClean="0">
                <a:solidFill>
                  <a:schemeClr val="tx2">
                    <a:lumMod val="60000"/>
                    <a:lumOff val="40000"/>
                  </a:schemeClr>
                </a:solidFill>
              </a:rPr>
              <a:t>DOWN-TO-EARTH REALISM</a:t>
            </a:r>
            <a:endParaRPr lang="el-GR" sz="2800" dirty="0">
              <a:solidFill>
                <a:schemeClr val="tx2">
                  <a:lumMod val="60000"/>
                  <a:lumOff val="40000"/>
                </a:schemeClr>
              </a:solidFill>
            </a:endParaRPr>
          </a:p>
        </p:txBody>
      </p:sp>
      <p:sp>
        <p:nvSpPr>
          <p:cNvPr id="3" name="Θέση περιεχομένου 2"/>
          <p:cNvSpPr>
            <a:spLocks noGrp="1"/>
          </p:cNvSpPr>
          <p:nvPr>
            <p:ph idx="1"/>
          </p:nvPr>
        </p:nvSpPr>
        <p:spPr/>
        <p:txBody>
          <a:bodyPr>
            <a:normAutofit/>
          </a:bodyPr>
          <a:lstStyle/>
          <a:p>
            <a:r>
              <a:rPr lang="en-US" sz="2800" dirty="0" smtClean="0">
                <a:solidFill>
                  <a:srgbClr val="C00000"/>
                </a:solidFill>
              </a:rPr>
              <a:t>ODY’S STAY IN GREECE SHOWS HUMANITY AT ITS BEST AND AT ITS WORST.</a:t>
            </a:r>
          </a:p>
          <a:p>
            <a:r>
              <a:rPr lang="en-US" sz="2800" dirty="0" smtClean="0">
                <a:solidFill>
                  <a:srgbClr val="C00000"/>
                </a:solidFill>
              </a:rPr>
              <a:t>HE MEETS PEOPLE WHO ARE WILLING TO HELP HIM BUT ALSO PEOPLE WHO TAKE ADVANTAGE OF HIS DIFFICULT SITUATION ( FOR EXAMPLE, A SMUGGLER)</a:t>
            </a:r>
          </a:p>
          <a:p>
            <a:r>
              <a:rPr lang="en-US" sz="2800" dirty="0" smtClean="0">
                <a:solidFill>
                  <a:srgbClr val="C00000"/>
                </a:solidFill>
              </a:rPr>
              <a:t>WE USED </a:t>
            </a:r>
            <a:r>
              <a:rPr lang="en-US" sz="2800" dirty="0" smtClean="0">
                <a:solidFill>
                  <a:srgbClr val="C00000"/>
                </a:solidFill>
                <a:hlinkClick r:id="rId2"/>
              </a:rPr>
              <a:t>http://www.cartoonize.net/</a:t>
            </a:r>
            <a:r>
              <a:rPr lang="en-US" sz="2800" dirty="0" smtClean="0">
                <a:solidFill>
                  <a:srgbClr val="C00000"/>
                </a:solidFill>
              </a:rPr>
              <a:t> TO INTRODUCE REALISTIC BACKGROUNDS WHICH WERE NOT AVAILABLE ON PIXTON</a:t>
            </a:r>
          </a:p>
          <a:p>
            <a:endParaRPr lang="el-GR" sz="2800" dirty="0">
              <a:solidFill>
                <a:srgbClr val="C00000"/>
              </a:solidFill>
            </a:endParaRPr>
          </a:p>
        </p:txBody>
      </p:sp>
      <p:pic>
        <p:nvPicPr>
          <p:cNvPr id="5" name="Εικόνα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148064" y="4941168"/>
            <a:ext cx="2555776" cy="1916832"/>
          </a:xfrm>
          <a:prstGeom prst="rect">
            <a:avLst/>
          </a:prstGeom>
        </p:spPr>
      </p:pic>
      <p:pic>
        <p:nvPicPr>
          <p:cNvPr id="6" name="Εικόνα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67544" y="5229200"/>
            <a:ext cx="2699792" cy="1628800"/>
          </a:xfrm>
          <a:prstGeom prst="rect">
            <a:avLst/>
          </a:prstGeom>
        </p:spPr>
      </p:pic>
    </p:spTree>
    <p:extLst>
      <p:ext uri="{BB962C8B-B14F-4D97-AF65-F5344CB8AC3E}">
        <p14:creationId xmlns:p14="http://schemas.microsoft.com/office/powerpoint/2010/main" val="384682109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n-US" sz="2800" dirty="0" smtClean="0">
                <a:solidFill>
                  <a:schemeClr val="tx2"/>
                </a:solidFill>
              </a:rPr>
              <a:t>CONSISTENT NARRATIVE</a:t>
            </a:r>
            <a:endParaRPr lang="el-GR" sz="2800" dirty="0">
              <a:solidFill>
                <a:schemeClr val="tx2"/>
              </a:solidFill>
            </a:endParaRPr>
          </a:p>
        </p:txBody>
      </p:sp>
      <p:sp>
        <p:nvSpPr>
          <p:cNvPr id="3" name="Θέση περιεχομένου 2"/>
          <p:cNvSpPr>
            <a:spLocks noGrp="1"/>
          </p:cNvSpPr>
          <p:nvPr>
            <p:ph idx="1"/>
          </p:nvPr>
        </p:nvSpPr>
        <p:spPr/>
        <p:txBody>
          <a:bodyPr>
            <a:normAutofit/>
          </a:bodyPr>
          <a:lstStyle/>
          <a:p>
            <a:pPr marL="0" indent="0">
              <a:buNone/>
            </a:pPr>
            <a:r>
              <a:rPr lang="en-US" sz="2800" dirty="0" smtClean="0">
                <a:solidFill>
                  <a:srgbClr val="FF0000"/>
                </a:solidFill>
              </a:rPr>
              <a:t>CREATE A STORYLINE THAT HAS A SENSE OF PLOT AND PACING SO AS TO KEEP THE READERS ENGAGED.</a:t>
            </a:r>
          </a:p>
          <a:p>
            <a:pPr marL="0" indent="0">
              <a:buNone/>
            </a:pPr>
            <a:r>
              <a:rPr lang="en-US" sz="2800" dirty="0" smtClean="0">
                <a:solidFill>
                  <a:srgbClr val="FF0000"/>
                </a:solidFill>
              </a:rPr>
              <a:t>FOR EXAMPLE, ODY WANDERS FROM PLACE TO PLACE IN GREECE UNTIL HE FINDS A SHIP THAT WILL TAKE HIM TO ITALY. WILL HE MAKE IT TO SWEDEN?</a:t>
            </a:r>
            <a:endParaRPr lang="el-GR" sz="2800" dirty="0">
              <a:solidFill>
                <a:srgbClr val="FF0000"/>
              </a:solidFill>
            </a:endParaRPr>
          </a:p>
        </p:txBody>
      </p:sp>
    </p:spTree>
    <p:extLst>
      <p:ext uri="{BB962C8B-B14F-4D97-AF65-F5344CB8AC3E}">
        <p14:creationId xmlns:p14="http://schemas.microsoft.com/office/powerpoint/2010/main" val="317888968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n-US" sz="2800" dirty="0" smtClean="0">
                <a:solidFill>
                  <a:schemeClr val="tx2"/>
                </a:solidFill>
              </a:rPr>
              <a:t>GIVE THE STORY EMOTION AND PASSION</a:t>
            </a:r>
            <a:endParaRPr lang="el-GR" sz="2800" dirty="0">
              <a:solidFill>
                <a:schemeClr val="tx2"/>
              </a:solidFill>
            </a:endParaRPr>
          </a:p>
        </p:txBody>
      </p:sp>
      <p:sp>
        <p:nvSpPr>
          <p:cNvPr id="3" name="Θέση περιεχομένου 2"/>
          <p:cNvSpPr>
            <a:spLocks noGrp="1"/>
          </p:cNvSpPr>
          <p:nvPr>
            <p:ph idx="1"/>
          </p:nvPr>
        </p:nvSpPr>
        <p:spPr/>
        <p:txBody>
          <a:bodyPr>
            <a:normAutofit/>
          </a:bodyPr>
          <a:lstStyle/>
          <a:p>
            <a:r>
              <a:rPr lang="en-US" sz="2800" dirty="0" smtClean="0">
                <a:solidFill>
                  <a:srgbClr val="C00000"/>
                </a:solidFill>
              </a:rPr>
              <a:t>ODY IS PASSIONATE ABOUT CONTINUING HIS JOURNEY TO SWEDEN LIKE THE LEGENDARY ODYSSEUS. </a:t>
            </a:r>
          </a:p>
          <a:p>
            <a:r>
              <a:rPr lang="en-US" sz="2800" dirty="0" smtClean="0">
                <a:solidFill>
                  <a:srgbClr val="C00000"/>
                </a:solidFill>
              </a:rPr>
              <a:t>THERE ARE EMOTIONAL MOMENTS IN THE STORY. FOR EXAMPLE, WHEN SOME OLD GREEK WOMEN OFFER HIM AND THE OTHER REFUGEES FOOD AND CLOTHES OR WHEN HE HAS HIS FINGERPRINTS TAKEN, WHICH MAKES HIM FEEL LIKE A WANTED CRIMINAL.</a:t>
            </a:r>
            <a:endParaRPr lang="el-GR" sz="2800" dirty="0">
              <a:solidFill>
                <a:srgbClr val="C00000"/>
              </a:solidFill>
            </a:endParaRPr>
          </a:p>
        </p:txBody>
      </p:sp>
    </p:spTree>
    <p:extLst>
      <p:ext uri="{BB962C8B-B14F-4D97-AF65-F5344CB8AC3E}">
        <p14:creationId xmlns:p14="http://schemas.microsoft.com/office/powerpoint/2010/main" val="266557405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n-US" sz="2800" dirty="0" smtClean="0">
                <a:solidFill>
                  <a:schemeClr val="tx2"/>
                </a:solidFill>
              </a:rPr>
              <a:t>ALLOW YOUR CHARACTERS TO HAVE FLAWS/ THERE IS ALWAYS A VILLAIN IN A STORY</a:t>
            </a:r>
            <a:endParaRPr lang="el-GR" sz="2800" dirty="0">
              <a:solidFill>
                <a:schemeClr val="tx2"/>
              </a:solidFill>
            </a:endParaRPr>
          </a:p>
        </p:txBody>
      </p:sp>
      <p:sp>
        <p:nvSpPr>
          <p:cNvPr id="3" name="Θέση περιεχομένου 2"/>
          <p:cNvSpPr>
            <a:spLocks noGrp="1"/>
          </p:cNvSpPr>
          <p:nvPr>
            <p:ph idx="1"/>
          </p:nvPr>
        </p:nvSpPr>
        <p:spPr/>
        <p:txBody>
          <a:bodyPr>
            <a:normAutofit/>
          </a:bodyPr>
          <a:lstStyle/>
          <a:p>
            <a:r>
              <a:rPr lang="en-US" sz="2800" dirty="0" smtClean="0">
                <a:solidFill>
                  <a:srgbClr val="C00000"/>
                </a:solidFill>
              </a:rPr>
              <a:t>NOT ALL PEOPLE ARE KIND.TRY TO EXPLORE THE RELATIONSHIP BETWEEN GOOD AND EVIL.</a:t>
            </a:r>
          </a:p>
          <a:p>
            <a:r>
              <a:rPr lang="en-US" sz="2800" dirty="0" smtClean="0">
                <a:solidFill>
                  <a:srgbClr val="C00000"/>
                </a:solidFill>
              </a:rPr>
              <a:t>ODY MEETS VOLUNTEERS AND ORDINARY PEOPLE WHO WANT TO HELP HIM BUT HE ALSO MEETS PEOPLE WHO ONLY WANT HIS MONEY, FOR EXAMPLE A SMUGGLER.</a:t>
            </a:r>
            <a:endParaRPr lang="el-GR" sz="2800" dirty="0">
              <a:solidFill>
                <a:srgbClr val="C00000"/>
              </a:solidFill>
            </a:endParaRPr>
          </a:p>
        </p:txBody>
      </p:sp>
    </p:spTree>
    <p:extLst>
      <p:ext uri="{BB962C8B-B14F-4D97-AF65-F5344CB8AC3E}">
        <p14:creationId xmlns:p14="http://schemas.microsoft.com/office/powerpoint/2010/main" val="96098791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n-US" sz="2800" dirty="0" smtClean="0">
                <a:solidFill>
                  <a:schemeClr val="tx2"/>
                </a:solidFill>
              </a:rPr>
              <a:t>GIVE YOUR CHARACTER A CLEAR GOAL/ PURPOSE</a:t>
            </a:r>
            <a:endParaRPr lang="el-GR" sz="2800" dirty="0">
              <a:solidFill>
                <a:schemeClr val="tx2"/>
              </a:solidFill>
            </a:endParaRPr>
          </a:p>
        </p:txBody>
      </p:sp>
      <p:sp>
        <p:nvSpPr>
          <p:cNvPr id="3" name="Θέση περιεχομένου 2"/>
          <p:cNvSpPr>
            <a:spLocks noGrp="1"/>
          </p:cNvSpPr>
          <p:nvPr>
            <p:ph idx="1"/>
          </p:nvPr>
        </p:nvSpPr>
        <p:spPr/>
        <p:txBody>
          <a:bodyPr>
            <a:normAutofit/>
          </a:bodyPr>
          <a:lstStyle/>
          <a:p>
            <a:r>
              <a:rPr lang="en-US" sz="2800" dirty="0" smtClean="0">
                <a:solidFill>
                  <a:srgbClr val="C00000"/>
                </a:solidFill>
              </a:rPr>
              <a:t>ODY’S LONG-TERM GOAL IS TO GET TO SWEDEN</a:t>
            </a:r>
          </a:p>
          <a:p>
            <a:r>
              <a:rPr lang="en-US" sz="2800" dirty="0" smtClean="0">
                <a:solidFill>
                  <a:srgbClr val="C00000"/>
                </a:solidFill>
              </a:rPr>
              <a:t>ODY ALSO HAS SHORT-TERM GOALS</a:t>
            </a:r>
          </a:p>
          <a:p>
            <a:pPr marL="0" indent="0">
              <a:buNone/>
            </a:pPr>
            <a:r>
              <a:rPr lang="en-US" sz="2800" dirty="0" smtClean="0">
                <a:solidFill>
                  <a:srgbClr val="C00000"/>
                </a:solidFill>
              </a:rPr>
              <a:t>FOR EXAMPLE, HE INVENTS WAYS TO ESCAPE FROM THE REFUGEE CENTER AND TRAVEL TO PIRAEUS SO THAT HE CAN BOARD THE SHIP THAT WILL TAKE HIM TO ITALY.</a:t>
            </a:r>
            <a:endParaRPr lang="el-GR" sz="2800" dirty="0">
              <a:solidFill>
                <a:srgbClr val="C00000"/>
              </a:solidFill>
            </a:endParaRPr>
          </a:p>
        </p:txBody>
      </p:sp>
    </p:spTree>
    <p:extLst>
      <p:ext uri="{BB962C8B-B14F-4D97-AF65-F5344CB8AC3E}">
        <p14:creationId xmlns:p14="http://schemas.microsoft.com/office/powerpoint/2010/main" val="84263228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n-US" sz="2800" dirty="0" smtClean="0">
                <a:solidFill>
                  <a:schemeClr val="tx2"/>
                </a:solidFill>
              </a:rPr>
              <a:t>HAVE THE ODYSSEY IN MIND!</a:t>
            </a:r>
            <a:endParaRPr lang="el-GR" sz="2800" dirty="0">
              <a:solidFill>
                <a:schemeClr val="tx2"/>
              </a:solidFill>
            </a:endParaRPr>
          </a:p>
        </p:txBody>
      </p:sp>
      <p:sp>
        <p:nvSpPr>
          <p:cNvPr id="3" name="Θέση περιεχομένου 2"/>
          <p:cNvSpPr>
            <a:spLocks noGrp="1"/>
          </p:cNvSpPr>
          <p:nvPr>
            <p:ph idx="1"/>
          </p:nvPr>
        </p:nvSpPr>
        <p:spPr/>
        <p:txBody>
          <a:bodyPr>
            <a:normAutofit/>
          </a:bodyPr>
          <a:lstStyle/>
          <a:p>
            <a:r>
              <a:rPr lang="en-US" sz="2800" dirty="0" smtClean="0">
                <a:solidFill>
                  <a:srgbClr val="C00000"/>
                </a:solidFill>
              </a:rPr>
              <a:t>REMEMBER THAT THE CHARACTER OF ODY IS BASED ON ODYSSEUS, THE LEGENDARY HERO OF THE ODYSSEY</a:t>
            </a:r>
          </a:p>
          <a:p>
            <a:r>
              <a:rPr lang="en-US" sz="2800" dirty="0" smtClean="0">
                <a:solidFill>
                  <a:srgbClr val="C00000"/>
                </a:solidFill>
              </a:rPr>
              <a:t>THE PLOT MUST BRING OUT QUALITIES SUCH AS RESOURCEFULNESS (THE ABILITY TO FIND QUICK AND CLEVER WAYS TO OVERCOME DIFFICULTIES), CLEVERNESS, BRAVERY AND PERSEVERANCE ( THE WILL TO CONTINUE HIS JOURNEY DESPITE THE OBSTACLES)</a:t>
            </a:r>
            <a:endParaRPr lang="el-GR" sz="2800" dirty="0">
              <a:solidFill>
                <a:srgbClr val="C00000"/>
              </a:solidFill>
            </a:endParaRPr>
          </a:p>
        </p:txBody>
      </p:sp>
    </p:spTree>
    <p:extLst>
      <p:ext uri="{BB962C8B-B14F-4D97-AF65-F5344CB8AC3E}">
        <p14:creationId xmlns:p14="http://schemas.microsoft.com/office/powerpoint/2010/main" val="340653491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n-US" sz="2800" dirty="0" smtClean="0">
                <a:solidFill>
                  <a:schemeClr val="tx2"/>
                </a:solidFill>
              </a:rPr>
              <a:t>REMEMBER THAT EACH PARTNER SCHOOL/ COUNTRY MUST BRING OUT CERTAIN EUROPEAN VALUES</a:t>
            </a:r>
            <a:endParaRPr lang="el-GR" sz="2800" dirty="0">
              <a:solidFill>
                <a:schemeClr val="tx2"/>
              </a:solidFill>
            </a:endParaRPr>
          </a:p>
        </p:txBody>
      </p:sp>
      <p:sp>
        <p:nvSpPr>
          <p:cNvPr id="3" name="Θέση περιεχομένου 2"/>
          <p:cNvSpPr>
            <a:spLocks noGrp="1"/>
          </p:cNvSpPr>
          <p:nvPr>
            <p:ph idx="1"/>
          </p:nvPr>
        </p:nvSpPr>
        <p:spPr>
          <a:xfrm>
            <a:off x="107504" y="1600200"/>
            <a:ext cx="8856984" cy="5141168"/>
          </a:xfrm>
        </p:spPr>
        <p:txBody>
          <a:bodyPr>
            <a:normAutofit lnSpcReduction="10000"/>
          </a:bodyPr>
          <a:lstStyle/>
          <a:p>
            <a:r>
              <a:rPr lang="en-US" sz="2800" dirty="0" smtClean="0">
                <a:solidFill>
                  <a:srgbClr val="FF0000"/>
                </a:solidFill>
              </a:rPr>
              <a:t>THE VALUES FROM ODY’S STAY IN GREECE ARE :</a:t>
            </a:r>
          </a:p>
          <a:p>
            <a:r>
              <a:rPr lang="en-US" sz="2800" dirty="0" smtClean="0">
                <a:solidFill>
                  <a:srgbClr val="FF0000"/>
                </a:solidFill>
              </a:rPr>
              <a:t>HOSPITALITY ( SINCE HOMER’S TIME THE GREEKS BELIEVED THE GODS WANTED THEM TO SHOW HOSPITALITY TO ANYONE WHO SHOWED UP AT THEIR HOMES)</a:t>
            </a:r>
          </a:p>
          <a:p>
            <a:r>
              <a:rPr lang="en-US" sz="2800" dirty="0" smtClean="0">
                <a:solidFill>
                  <a:srgbClr val="FF0000"/>
                </a:solidFill>
              </a:rPr>
              <a:t>EMPATHY- ALTRUISM (IF SOMEONE FEELS EMPATHY TOWARDS ANOTHER PERSON, THEY WILL HELP THEM, REGARDLESS OF WHAT THEY CAN GAIN FROM IT )</a:t>
            </a:r>
          </a:p>
          <a:p>
            <a:r>
              <a:rPr lang="en-US" sz="2800" dirty="0" smtClean="0">
                <a:solidFill>
                  <a:srgbClr val="FF0000"/>
                </a:solidFill>
              </a:rPr>
              <a:t>TOLERANCE VERSUS XENOPHOBIA (TOLERANCE IS RESPECT, ACCEPTANCE AND APPRECIATION OF THE RICH DIVERSITY OF OUR WORLD'S CULTURES, OUR FORMS OF EXPRESSION AND WAYS OF BEING HUMAN)</a:t>
            </a:r>
          </a:p>
          <a:p>
            <a:endParaRPr lang="el-GR" sz="2800" dirty="0"/>
          </a:p>
        </p:txBody>
      </p:sp>
    </p:spTree>
    <p:extLst>
      <p:ext uri="{BB962C8B-B14F-4D97-AF65-F5344CB8AC3E}">
        <p14:creationId xmlns:p14="http://schemas.microsoft.com/office/powerpoint/2010/main" val="3546418546"/>
      </p:ext>
    </p:extLst>
  </p:cSld>
  <p:clrMapOvr>
    <a:masterClrMapping/>
  </p:clrMapOvr>
  <p:timing>
    <p:tnLst>
      <p:par>
        <p:cTn id="1" dur="indefinite" restart="never" nodeType="tmRoot"/>
      </p:par>
    </p:tnLst>
  </p:timing>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307</TotalTime>
  <Words>1318</Words>
  <Application>Microsoft Office PowerPoint</Application>
  <PresentationFormat>Προβολή στην οθόνη (4:3)</PresentationFormat>
  <Paragraphs>90</Paragraphs>
  <Slides>17</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17</vt:i4>
      </vt:variant>
    </vt:vector>
  </HeadingPairs>
  <TitlesOfParts>
    <vt:vector size="18" baseType="lpstr">
      <vt:lpstr>Θέμα του Office</vt:lpstr>
      <vt:lpstr>FIRST STEP: PLOT</vt:lpstr>
      <vt:lpstr>HOW TO MAKE A GREAT COMIC</vt:lpstr>
      <vt:lpstr>DOWN-TO-EARTH REALISM</vt:lpstr>
      <vt:lpstr>CONSISTENT NARRATIVE</vt:lpstr>
      <vt:lpstr>GIVE THE STORY EMOTION AND PASSION</vt:lpstr>
      <vt:lpstr>ALLOW YOUR CHARACTERS TO HAVE FLAWS/ THERE IS ALWAYS A VILLAIN IN A STORY</vt:lpstr>
      <vt:lpstr>GIVE YOUR CHARACTER A CLEAR GOAL/ PURPOSE</vt:lpstr>
      <vt:lpstr>HAVE THE ODYSSEY IN MIND!</vt:lpstr>
      <vt:lpstr>REMEMBER THAT EACH PARTNER SCHOOL/ COUNTRY MUST BRING OUT CERTAIN EUROPEAN VALUES</vt:lpstr>
      <vt:lpstr>USE EXPRESSIONS OR QUOTES FROM THE ODYSSEY</vt:lpstr>
      <vt:lpstr>INSERT HYPERLINKS WHILE WRITING THE COMIC</vt:lpstr>
      <vt:lpstr>Παρουσίαση του PowerPoint</vt:lpstr>
      <vt:lpstr>HAVING AN ENGAGING PRESENTATION USING PIXTON</vt:lpstr>
      <vt:lpstr>HERE’S A BRIEF PRESENTATION OF HOW YOU CAN CREATE THE COMIC</vt:lpstr>
      <vt:lpstr>Παρουσίαση του PowerPoint</vt:lpstr>
      <vt:lpstr>Παρουσίαση του PowerPoint</vt:lpstr>
      <vt:lpstr>Παρουσίαση του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TO MAKE A GREAT COMIC USING PIXTON</dc:title>
  <dc:creator>KOSTAS</dc:creator>
  <cp:lastModifiedBy>KOSTAS</cp:lastModifiedBy>
  <cp:revision>26</cp:revision>
  <dcterms:created xsi:type="dcterms:W3CDTF">2018-09-30T05:19:44Z</dcterms:created>
  <dcterms:modified xsi:type="dcterms:W3CDTF">2018-10-05T05:23:49Z</dcterms:modified>
</cp:coreProperties>
</file>