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1532DA3-ABD1-4A2F-B616-E208A479B74A}" type="datetimeFigureOut">
              <a:rPr lang="tr-TR" smtClean="0"/>
              <a:pPr/>
              <a:t>08.02.2020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DF62FA5-CCD1-4231-872B-AB44F934964A}"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532DA3-ABD1-4A2F-B616-E208A479B74A}" type="datetimeFigureOut">
              <a:rPr lang="tr-TR" smtClean="0"/>
              <a:pPr/>
              <a:t>08.02.2020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DF62FA5-CCD1-4231-872B-AB44F934964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ezeraysegul.files.wordpress.com/2013/03/sunu1.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solidFill>
                  <a:srgbClr val="FF0000"/>
                </a:solidFill>
              </a:rPr>
              <a:t>ÖĞRETİM PROGRAMLARI TEMEL BECERİLERİ</a:t>
            </a:r>
            <a:endParaRPr lang="tr-TR" dirty="0">
              <a:solidFill>
                <a:srgbClr val="FF0000"/>
              </a:solidFill>
            </a:endParaRPr>
          </a:p>
        </p:txBody>
      </p:sp>
      <p:sp>
        <p:nvSpPr>
          <p:cNvPr id="3" name="2 Alt Başlık"/>
          <p:cNvSpPr>
            <a:spLocks noGrp="1"/>
          </p:cNvSpPr>
          <p:nvPr>
            <p:ph type="subTitle" idx="1"/>
          </p:nvPr>
        </p:nvSpPr>
        <p:spPr>
          <a:xfrm>
            <a:off x="785786" y="4214818"/>
            <a:ext cx="7772400" cy="1384746"/>
          </a:xfrm>
          <a:solidFill>
            <a:schemeClr val="accent2"/>
          </a:solidFill>
        </p:spPr>
        <p:txBody>
          <a:bodyPr>
            <a:normAutofit/>
          </a:bodyPr>
          <a:lstStyle/>
          <a:p>
            <a:r>
              <a:rPr lang="tr-TR" b="1" dirty="0" smtClean="0">
                <a:solidFill>
                  <a:srgbClr val="FF0000"/>
                </a:solidFill>
              </a:rPr>
              <a:t>İLAYDA ESEN </a:t>
            </a:r>
            <a:endParaRPr lang="tr-TR" b="1" dirty="0" smtClean="0">
              <a:solidFill>
                <a:srgbClr val="FF0000"/>
              </a:solidFill>
            </a:endParaRPr>
          </a:p>
          <a:p>
            <a:r>
              <a:rPr lang="tr-TR" b="1" dirty="0" smtClean="0">
                <a:solidFill>
                  <a:srgbClr val="FF0000"/>
                </a:solidFill>
              </a:rPr>
              <a:t>Emine-Ahmet-</a:t>
            </a:r>
            <a:r>
              <a:rPr lang="tr-TR" b="1" dirty="0" err="1" smtClean="0">
                <a:solidFill>
                  <a:srgbClr val="FF0000"/>
                </a:solidFill>
              </a:rPr>
              <a:t>Büküşoğllu</a:t>
            </a:r>
            <a:r>
              <a:rPr lang="tr-TR" b="1" smtClean="0">
                <a:solidFill>
                  <a:srgbClr val="FF0000"/>
                </a:solidFill>
              </a:rPr>
              <a:t> Ortaokulu</a:t>
            </a:r>
            <a:endParaRPr lang="tr-TR" b="1"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İLETİŞİM BECERİLERİ</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solidFill>
                  <a:srgbClr val="FF0000"/>
                </a:solidFill>
              </a:rPr>
              <a:t>ETKİLİ İLETİŞİM İÇİN;</a:t>
            </a:r>
          </a:p>
          <a:p>
            <a:r>
              <a:rPr lang="tr-TR" b="1" dirty="0"/>
              <a:t>Kendinizi </a:t>
            </a:r>
            <a:r>
              <a:rPr lang="tr-TR" b="1" dirty="0" smtClean="0"/>
              <a:t>Tanıyın</a:t>
            </a:r>
          </a:p>
          <a:p>
            <a:r>
              <a:rPr lang="tr-TR" b="1" dirty="0"/>
              <a:t>Kendini doğru ifade </a:t>
            </a:r>
            <a:r>
              <a:rPr lang="tr-TR" b="1" dirty="0" smtClean="0"/>
              <a:t>etmek</a:t>
            </a:r>
          </a:p>
          <a:p>
            <a:r>
              <a:rPr lang="tr-TR" b="1" dirty="0"/>
              <a:t>Empati </a:t>
            </a:r>
            <a:r>
              <a:rPr lang="tr-TR" b="1" dirty="0" smtClean="0"/>
              <a:t>Kurun</a:t>
            </a:r>
          </a:p>
          <a:p>
            <a:r>
              <a:rPr lang="tr-TR" b="1" dirty="0"/>
              <a:t>Önyargısız ve Hoşgörülü </a:t>
            </a:r>
            <a:r>
              <a:rPr lang="tr-TR" b="1" dirty="0" smtClean="0"/>
              <a:t>Olun</a:t>
            </a:r>
          </a:p>
          <a:p>
            <a:r>
              <a:rPr lang="tr-TR" b="1" dirty="0"/>
              <a:t>Eleştirilere Karşı Açık </a:t>
            </a:r>
            <a:r>
              <a:rPr lang="tr-TR" b="1" dirty="0" smtClean="0"/>
              <a:t>Olun</a:t>
            </a:r>
          </a:p>
          <a:p>
            <a:r>
              <a:rPr lang="tr-TR" b="1" dirty="0"/>
              <a:t>Diksiyon ve Beden Dilini Doğru Kullanın</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928662" y="3143248"/>
            <a:ext cx="7286676" cy="2071702"/>
          </a:xfrm>
        </p:spPr>
        <p:txBody>
          <a:bodyPr>
            <a:normAutofit fontScale="62500" lnSpcReduction="20000"/>
          </a:bodyPr>
          <a:lstStyle/>
          <a:p>
            <a:endParaRPr lang="tr-TR" dirty="0" smtClean="0"/>
          </a:p>
          <a:p>
            <a:endParaRPr lang="tr-TR" dirty="0"/>
          </a:p>
          <a:p>
            <a:endParaRPr lang="tr-TR" dirty="0" smtClean="0"/>
          </a:p>
          <a:p>
            <a:r>
              <a:rPr lang="tr-TR" sz="4400" b="1" i="1" dirty="0" smtClean="0">
                <a:solidFill>
                  <a:srgbClr val="FF0000"/>
                </a:solidFill>
              </a:rPr>
              <a:t>SİZCE BU PROJEDE KULLANACAĞIMIZ ETKİNLİKLER HANGİ BECERİLERİ KAPSIYOR?</a:t>
            </a:r>
            <a:endParaRPr lang="tr-TR" sz="4400" b="1" i="1" dirty="0">
              <a:solidFill>
                <a:srgbClr val="FF0000"/>
              </a:solidFill>
            </a:endParaRPr>
          </a:p>
        </p:txBody>
      </p:sp>
      <p:pic>
        <p:nvPicPr>
          <p:cNvPr id="1027" name="Picture 3" descr="C:\Users\NİLGÜN\AppData\Local\Microsoft\Windows\INetCache\IE\WHKG3F61\question-145416_960_720[1].png"/>
          <p:cNvPicPr>
            <a:picLocks noChangeAspect="1" noChangeArrowheads="1"/>
          </p:cNvPicPr>
          <p:nvPr/>
        </p:nvPicPr>
        <p:blipFill>
          <a:blip r:embed="rId2" cstate="print"/>
          <a:srcRect/>
          <a:stretch>
            <a:fillRect/>
          </a:stretch>
        </p:blipFill>
        <p:spPr bwMode="auto">
          <a:xfrm>
            <a:off x="7750971" y="2285992"/>
            <a:ext cx="1393029" cy="3786190"/>
          </a:xfrm>
          <a:prstGeom prst="rect">
            <a:avLst/>
          </a:prstGeom>
          <a:noFill/>
        </p:spPr>
      </p:pic>
      <p:pic>
        <p:nvPicPr>
          <p:cNvPr id="1028" name="Picture 4" descr="C:\Users\NİLGÜN\AppData\Local\Microsoft\Windows\INetCache\IE\VYAO0JX5\question-145416_960_720[1].png"/>
          <p:cNvPicPr>
            <a:picLocks noChangeAspect="1" noChangeArrowheads="1"/>
          </p:cNvPicPr>
          <p:nvPr/>
        </p:nvPicPr>
        <p:blipFill>
          <a:blip r:embed="rId2" cstate="print"/>
          <a:srcRect/>
          <a:stretch>
            <a:fillRect/>
          </a:stretch>
        </p:blipFill>
        <p:spPr bwMode="auto">
          <a:xfrm rot="20175649">
            <a:off x="4808333" y="-74997"/>
            <a:ext cx="2115251" cy="3393224"/>
          </a:xfrm>
          <a:prstGeom prst="rect">
            <a:avLst/>
          </a:prstGeom>
          <a:noFill/>
        </p:spPr>
      </p:pic>
      <p:pic>
        <p:nvPicPr>
          <p:cNvPr id="1029" name="Picture 5" descr="C:\Users\NİLGÜN\AppData\Local\Microsoft\Windows\INetCache\IE\VYAO0JX5\question-2003955_960_720[1].png"/>
          <p:cNvPicPr>
            <a:picLocks noChangeAspect="1" noChangeArrowheads="1"/>
          </p:cNvPicPr>
          <p:nvPr/>
        </p:nvPicPr>
        <p:blipFill>
          <a:blip r:embed="rId3" cstate="print"/>
          <a:srcRect/>
          <a:stretch>
            <a:fillRect/>
          </a:stretch>
        </p:blipFill>
        <p:spPr bwMode="auto">
          <a:xfrm>
            <a:off x="500034" y="0"/>
            <a:ext cx="1500186" cy="30003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ELEŞTİREL DÜŞÜNME </a:t>
            </a:r>
            <a:endParaRPr lang="tr-TR" dirty="0">
              <a:solidFill>
                <a:srgbClr val="FF0000"/>
              </a:solidFill>
            </a:endParaRPr>
          </a:p>
        </p:txBody>
      </p:sp>
      <p:pic>
        <p:nvPicPr>
          <p:cNvPr id="4" name="3 İçerik Yer Tutucusu" descr="dÃ¼ÅÃ¼nme"/>
          <p:cNvPicPr>
            <a:picLocks noGrp="1"/>
          </p:cNvPicPr>
          <p:nvPr>
            <p:ph idx="1"/>
          </p:nvPr>
        </p:nvPicPr>
        <p:blipFill>
          <a:blip r:embed="rId2" cstate="print"/>
          <a:stretch>
            <a:fillRect/>
          </a:stretch>
        </p:blipFill>
        <p:spPr bwMode="auto">
          <a:xfrm>
            <a:off x="2071671" y="530225"/>
            <a:ext cx="5046695" cy="41878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ELEŞTRİSEL DÜŞÜNME/YARATICI DÜŞÜNME</a:t>
            </a:r>
            <a:endParaRPr lang="tr-TR" dirty="0">
              <a:solidFill>
                <a:srgbClr val="FF0000"/>
              </a:solidFill>
            </a:endParaRPr>
          </a:p>
        </p:txBody>
      </p:sp>
      <p:sp>
        <p:nvSpPr>
          <p:cNvPr id="3" name="2 İçerik Yer Tutucusu"/>
          <p:cNvSpPr>
            <a:spLocks noGrp="1"/>
          </p:cNvSpPr>
          <p:nvPr>
            <p:ph idx="1"/>
          </p:nvPr>
        </p:nvSpPr>
        <p:spPr/>
        <p:txBody>
          <a:bodyPr>
            <a:normAutofit fontScale="40000" lnSpcReduction="20000"/>
          </a:bodyPr>
          <a:lstStyle/>
          <a:p>
            <a:pPr fontAlgn="base"/>
            <a:r>
              <a:rPr lang="tr-TR" sz="4200" dirty="0"/>
              <a:t>Akıl yürütme, analiz ve değerlendirme gibi zihinsel </a:t>
            </a:r>
            <a:r>
              <a:rPr lang="tr-TR" sz="4200" dirty="0" err="1"/>
              <a:t>süreçIerden</a:t>
            </a:r>
            <a:r>
              <a:rPr lang="tr-TR" sz="4200" dirty="0"/>
              <a:t> oluşan; derinlemesine, dikkatli, aktif, değişmeye ve kendi kendini düzeltmeye açık, kontrollü ve nesnel üst düşünme biçimine </a:t>
            </a:r>
            <a:r>
              <a:rPr lang="tr-TR" sz="4200" dirty="0">
                <a:solidFill>
                  <a:srgbClr val="FF0000"/>
                </a:solidFill>
              </a:rPr>
              <a:t>“</a:t>
            </a:r>
            <a:r>
              <a:rPr lang="tr-TR" sz="4200" b="1" dirty="0">
                <a:solidFill>
                  <a:srgbClr val="FF0000"/>
                </a:solidFill>
              </a:rPr>
              <a:t>Eleştirel Düşünme</a:t>
            </a:r>
            <a:r>
              <a:rPr lang="tr-TR" sz="4200" dirty="0">
                <a:solidFill>
                  <a:srgbClr val="FF0000"/>
                </a:solidFill>
              </a:rPr>
              <a:t>”</a:t>
            </a:r>
            <a:r>
              <a:rPr lang="tr-TR" sz="4200" dirty="0"/>
              <a:t> denir</a:t>
            </a:r>
            <a:r>
              <a:rPr lang="tr-TR" sz="4200" dirty="0" smtClean="0"/>
              <a:t>.</a:t>
            </a:r>
          </a:p>
          <a:p>
            <a:pPr fontAlgn="base"/>
            <a:endParaRPr lang="tr-TR" sz="4200" dirty="0"/>
          </a:p>
          <a:p>
            <a:pPr fontAlgn="base"/>
            <a:r>
              <a:rPr lang="tr-TR" sz="4200" dirty="0"/>
              <a:t>Eleştirel düşünme sağduyu ve bilimsel kanıtlarla uyuşan, net hükümlere varmak için somut veya soyut konular üzerinde düşünme süreçlerini içermektedir Bu yönüyle diğer bir düşünme biçimi olan </a:t>
            </a:r>
            <a:r>
              <a:rPr lang="tr-TR" sz="4200" b="1" dirty="0">
                <a:solidFill>
                  <a:srgbClr val="FF0000"/>
                </a:solidFill>
              </a:rPr>
              <a:t>yaratıcı düşünme</a:t>
            </a:r>
            <a:r>
              <a:rPr lang="tr-TR" sz="4200" dirty="0">
                <a:solidFill>
                  <a:srgbClr val="FF0000"/>
                </a:solidFill>
              </a:rPr>
              <a:t>yi </a:t>
            </a:r>
            <a:r>
              <a:rPr lang="tr-TR" sz="4200" dirty="0"/>
              <a:t>tamamlamaktadır. </a:t>
            </a:r>
            <a:endParaRPr lang="tr-TR" sz="4200" dirty="0" smtClean="0"/>
          </a:p>
          <a:p>
            <a:pPr fontAlgn="base"/>
            <a:r>
              <a:rPr lang="tr-TR" sz="4200" b="1" dirty="0" smtClean="0">
                <a:solidFill>
                  <a:srgbClr val="FF0000"/>
                </a:solidFill>
              </a:rPr>
              <a:t>Eleştirel </a:t>
            </a:r>
            <a:r>
              <a:rPr lang="tr-TR" sz="4200" b="1" dirty="0">
                <a:solidFill>
                  <a:srgbClr val="FF0000"/>
                </a:solidFill>
              </a:rPr>
              <a:t>düşünme</a:t>
            </a:r>
            <a:r>
              <a:rPr lang="tr-TR" sz="4200" dirty="0"/>
              <a:t>, bireyin kendi düşüncelerinin farkında olması, tutarlı ve farklı olanları </a:t>
            </a:r>
            <a:r>
              <a:rPr lang="tr-TR" sz="4200" dirty="0" err="1"/>
              <a:t>ayirabilmesi</a:t>
            </a:r>
            <a:r>
              <a:rPr lang="tr-TR" sz="4200" dirty="0"/>
              <a:t>, başkalarının düşüncelerini anlayabilmesi, farklılıkları görebilmesi ve çevreyi tanıyabilmesine ilişkin zihinsel </a:t>
            </a:r>
            <a:r>
              <a:rPr lang="tr-TR" sz="4200" dirty="0" err="1"/>
              <a:t>süreçIeri</a:t>
            </a:r>
            <a:r>
              <a:rPr lang="tr-TR" sz="4200" dirty="0"/>
              <a:t> kapsar. Böylece bireyler daha doğru kararlar alabilir ve daha çok yönlü düşünebilir. Eleştirel düşünme bireylerin bilgiyi üretme, kullanma ve değerlendirme yapma etkinliklerinin </a:t>
            </a:r>
            <a:r>
              <a:rPr lang="tr-TR" sz="4200" dirty="0" err="1"/>
              <a:t>bır</a:t>
            </a:r>
            <a:r>
              <a:rPr lang="tr-TR" sz="4200" dirty="0"/>
              <a:t> sonucudur. Birey, eleştirel düşünme sürecinde; bilgi üretme ve değerlendirme, tutarlılık, uygulanabilirlik, yeterlilik, bütünleştirme ve iletişim kurma gibi zihinsel etkinlikleri gerçekleştirir.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SORGULAMAYA DAYALI ÖĞRENME</a:t>
            </a:r>
            <a:endParaRPr lang="tr-TR" dirty="0">
              <a:solidFill>
                <a:srgbClr val="FF0000"/>
              </a:solidFill>
            </a:endParaRPr>
          </a:p>
        </p:txBody>
      </p:sp>
      <p:pic>
        <p:nvPicPr>
          <p:cNvPr id="4" name="3 İçerik Yer Tutucusu" descr="Sunu1">
            <a:hlinkClick r:id="rId2"/>
          </p:cNvPr>
          <p:cNvPicPr>
            <a:picLocks noGrp="1"/>
          </p:cNvPicPr>
          <p:nvPr>
            <p:ph idx="1"/>
          </p:nvPr>
        </p:nvPicPr>
        <p:blipFill>
          <a:blip r:embed="rId3" cstate="print"/>
          <a:stretch>
            <a:fillRect/>
          </a:stretch>
        </p:blipFill>
        <p:spPr bwMode="auto">
          <a:xfrm>
            <a:off x="642910" y="714356"/>
            <a:ext cx="7715304" cy="46434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SORGULAMAYA DAYALI ÖĞRENME</a:t>
            </a:r>
            <a:endParaRPr lang="tr-TR" dirty="0">
              <a:solidFill>
                <a:srgbClr val="FF0000"/>
              </a:solidFill>
            </a:endParaRPr>
          </a:p>
        </p:txBody>
      </p:sp>
      <p:sp>
        <p:nvSpPr>
          <p:cNvPr id="3" name="2 İçerik Yer Tutucusu"/>
          <p:cNvSpPr>
            <a:spLocks noGrp="1"/>
          </p:cNvSpPr>
          <p:nvPr>
            <p:ph idx="1"/>
          </p:nvPr>
        </p:nvSpPr>
        <p:spPr/>
        <p:txBody>
          <a:bodyPr>
            <a:normAutofit fontScale="55000" lnSpcReduction="20000"/>
          </a:bodyPr>
          <a:lstStyle/>
          <a:p>
            <a:pPr fontAlgn="base"/>
            <a:r>
              <a:rPr lang="tr-TR" b="1" dirty="0">
                <a:solidFill>
                  <a:srgbClr val="FF0000"/>
                </a:solidFill>
              </a:rPr>
              <a:t>Sorgulamaya Dayalı Öğretim ; </a:t>
            </a:r>
            <a:r>
              <a:rPr lang="tr-TR" b="1" dirty="0"/>
              <a:t>sorular sorarak,</a:t>
            </a:r>
            <a:r>
              <a:rPr lang="tr-TR" b="1" dirty="0">
                <a:solidFill>
                  <a:srgbClr val="FF0000"/>
                </a:solidFill>
              </a:rPr>
              <a:t>araştırarak</a:t>
            </a:r>
            <a:r>
              <a:rPr lang="tr-TR" b="1" dirty="0"/>
              <a:t> ve bilgileri </a:t>
            </a:r>
            <a:r>
              <a:rPr lang="tr-TR" b="1" dirty="0">
                <a:solidFill>
                  <a:srgbClr val="FF0000"/>
                </a:solidFill>
              </a:rPr>
              <a:t>analiz ederek </a:t>
            </a:r>
            <a:r>
              <a:rPr lang="tr-TR" b="1" dirty="0"/>
              <a:t>öğrenme verilerini yararlı bilgiler haline dönüştürme sürecidir.</a:t>
            </a:r>
          </a:p>
          <a:p>
            <a:pPr fontAlgn="base"/>
            <a:r>
              <a:rPr lang="tr-TR" b="1" dirty="0">
                <a:solidFill>
                  <a:srgbClr val="FF0000"/>
                </a:solidFill>
              </a:rPr>
              <a:t>Sorgulamaya dayalı öğrenme </a:t>
            </a:r>
            <a:r>
              <a:rPr lang="tr-TR" b="1" dirty="0"/>
              <a:t>öğrencilerin bir konuyu merak etmesi ve ya yaşadıklarından yola çıkarak bir konuyla ilgilenmeye başlamaları ile başlar.Böylece sorular sormaya ve cevapları bulmaya yönelik deneyler tasarlamaya ve yapmaya başlarlar. Öğrenci bunu yaparken her zaman izleyeceği yol basit ve doğru yol olmayabilir. Karışık ve yanlış bir yol seçip deneyler yapmaya başlayabilir.Ama bu verimsiz bir öğrenme gibi gözükse de öğrenci için aslında verimli bir yöntemdir.Çünkü öğrenci yanlış yapa yapa doğruya ulaşırken fen kavramlarını daha iyi anlayıp konulara da daha hakim olabilmelerini sağlamaktadır.</a:t>
            </a:r>
          </a:p>
          <a:p>
            <a:pPr fontAlgn="base"/>
            <a:r>
              <a:rPr lang="tr-TR" b="1" dirty="0"/>
              <a:t>Bizler </a:t>
            </a:r>
            <a:r>
              <a:rPr lang="tr-TR" b="1" dirty="0">
                <a:solidFill>
                  <a:srgbClr val="FF0000"/>
                </a:solidFill>
              </a:rPr>
              <a:t>sorgulamaya dayalı </a:t>
            </a:r>
            <a:r>
              <a:rPr lang="tr-TR" b="1" dirty="0"/>
              <a:t>fen öğretimini bilimi öğrenmeye yönelik bir araç gibi görmekteyiz.Bu araç ile de bir yolculuğa çıktığımızı düşünürsek herkesin dünyayı algılaması farklı olduğundan, yolculukta öğrendiklerimizin sayısı kadar farklı sayıda öğrenme yolu da karşımıza çıkmaktadır.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SORGULAMAYA DAYALI ÖĞRENME</a:t>
            </a:r>
            <a:endParaRPr lang="tr-TR" dirty="0">
              <a:solidFill>
                <a:srgbClr val="FF0000"/>
              </a:solidFill>
            </a:endParaRPr>
          </a:p>
        </p:txBody>
      </p:sp>
      <p:sp>
        <p:nvSpPr>
          <p:cNvPr id="3" name="2 İçerik Yer Tutucusu"/>
          <p:cNvSpPr>
            <a:spLocks noGrp="1"/>
          </p:cNvSpPr>
          <p:nvPr>
            <p:ph idx="1"/>
          </p:nvPr>
        </p:nvSpPr>
        <p:spPr/>
        <p:txBody>
          <a:bodyPr>
            <a:normAutofit fontScale="55000" lnSpcReduction="20000"/>
          </a:bodyPr>
          <a:lstStyle/>
          <a:p>
            <a:pPr fontAlgn="base"/>
            <a:r>
              <a:rPr lang="tr-TR" b="1" dirty="0">
                <a:solidFill>
                  <a:srgbClr val="FF0000"/>
                </a:solidFill>
              </a:rPr>
              <a:t>Sorgulama Başlatma ;</a:t>
            </a:r>
          </a:p>
          <a:p>
            <a:pPr fontAlgn="base"/>
            <a:r>
              <a:rPr lang="tr-TR" b="1" dirty="0">
                <a:solidFill>
                  <a:srgbClr val="FF0000"/>
                </a:solidFill>
              </a:rPr>
              <a:t>Sorgulama başlatma etkinlikleri;</a:t>
            </a:r>
          </a:p>
          <a:p>
            <a:pPr fontAlgn="base"/>
            <a:r>
              <a:rPr lang="tr-TR" b="1" dirty="0"/>
              <a:t>1)Öğrencilerin merak ettikleri ile öğretilmesi planlanan içerik arasında ilişki oluşturmayı,</a:t>
            </a:r>
          </a:p>
          <a:p>
            <a:pPr fontAlgn="base"/>
            <a:r>
              <a:rPr lang="tr-TR" b="1" dirty="0"/>
              <a:t>2)Öğrencilerin araştırabilecekleri türde sorular oluşturmayı hedefler.</a:t>
            </a:r>
          </a:p>
          <a:p>
            <a:pPr fontAlgn="base"/>
            <a:r>
              <a:rPr lang="tr-TR" b="1" dirty="0">
                <a:solidFill>
                  <a:srgbClr val="FF0000"/>
                </a:solidFill>
              </a:rPr>
              <a:t>Araştırma Odaklama;</a:t>
            </a:r>
          </a:p>
          <a:p>
            <a:pPr fontAlgn="base"/>
            <a:r>
              <a:rPr lang="tr-TR" b="1" dirty="0"/>
              <a:t>Küçük gruplar halinde sorgulamaya başlatma aşamasında belirlenen sorular araştırılır.Araştırmalar esnasında ;</a:t>
            </a:r>
          </a:p>
          <a:p>
            <a:pPr fontAlgn="base"/>
            <a:r>
              <a:rPr lang="tr-TR" b="1" dirty="0"/>
              <a:t>1)Materyallerle etkileşim</a:t>
            </a:r>
          </a:p>
          <a:p>
            <a:pPr fontAlgn="base"/>
            <a:r>
              <a:rPr lang="tr-TR" b="1" dirty="0"/>
              <a:t>2)Gözlem yapma</a:t>
            </a:r>
          </a:p>
          <a:p>
            <a:pPr fontAlgn="base"/>
            <a:r>
              <a:rPr lang="tr-TR" b="1" dirty="0"/>
              <a:t>3)Olası açıklamalar getirme</a:t>
            </a:r>
          </a:p>
          <a:p>
            <a:pPr fontAlgn="base"/>
            <a:r>
              <a:rPr lang="tr-TR" b="1" dirty="0"/>
              <a:t>4)Tahmin yürütme ve bu tahminleri test etmeleri,</a:t>
            </a:r>
          </a:p>
          <a:p>
            <a:pPr fontAlgn="base"/>
            <a:r>
              <a:rPr lang="tr-TR" b="1" dirty="0"/>
              <a:t>5)Sorulara tekrar dönme ve gözlemler ışığında açıklamalar getirme</a:t>
            </a:r>
          </a:p>
          <a:p>
            <a:r>
              <a:rPr lang="tr-TR" b="1" dirty="0"/>
              <a:t>6)Düşünceleri, verileri ve bulguları yazma,çizme gibi yöntemlerle kaydetme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PROBLEM ÇÖZMEYE DAYALI ÖĞRENME</a:t>
            </a:r>
            <a:endParaRPr lang="tr-TR" dirty="0">
              <a:solidFill>
                <a:srgbClr val="FF0000"/>
              </a:solidFill>
            </a:endParaRPr>
          </a:p>
        </p:txBody>
      </p:sp>
      <p:sp>
        <p:nvSpPr>
          <p:cNvPr id="3" name="2 İçerik Yer Tutucusu"/>
          <p:cNvSpPr>
            <a:spLocks noGrp="1"/>
          </p:cNvSpPr>
          <p:nvPr>
            <p:ph idx="1"/>
          </p:nvPr>
        </p:nvSpPr>
        <p:spPr/>
        <p:txBody>
          <a:bodyPr>
            <a:normAutofit fontScale="62500" lnSpcReduction="20000"/>
          </a:bodyPr>
          <a:lstStyle/>
          <a:p>
            <a:r>
              <a:rPr lang="tr-TR" b="1" dirty="0">
                <a:solidFill>
                  <a:srgbClr val="FF0000"/>
                </a:solidFill>
              </a:rPr>
              <a:t>PROBLEM NEDİR?</a:t>
            </a:r>
          </a:p>
          <a:p>
            <a:r>
              <a:rPr lang="tr-TR" b="1" dirty="0"/>
              <a:t>Problem, ulaşılmak istenen sonuca ulaşmayı zorlaştıran veya engelleyen direnç unsurlarına denir. Problemin ortaya çıkması, gerçek sonucun beklenen sonuçtan farklı olmasından kaynaklanır. Buna, teori ile uygulamanın uyuşmaması veya uygulamanın bir takım engellere takılması da diyebilirsiniz.</a:t>
            </a:r>
          </a:p>
          <a:p>
            <a:r>
              <a:rPr lang="tr-TR" b="1" i="1" dirty="0"/>
              <a:t>UNUTMAYIN: </a:t>
            </a:r>
            <a:r>
              <a:rPr lang="tr-TR" b="1" i="1" dirty="0">
                <a:solidFill>
                  <a:srgbClr val="FF0000"/>
                </a:solidFill>
              </a:rPr>
              <a:t>Problem çözme aşamalarını ezberlemek zorunda değilsiniz. </a:t>
            </a:r>
            <a:r>
              <a:rPr lang="tr-TR" b="1" i="1" dirty="0"/>
              <a:t>Problem çözme becerilerinizi geliştirdiğinizde bu yöntemler beyninizin düşünme tarzına dönüşecektir. Matematik problem çözme teknikleri de bu şekilde kalıcı olmaktadır</a:t>
            </a:r>
            <a:endParaRPr lang="tr-TR" b="1" dirty="0"/>
          </a:p>
          <a:p>
            <a:r>
              <a:rPr lang="tr-TR" b="1" dirty="0">
                <a:solidFill>
                  <a:srgbClr val="FF0000"/>
                </a:solidFill>
              </a:rPr>
              <a:t>Hemen problemin ana özelliklerinden birini hatırlayalım:</a:t>
            </a:r>
            <a:r>
              <a:rPr lang="tr-TR" b="1" dirty="0"/>
              <a:t> Problem, birden fazla çözüm yolu olan güçlüklere denir. Öyleyse, matematik problemlerinde işimizi kolaylaştıracak alışkanlığın ne olduğunu fark etmiş olmalısınız. Evet,</a:t>
            </a:r>
            <a:r>
              <a:rPr lang="tr-TR" b="1" u="sng" dirty="0">
                <a:solidFill>
                  <a:srgbClr val="FF0000"/>
                </a:solidFill>
              </a:rPr>
              <a:t> çözüm alternatifleri bularak birden fazla çözüm yöntemi uygulayabilmek</a:t>
            </a:r>
            <a:r>
              <a:rPr lang="tr-TR" b="1" dirty="0"/>
              <a:t> doğru cevap. İşte bu bütün problemler karşısında etkin bir yöntemdir.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GİRİŞİMCİLİK BECERİLERİ</a:t>
            </a:r>
            <a:endParaRPr lang="tr-TR" dirty="0">
              <a:solidFill>
                <a:srgbClr val="FF0000"/>
              </a:solidFill>
            </a:endParaRPr>
          </a:p>
        </p:txBody>
      </p:sp>
      <p:sp>
        <p:nvSpPr>
          <p:cNvPr id="3" name="2 İçerik Yer Tutucusu"/>
          <p:cNvSpPr>
            <a:spLocks noGrp="1"/>
          </p:cNvSpPr>
          <p:nvPr>
            <p:ph idx="1"/>
          </p:nvPr>
        </p:nvSpPr>
        <p:spPr/>
        <p:txBody>
          <a:bodyPr>
            <a:normAutofit fontScale="40000" lnSpcReduction="20000"/>
          </a:bodyPr>
          <a:lstStyle/>
          <a:p>
            <a:r>
              <a:rPr lang="tr-TR" sz="3800" b="1" i="1" dirty="0"/>
              <a:t>Problem çözme yeteneği, sadece okul derslerini değil; bütünüyle insanın yaşamını kolaylaştıran önemli bir beceridir. Problem çözme becerileri gelişmiş kişiler hayatın zorluklarıyla başa çıkma konusunda da yetenekli olurlar.</a:t>
            </a:r>
            <a:endParaRPr lang="tr-TR" sz="3800" b="1" dirty="0"/>
          </a:p>
          <a:p>
            <a:r>
              <a:rPr lang="tr-TR" sz="3800" b="1" dirty="0">
                <a:solidFill>
                  <a:srgbClr val="FF0000"/>
                </a:solidFill>
              </a:rPr>
              <a:t>Girişimci insanların ortak özelliklerini </a:t>
            </a:r>
            <a:r>
              <a:rPr lang="tr-TR" sz="3800" b="1" dirty="0"/>
              <a:t>tek tek belirlemek mümkün olmasa da, 3 ana kategoride toplamak mümkün. Bunlar;</a:t>
            </a:r>
          </a:p>
          <a:p>
            <a:pPr lvl="0"/>
            <a:r>
              <a:rPr lang="tr-TR" sz="3800" b="1" dirty="0"/>
              <a:t>Kişisel Özellikler</a:t>
            </a:r>
          </a:p>
          <a:p>
            <a:pPr lvl="0"/>
            <a:r>
              <a:rPr lang="tr-TR" sz="3800" b="1" dirty="0"/>
              <a:t>İnsan İlişkilerindeki Beceriler</a:t>
            </a:r>
          </a:p>
          <a:p>
            <a:pPr lvl="0"/>
            <a:r>
              <a:rPr lang="tr-TR" sz="3800" b="1" dirty="0"/>
              <a:t>Pratik Beceriler</a:t>
            </a:r>
          </a:p>
          <a:p>
            <a:pPr lvl="0"/>
            <a:r>
              <a:rPr lang="tr-TR" sz="3800" b="1" dirty="0">
                <a:solidFill>
                  <a:srgbClr val="FF0000"/>
                </a:solidFill>
              </a:rPr>
              <a:t>Kişisel Özellikler</a:t>
            </a:r>
          </a:p>
          <a:p>
            <a:r>
              <a:rPr lang="tr-TR" sz="3800" b="1" dirty="0">
                <a:solidFill>
                  <a:srgbClr val="FF0000"/>
                </a:solidFill>
              </a:rPr>
              <a:t>Risk alabilme:</a:t>
            </a:r>
            <a:r>
              <a:rPr lang="tr-TR" sz="3800" b="1" dirty="0"/>
              <a:t> Kişisel Özellikler denince ilk akla gelen girişimci insanların risk alabilme becerileridir.</a:t>
            </a:r>
          </a:p>
          <a:p>
            <a:r>
              <a:rPr lang="tr-TR" sz="3800" b="1" dirty="0">
                <a:solidFill>
                  <a:srgbClr val="FF0000"/>
                </a:solidFill>
              </a:rPr>
              <a:t>Motivasyonun yüksek olması ve iyimser olmak: </a:t>
            </a:r>
            <a:r>
              <a:rPr lang="tr-TR" sz="3800" b="1" dirty="0"/>
              <a:t>Oldukça büyük bir önem taşıyan bu iki özellik girişimcilere yapmak istedikleri iş için gerekli enerji ve isteği sağlamaktadır.</a:t>
            </a:r>
          </a:p>
          <a:p>
            <a:r>
              <a:rPr lang="tr-TR" sz="3800" b="1" dirty="0">
                <a:solidFill>
                  <a:srgbClr val="FF0000"/>
                </a:solidFill>
              </a:rPr>
              <a:t>Azim ve kararlılık:</a:t>
            </a:r>
            <a:r>
              <a:rPr lang="tr-TR" sz="3800" b="1" dirty="0"/>
              <a:t> Başarıya giden yol elbette pürüzsüz değil. İlk engelde yakılıp kalmamak için azim ve kararlılığa sahip olmak oldukça önemlidir.</a:t>
            </a:r>
          </a:p>
          <a:p>
            <a:r>
              <a:rPr lang="tr-TR" sz="3800" b="1" dirty="0">
                <a:solidFill>
                  <a:srgbClr val="FF0000"/>
                </a:solidFill>
              </a:rPr>
              <a:t>Yaratıcı düşünce ve sorun çözme:  </a:t>
            </a:r>
            <a:r>
              <a:rPr lang="tr-TR" sz="3800" b="1" dirty="0"/>
              <a:t>Karşılaştığınız sorunlarla baş edebilmek için yaratıcılığınız ile farklı çözümler bulmak, ve bu çözümleri doğru analiz ederek hayata geçirmek için ihtiyacınız olan becerilerdir.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İLETİŞİM BECERİLERİ</a:t>
            </a:r>
            <a:endParaRPr lang="tr-TR" dirty="0">
              <a:solidFill>
                <a:srgbClr val="FF0000"/>
              </a:solidFill>
            </a:endParaRPr>
          </a:p>
        </p:txBody>
      </p:sp>
      <p:pic>
        <p:nvPicPr>
          <p:cNvPr id="4" name="3 İçerik Yer Tutucusu" descr="Girişimcilik Becerileri Nelerdir?"/>
          <p:cNvPicPr>
            <a:picLocks noGrp="1"/>
          </p:cNvPicPr>
          <p:nvPr>
            <p:ph idx="1"/>
          </p:nvPr>
        </p:nvPicPr>
        <p:blipFill>
          <a:blip r:embed="rId2" cstate="print"/>
          <a:stretch>
            <a:fillRect/>
          </a:stretch>
        </p:blipFill>
        <p:spPr bwMode="auto">
          <a:xfrm>
            <a:off x="1737519" y="719137"/>
            <a:ext cx="5715000" cy="3810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TotalTime>
  <Words>447</Words>
  <Application>Microsoft Office PowerPoint</Application>
  <PresentationFormat>Ekran Gösterisi (4:3)</PresentationFormat>
  <Paragraphs>56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Görünüş</vt:lpstr>
      <vt:lpstr>ÖĞRETİM PROGRAMLARI TEMEL BECERİLERİ</vt:lpstr>
      <vt:lpstr>ELEŞTİREL DÜŞÜNME </vt:lpstr>
      <vt:lpstr>ELEŞTRİSEL DÜŞÜNME/YARATICI DÜŞÜNME</vt:lpstr>
      <vt:lpstr>SORGULAMAYA DAYALI ÖĞRENME</vt:lpstr>
      <vt:lpstr>SORGULAMAYA DAYALI ÖĞRENME</vt:lpstr>
      <vt:lpstr>SORGULAMAYA DAYALI ÖĞRENME</vt:lpstr>
      <vt:lpstr>PROBLEM ÇÖZMEYE DAYALI ÖĞRENME</vt:lpstr>
      <vt:lpstr>GİRİŞİMCİLİK BECERİLERİ</vt:lpstr>
      <vt:lpstr>İLETİŞİM BECERİLERİ</vt:lpstr>
      <vt:lpstr>İLETİŞİM BECERİLERİ</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NİLGÜN</dc:creator>
  <cp:lastModifiedBy>İlayda</cp:lastModifiedBy>
  <cp:revision>4</cp:revision>
  <dcterms:created xsi:type="dcterms:W3CDTF">2019-04-10T08:07:47Z</dcterms:created>
  <dcterms:modified xsi:type="dcterms:W3CDTF">2020-02-08T13:16:20Z</dcterms:modified>
</cp:coreProperties>
</file>