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verage"/>
      <p:regular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2F289ED-4049-4882-B443-A7A4E9A4F336}">
  <a:tblStyle styleId="{82F289ED-4049-4882-B443-A7A4E9A4F3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verage-regular.fntdata"/><Relationship Id="rId10" Type="http://schemas.openxmlformats.org/officeDocument/2006/relationships/slide" Target="slides/slide5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11708" y="-7802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6000"/>
              <a:t>Housing costs</a:t>
            </a:r>
            <a:endParaRPr sz="6000"/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828201"/>
            <a:ext cx="7801500" cy="79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In Finland, Netherlands, Denmark and Turkey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502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One-room flats</a:t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-49100" y="5188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7" name="Shape 67"/>
          <p:cNvGraphicFramePr/>
          <p:nvPr/>
        </p:nvGraphicFramePr>
        <p:xfrm>
          <a:off x="1039575" y="172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{82F289ED-4049-4882-B443-A7A4E9A4F336}</a:tableStyleId>
              </a:tblPr>
              <a:tblGrid>
                <a:gridCol w="1573000"/>
                <a:gridCol w="1573000"/>
                <a:gridCol w="1686050"/>
                <a:gridCol w="1053400"/>
                <a:gridCol w="999250"/>
              </a:tblGrid>
              <a:tr h="5852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>
                          <a:solidFill>
                            <a:srgbClr val="F3F3F3"/>
                          </a:solidFill>
                        </a:rPr>
                        <a:t>Countries</a:t>
                      </a:r>
                      <a:endParaRPr>
                        <a:solidFill>
                          <a:srgbClr val="F3F3F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>
                          <a:solidFill>
                            <a:srgbClr val="F3F3F3"/>
                          </a:solidFill>
                        </a:rPr>
                        <a:t>Finland</a:t>
                      </a:r>
                      <a:endParaRPr>
                        <a:solidFill>
                          <a:srgbClr val="F3F3F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>
                          <a:solidFill>
                            <a:srgbClr val="F3F3F3"/>
                          </a:solidFill>
                        </a:rPr>
                        <a:t>T</a:t>
                      </a:r>
                      <a:r>
                        <a:rPr lang="da">
                          <a:solidFill>
                            <a:srgbClr val="FFFFFF"/>
                          </a:solidFill>
                        </a:rPr>
                        <a:t>he Netherlands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>
                          <a:solidFill>
                            <a:srgbClr val="F3F3F3"/>
                          </a:solidFill>
                        </a:rPr>
                        <a:t>Denmark</a:t>
                      </a:r>
                      <a:endParaRPr>
                        <a:solidFill>
                          <a:srgbClr val="F3F3F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>
                          <a:solidFill>
                            <a:srgbClr val="F3F3F3"/>
                          </a:solidFill>
                        </a:rPr>
                        <a:t>Turkey</a:t>
                      </a:r>
                      <a:endParaRPr>
                        <a:solidFill>
                          <a:srgbClr val="F3F3F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614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>
                          <a:solidFill>
                            <a:srgbClr val="F3F3F3"/>
                          </a:solidFill>
                        </a:rPr>
                        <a:t>Prices</a:t>
                      </a:r>
                      <a:endParaRPr>
                        <a:solidFill>
                          <a:srgbClr val="F3F3F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>
                          <a:solidFill>
                            <a:srgbClr val="F3F3F3"/>
                          </a:solidFill>
                        </a:rPr>
                        <a:t>600-650€</a:t>
                      </a:r>
                      <a:endParaRPr>
                        <a:solidFill>
                          <a:srgbClr val="F3F3F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>
                          <a:solidFill>
                            <a:srgbClr val="F3F3F3"/>
                          </a:solidFill>
                        </a:rPr>
                        <a:t>1000-1250€</a:t>
                      </a:r>
                      <a:endParaRPr>
                        <a:solidFill>
                          <a:srgbClr val="F3F3F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>
                          <a:solidFill>
                            <a:srgbClr val="F3F3F3"/>
                          </a:solidFill>
                        </a:rPr>
                        <a:t>800-1050€</a:t>
                      </a:r>
                      <a:endParaRPr>
                        <a:solidFill>
                          <a:srgbClr val="F3F3F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>
                          <a:solidFill>
                            <a:srgbClr val="F3F3F3"/>
                          </a:solidFill>
                        </a:rPr>
                        <a:t>450-650€</a:t>
                      </a:r>
                      <a:endParaRPr>
                        <a:solidFill>
                          <a:srgbClr val="F3F3F3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type="title"/>
          </p:nvPr>
        </p:nvSpPr>
        <p:spPr>
          <a:xfrm>
            <a:off x="867150" y="225700"/>
            <a:ext cx="5380800" cy="10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000000"/>
                </a:solidFill>
              </a:rPr>
              <a:t>60m2 apartments (2 or 3 rooms)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914675" y="748350"/>
            <a:ext cx="7649100" cy="3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d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city of around 40 000 residents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5" name="Shape 75"/>
          <p:cNvGraphicFramePr/>
          <p:nvPr/>
        </p:nvGraphicFramePr>
        <p:xfrm>
          <a:off x="867138" y="2157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{82F289ED-4049-4882-B443-A7A4E9A4F336}</a:tableStyleId>
              </a:tblPr>
              <a:tblGrid>
                <a:gridCol w="1236350"/>
                <a:gridCol w="1236350"/>
                <a:gridCol w="1236350"/>
                <a:gridCol w="1236350"/>
                <a:gridCol w="1236350"/>
              </a:tblGrid>
              <a:tr h="8038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/>
                        <a:t>Finland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/>
                        <a:t>The Netherlands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/>
                        <a:t>Denmark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/>
                        <a:t>Turkey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199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>
                          <a:solidFill>
                            <a:srgbClr val="FFFFFF"/>
                          </a:solidFill>
                        </a:rPr>
                        <a:t>Rent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>
                          <a:solidFill>
                            <a:srgbClr val="FFFFFF"/>
                          </a:solidFill>
                        </a:rPr>
                        <a:t>700 - 900 €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>
                          <a:solidFill>
                            <a:srgbClr val="FFFFFF"/>
                          </a:solidFill>
                        </a:rPr>
                        <a:t>560 €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>
                          <a:solidFill>
                            <a:srgbClr val="FFFFFF"/>
                          </a:solidFill>
                        </a:rPr>
                        <a:t>600 - 650 €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64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>
                          <a:solidFill>
                            <a:srgbClr val="FFFFFF"/>
                          </a:solidFill>
                        </a:rPr>
                        <a:t>Selling price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>
                          <a:solidFill>
                            <a:srgbClr val="FFFFFF"/>
                          </a:solidFill>
                        </a:rPr>
                        <a:t>100 000-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>
                          <a:solidFill>
                            <a:srgbClr val="FFFFFF"/>
                          </a:solidFill>
                        </a:rPr>
                        <a:t>140 000 €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>
                          <a:solidFill>
                            <a:srgbClr val="FFFFFF"/>
                          </a:solidFill>
                        </a:rPr>
                        <a:t>139 000 €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>
                          <a:solidFill>
                            <a:srgbClr val="FFFFFF"/>
                          </a:solidFill>
                        </a:rPr>
                        <a:t>195 390 €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">
                          <a:solidFill>
                            <a:srgbClr val="FFFFFF"/>
                          </a:solidFill>
                        </a:rPr>
                        <a:t>40 000 -   100 000 €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98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CC0000"/>
                </a:solidFill>
              </a:rPr>
              <a:t>Water, heating and electricity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292500" y="670850"/>
            <a:ext cx="8851500" cy="44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600">
                <a:solidFill>
                  <a:srgbClr val="FFF2CC"/>
                </a:solidFill>
              </a:rPr>
              <a:t>Finland:                                 Denmark:               Turkey:                                    The Netherlands:</a:t>
            </a:r>
            <a:endParaRPr sz="1600">
              <a:solidFill>
                <a:srgbClr val="FFF2CC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a" sz="1600">
                <a:solidFill>
                  <a:srgbClr val="FFF2CC"/>
                </a:solidFill>
              </a:rPr>
              <a:t>Heating                                 Electricity: €480     Heating: 1.07 Liras= €0,24    Water costs: €17,41/month</a:t>
            </a:r>
            <a:endParaRPr sz="1600">
              <a:solidFill>
                <a:srgbClr val="FFF2CC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a" sz="1600">
                <a:solidFill>
                  <a:srgbClr val="FFF2CC"/>
                </a:solidFill>
              </a:rPr>
              <a:t>North: €83/month                Water: €1150         Electricity: 0,31 Liras= €0,70  Heating costs:€92/month</a:t>
            </a:r>
            <a:endParaRPr sz="1600">
              <a:solidFill>
                <a:srgbClr val="FFF2CC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a" sz="1600">
                <a:solidFill>
                  <a:srgbClr val="FFF2CC"/>
                </a:solidFill>
              </a:rPr>
              <a:t>South: €100/month              Heating: €1450      Water: 2,86 Liras= €0,64        Electricity: €40/month</a:t>
            </a:r>
            <a:endParaRPr sz="1600">
              <a:solidFill>
                <a:srgbClr val="FFF2CC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a" sz="1600">
                <a:solidFill>
                  <a:srgbClr val="FFF2CC"/>
                </a:solidFill>
              </a:rPr>
              <a:t>1 person north: €41/month</a:t>
            </a:r>
            <a:endParaRPr sz="1600">
              <a:solidFill>
                <a:srgbClr val="FFF2CC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a" sz="1600">
                <a:solidFill>
                  <a:srgbClr val="FFF2CC"/>
                </a:solidFill>
              </a:rPr>
              <a:t>South: €44/month</a:t>
            </a:r>
            <a:endParaRPr sz="1600">
              <a:solidFill>
                <a:srgbClr val="FFF2CC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a" sz="1600">
                <a:solidFill>
                  <a:srgbClr val="FFF2CC"/>
                </a:solidFill>
              </a:rPr>
              <a:t>Electricity: €12,30/kWh  </a:t>
            </a:r>
            <a:endParaRPr sz="1600">
              <a:solidFill>
                <a:srgbClr val="FFF2CC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a" sz="1600">
                <a:solidFill>
                  <a:srgbClr val="FFF2CC"/>
                </a:solidFill>
              </a:rPr>
              <a:t>Water costs</a:t>
            </a:r>
            <a:endParaRPr sz="1600">
              <a:solidFill>
                <a:srgbClr val="FFF2CC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a" sz="1600">
                <a:solidFill>
                  <a:srgbClr val="FFF2CC"/>
                </a:solidFill>
              </a:rPr>
              <a:t>Flats: €4,56/ m3</a:t>
            </a:r>
            <a:endParaRPr sz="1600">
              <a:solidFill>
                <a:srgbClr val="FFF2CC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a" sz="1600">
                <a:solidFill>
                  <a:srgbClr val="FFF2CC"/>
                </a:solidFill>
              </a:rPr>
              <a:t>Detached houses: €5,57/ m3</a:t>
            </a:r>
            <a:endParaRPr sz="1600">
              <a:solidFill>
                <a:srgbClr val="FFF2CC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Afbeeldingsresultaten voor water" id="82" name="Shape 82" title="Bronafbeelding weergeve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4850" y="3277525"/>
            <a:ext cx="1897900" cy="142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sresultaten voor heating" id="83" name="Shape 83" title="Bronafbeelding weergeve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1425" y="2604200"/>
            <a:ext cx="1747275" cy="2096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sresultaten voor electricity"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7375" y="2668950"/>
            <a:ext cx="2032000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207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 sz="3600">
                <a:solidFill>
                  <a:srgbClr val="000000"/>
                </a:solidFill>
              </a:rPr>
              <a:t>Insurances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83225" y="1574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da">
                <a:solidFill>
                  <a:schemeClr val="dk1"/>
                </a:solidFill>
              </a:rPr>
              <a:t>FINLAND: 120-300 euros per year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da">
                <a:solidFill>
                  <a:schemeClr val="dk1"/>
                </a:solidFill>
              </a:rPr>
              <a:t>NETHERLANDS: 200-300 euros per year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da">
                <a:solidFill>
                  <a:schemeClr val="dk1"/>
                </a:solidFill>
              </a:rPr>
              <a:t>DENMARK: 120-140 euros per year</a:t>
            </a:r>
            <a:endParaRPr b="1">
              <a:solidFill>
                <a:schemeClr val="dk1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da">
                <a:solidFill>
                  <a:schemeClr val="dk1"/>
                </a:solidFill>
              </a:rPr>
              <a:t>TURKEY: </a:t>
            </a:r>
            <a:r>
              <a:rPr b="1" lang="da">
                <a:solidFill>
                  <a:schemeClr val="dk1"/>
                </a:solidFill>
              </a:rPr>
              <a:t>100-1000 turkish liras = 20-250 euros per year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