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handoutMasterIdLst>
    <p:handoutMasterId r:id="rId23"/>
  </p:handoutMasterIdLst>
  <p:sldIdLst>
    <p:sldId id="256" r:id="rId2"/>
    <p:sldId id="257" r:id="rId3"/>
    <p:sldId id="267" r:id="rId4"/>
    <p:sldId id="258" r:id="rId5"/>
    <p:sldId id="259" r:id="rId6"/>
    <p:sldId id="280" r:id="rId7"/>
    <p:sldId id="262" r:id="rId8"/>
    <p:sldId id="263" r:id="rId9"/>
    <p:sldId id="266" r:id="rId10"/>
    <p:sldId id="268" r:id="rId11"/>
    <p:sldId id="281" r:id="rId12"/>
    <p:sldId id="269" r:id="rId13"/>
    <p:sldId id="265" r:id="rId14"/>
    <p:sldId id="270" r:id="rId15"/>
    <p:sldId id="271" r:id="rId16"/>
    <p:sldId id="272" r:id="rId17"/>
    <p:sldId id="273" r:id="rId18"/>
    <p:sldId id="274" r:id="rId19"/>
    <p:sldId id="275" r:id="rId20"/>
    <p:sldId id="278" r:id="rId21"/>
    <p:sldId id="277" r:id="rId22"/>
  </p:sldIdLst>
  <p:sldSz cx="9144000" cy="6858000" type="screen4x3"/>
  <p:notesSz cx="6794500" cy="99314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41" autoAdjust="0"/>
  </p:normalViewPr>
  <p:slideViewPr>
    <p:cSldViewPr>
      <p:cViewPr varScale="1">
        <p:scale>
          <a:sx n="63" d="100"/>
          <a:sy n="63" d="100"/>
        </p:scale>
        <p:origin x="15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CED45-94FE-4B3D-B367-8EF087558E27}" type="datetimeFigureOut">
              <a:rPr lang="hr-HR" smtClean="0"/>
              <a:t>25.11.2016.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328810-2B13-4633-B96E-A92D83EF3A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101870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4BFD9B3D-540D-410B-84BF-B5AD97E542A0}" type="datetimeFigureOut">
              <a:rPr lang="hr-HR" smtClean="0"/>
              <a:pPr/>
              <a:t>25.11.2016.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D37E2B8-7DC3-4E72-8F4D-C9F2ED942E1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9B3D-540D-410B-84BF-B5AD97E542A0}" type="datetimeFigureOut">
              <a:rPr lang="hr-HR" smtClean="0"/>
              <a:pPr/>
              <a:t>25.11.2016.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7E2B8-7DC3-4E72-8F4D-C9F2ED942E1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9B3D-540D-410B-84BF-B5AD97E542A0}" type="datetimeFigureOut">
              <a:rPr lang="hr-HR" smtClean="0"/>
              <a:pPr/>
              <a:t>25.11.2016.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7E2B8-7DC3-4E72-8F4D-C9F2ED942E1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9B3D-540D-410B-84BF-B5AD97E542A0}" type="datetimeFigureOut">
              <a:rPr lang="hr-HR" smtClean="0"/>
              <a:pPr/>
              <a:t>25.11.2016.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7E2B8-7DC3-4E72-8F4D-C9F2ED942E1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9B3D-540D-410B-84BF-B5AD97E542A0}" type="datetimeFigureOut">
              <a:rPr lang="hr-HR" smtClean="0"/>
              <a:pPr/>
              <a:t>25.11.2016.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7E2B8-7DC3-4E72-8F4D-C9F2ED942E1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9B3D-540D-410B-84BF-B5AD97E542A0}" type="datetimeFigureOut">
              <a:rPr lang="hr-HR" smtClean="0"/>
              <a:pPr/>
              <a:t>25.11.2016.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7E2B8-7DC3-4E72-8F4D-C9F2ED942E1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9B3D-540D-410B-84BF-B5AD97E542A0}" type="datetimeFigureOut">
              <a:rPr lang="hr-HR" smtClean="0"/>
              <a:pPr/>
              <a:t>25.11.2016.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7E2B8-7DC3-4E72-8F4D-C9F2ED942E1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9B3D-540D-410B-84BF-B5AD97E542A0}" type="datetimeFigureOut">
              <a:rPr lang="hr-HR" smtClean="0"/>
              <a:pPr/>
              <a:t>25.11.2016.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7E2B8-7DC3-4E72-8F4D-C9F2ED942E1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9B3D-540D-410B-84BF-B5AD97E542A0}" type="datetimeFigureOut">
              <a:rPr lang="hr-HR" smtClean="0"/>
              <a:pPr/>
              <a:t>25.11.2016.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7E2B8-7DC3-4E72-8F4D-C9F2ED942E1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4BFD9B3D-540D-410B-84BF-B5AD97E542A0}" type="datetimeFigureOut">
              <a:rPr lang="hr-HR" smtClean="0"/>
              <a:pPr/>
              <a:t>25.11.2016.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3D37E2B8-7DC3-4E72-8F4D-C9F2ED942E1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4BFD9B3D-540D-410B-84BF-B5AD97E542A0}" type="datetimeFigureOut">
              <a:rPr lang="hr-HR" smtClean="0"/>
              <a:pPr/>
              <a:t>25.11.2016.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3D37E2B8-7DC3-4E72-8F4D-C9F2ED942E1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BFD9B3D-540D-410B-84BF-B5AD97E542A0}" type="datetimeFigureOut">
              <a:rPr lang="hr-HR" smtClean="0"/>
              <a:pPr/>
              <a:t>25.11.2016.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D37E2B8-7DC3-4E72-8F4D-C9F2ED942E12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Education</a:t>
            </a:r>
            <a:r>
              <a:rPr lang="hr-HR" dirty="0" smtClean="0"/>
              <a:t> </a:t>
            </a:r>
            <a:r>
              <a:rPr lang="hr-HR" dirty="0" err="1" smtClean="0"/>
              <a:t>system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Croatia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err="1" smtClean="0"/>
              <a:t>From</a:t>
            </a:r>
            <a:r>
              <a:rPr lang="hr-HR" dirty="0" smtClean="0"/>
              <a:t> </a:t>
            </a:r>
            <a:r>
              <a:rPr lang="hr-HR" dirty="0" err="1" smtClean="0"/>
              <a:t>kindergarten</a:t>
            </a:r>
            <a:r>
              <a:rPr lang="hr-HR" dirty="0" smtClean="0"/>
              <a:t> to </a:t>
            </a:r>
            <a:r>
              <a:rPr lang="hr-HR" dirty="0" err="1" smtClean="0"/>
              <a:t>university</a:t>
            </a:r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446234"/>
            <a:ext cx="2857500" cy="814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Daruvar - </a:t>
            </a:r>
            <a:r>
              <a:rPr lang="hr-HR" dirty="0" err="1" smtClean="0"/>
              <a:t>Kindergarten</a:t>
            </a:r>
            <a:endParaRPr lang="hr-HR" dirty="0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13"/>
          </p:nvPr>
        </p:nvSpPr>
        <p:spPr>
          <a:xfrm>
            <a:off x="1298448" y="2060848"/>
            <a:ext cx="6369896" cy="3663295"/>
          </a:xfrm>
        </p:spPr>
        <p:txBody>
          <a:bodyPr>
            <a:normAutofit/>
          </a:bodyPr>
          <a:lstStyle/>
          <a:p>
            <a:r>
              <a:rPr lang="hr-HR" sz="2000" dirty="0" smtClean="0"/>
              <a:t> </a:t>
            </a:r>
            <a:r>
              <a:rPr lang="hr-HR" sz="2000" dirty="0" err="1" smtClean="0"/>
              <a:t>Kindregarten</a:t>
            </a:r>
            <a:r>
              <a:rPr lang="hr-HR" sz="2000" dirty="0" smtClean="0"/>
              <a:t> “V. Nazor”</a:t>
            </a:r>
          </a:p>
          <a:p>
            <a:endParaRPr lang="hr-HR" sz="2000" dirty="0" smtClean="0"/>
          </a:p>
          <a:p>
            <a:r>
              <a:rPr lang="hr-HR" sz="2000" dirty="0" err="1" smtClean="0"/>
              <a:t>Czech</a:t>
            </a:r>
            <a:r>
              <a:rPr lang="hr-HR" sz="2000" dirty="0" smtClean="0"/>
              <a:t> </a:t>
            </a:r>
            <a:r>
              <a:rPr lang="hr-HR" sz="2000" dirty="0" err="1" smtClean="0"/>
              <a:t>kindergarten</a:t>
            </a:r>
            <a:r>
              <a:rPr lang="hr-HR" sz="2000" dirty="0" smtClean="0"/>
              <a:t> “</a:t>
            </a:r>
            <a:r>
              <a:rPr lang="hr-HR" sz="2000" dirty="0" err="1" smtClean="0"/>
              <a:t>Ferda</a:t>
            </a:r>
            <a:r>
              <a:rPr lang="hr-HR" sz="2000" dirty="0" smtClean="0"/>
              <a:t> </a:t>
            </a:r>
            <a:r>
              <a:rPr lang="hr-HR" sz="2000" dirty="0" err="1" smtClean="0"/>
              <a:t>Mravenec</a:t>
            </a:r>
            <a:r>
              <a:rPr lang="hr-HR" sz="2000" dirty="0" smtClean="0"/>
              <a:t>”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1026" name="Picture 2" descr="C:\Users\Tina\Desktop\djecji-vrtic-daruvar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132" y="3407671"/>
            <a:ext cx="2833875" cy="212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ina\Desktop\slider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645024"/>
            <a:ext cx="4003899" cy="239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Daruvar - </a:t>
            </a:r>
            <a:r>
              <a:rPr lang="hr-HR" dirty="0" err="1"/>
              <a:t>Elementary</a:t>
            </a:r>
            <a:r>
              <a:rPr lang="hr-HR" dirty="0"/>
              <a:t> </a:t>
            </a:r>
            <a:r>
              <a:rPr lang="hr-HR" dirty="0" err="1"/>
              <a:t>Schools</a:t>
            </a:r>
            <a:r>
              <a:rPr lang="hr-HR" dirty="0"/>
              <a:t>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75656" y="1785155"/>
            <a:ext cx="6196405" cy="3603812"/>
          </a:xfrm>
        </p:spPr>
        <p:txBody>
          <a:bodyPr/>
          <a:lstStyle/>
          <a:p>
            <a:r>
              <a:rPr lang="hr-HR" sz="2000" dirty="0" err="1"/>
              <a:t>Elementary</a:t>
            </a:r>
            <a:r>
              <a:rPr lang="hr-HR" sz="2000" dirty="0"/>
              <a:t> </a:t>
            </a:r>
            <a:r>
              <a:rPr lang="hr-HR" sz="2000" dirty="0" err="1" smtClean="0"/>
              <a:t>schools</a:t>
            </a:r>
            <a:r>
              <a:rPr lang="hr-HR" sz="2000" dirty="0" smtClean="0"/>
              <a:t>    </a:t>
            </a:r>
            <a:r>
              <a:rPr lang="hr-HR" sz="2000" dirty="0"/>
              <a:t>“V. Nazor</a:t>
            </a:r>
            <a:r>
              <a:rPr lang="hr-HR" sz="2000" dirty="0" smtClean="0"/>
              <a:t>”</a:t>
            </a:r>
          </a:p>
          <a:p>
            <a:pPr indent="0">
              <a:spcBef>
                <a:spcPts val="0"/>
              </a:spcBef>
            </a:pPr>
            <a:endParaRPr lang="hr-HR" sz="2000" dirty="0" smtClean="0"/>
          </a:p>
          <a:p>
            <a:r>
              <a:rPr lang="hr-HR" sz="2000" dirty="0" err="1"/>
              <a:t>Czech</a:t>
            </a:r>
            <a:r>
              <a:rPr lang="hr-HR" sz="2000" dirty="0"/>
              <a:t> </a:t>
            </a:r>
            <a:r>
              <a:rPr lang="hr-HR" sz="2000" dirty="0" err="1"/>
              <a:t>elementary</a:t>
            </a:r>
            <a:r>
              <a:rPr lang="hr-HR" sz="2000" dirty="0"/>
              <a:t> </a:t>
            </a:r>
            <a:r>
              <a:rPr lang="hr-HR" sz="2000" dirty="0" err="1"/>
              <a:t>school</a:t>
            </a:r>
            <a:r>
              <a:rPr lang="hr-HR" sz="2000" dirty="0"/>
              <a:t> </a:t>
            </a:r>
            <a:endParaRPr lang="hr-HR" sz="2000" dirty="0" smtClean="0"/>
          </a:p>
          <a:p>
            <a:pPr marL="0" indent="0">
              <a:buNone/>
            </a:pPr>
            <a:r>
              <a:rPr lang="hr-HR" sz="2000" dirty="0" smtClean="0"/>
              <a:t>“</a:t>
            </a:r>
            <a:r>
              <a:rPr lang="hr-HR" sz="2000" dirty="0"/>
              <a:t>J. A. </a:t>
            </a:r>
            <a:r>
              <a:rPr lang="hr-HR" sz="2000" dirty="0" err="1"/>
              <a:t>Komensky</a:t>
            </a:r>
            <a:r>
              <a:rPr lang="hr-HR" sz="2000" dirty="0"/>
              <a:t>”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2050" name="Picture 2" descr="C:\Users\Tina\Desktop\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00324"/>
            <a:ext cx="2699669" cy="202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ina\Desktop\slika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41" y="3501008"/>
            <a:ext cx="3312368" cy="248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ina\Desktop\daruvar-cesk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933056"/>
            <a:ext cx="3024336" cy="21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02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65245" cy="1202485"/>
          </a:xfrm>
        </p:spPr>
        <p:txBody>
          <a:bodyPr/>
          <a:lstStyle/>
          <a:p>
            <a:r>
              <a:rPr lang="hr-HR" dirty="0" err="1" smtClean="0"/>
              <a:t>Secondary</a:t>
            </a:r>
            <a:r>
              <a:rPr lang="hr-HR" dirty="0" smtClean="0"/>
              <a:t> </a:t>
            </a:r>
            <a:r>
              <a:rPr lang="hr-HR" dirty="0" err="1" smtClean="0"/>
              <a:t>Schools</a:t>
            </a:r>
            <a:r>
              <a:rPr lang="hr-HR" dirty="0" smtClean="0"/>
              <a:t> Daruvar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 err="1" smtClean="0"/>
              <a:t>Grammar</a:t>
            </a:r>
            <a:r>
              <a:rPr lang="hr-HR" dirty="0" smtClean="0"/>
              <a:t> </a:t>
            </a:r>
            <a:r>
              <a:rPr lang="hr-HR" dirty="0" err="1" smtClean="0"/>
              <a:t>School</a:t>
            </a:r>
            <a:endParaRPr lang="hr-HR" dirty="0" smtClean="0"/>
          </a:p>
          <a:p>
            <a:r>
              <a:rPr lang="hr-HR" dirty="0" err="1" smtClean="0"/>
              <a:t>Technical</a:t>
            </a:r>
            <a:r>
              <a:rPr lang="hr-HR" dirty="0" smtClean="0"/>
              <a:t> </a:t>
            </a:r>
            <a:r>
              <a:rPr lang="hr-HR" dirty="0" err="1" smtClean="0"/>
              <a:t>School</a:t>
            </a:r>
            <a:endParaRPr lang="hr-HR" dirty="0" smtClean="0"/>
          </a:p>
          <a:p>
            <a:r>
              <a:rPr lang="hr-HR" dirty="0" err="1" smtClean="0"/>
              <a:t>School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Economics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Tourism</a:t>
            </a:r>
            <a:endParaRPr lang="hr-HR" dirty="0" smtClean="0"/>
          </a:p>
          <a:p>
            <a:endParaRPr lang="hr-HR" dirty="0"/>
          </a:p>
        </p:txBody>
      </p:sp>
      <p:pic>
        <p:nvPicPr>
          <p:cNvPr id="7" name="Slika 6" descr="sko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07891" y="3933056"/>
            <a:ext cx="3547189" cy="2660392"/>
          </a:xfrm>
          <a:prstGeom prst="rect">
            <a:avLst/>
          </a:prstGeom>
        </p:spPr>
      </p:pic>
      <p:pic>
        <p:nvPicPr>
          <p:cNvPr id="9" name="Rezervirano mjesto sadržaja 4" descr="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1611" y="3933056"/>
            <a:ext cx="3096344" cy="2319269"/>
          </a:xfrm>
          <a:prstGeom prst="rect">
            <a:avLst/>
          </a:prstGeom>
        </p:spPr>
      </p:pic>
      <p:pic>
        <p:nvPicPr>
          <p:cNvPr id="3074" name="Picture 2" descr="C:\Users\Tina\Desktop\large_img_4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799" y="1732158"/>
            <a:ext cx="2837371" cy="214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33361" cy="1171258"/>
          </a:xfrm>
        </p:spPr>
        <p:txBody>
          <a:bodyPr>
            <a:normAutofit fontScale="90000"/>
          </a:bodyPr>
          <a:lstStyle/>
          <a:p>
            <a:r>
              <a:rPr lang="hr-HR" dirty="0" err="1" smtClean="0"/>
              <a:t>School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 </a:t>
            </a:r>
            <a:r>
              <a:rPr lang="hr-HR" dirty="0" err="1" smtClean="0"/>
              <a:t>Economics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Tourism</a:t>
            </a:r>
            <a:r>
              <a:rPr lang="hr-HR" dirty="0" smtClean="0"/>
              <a:t> Daruvar - </a:t>
            </a:r>
            <a:r>
              <a:rPr lang="hr-HR" dirty="0" err="1" smtClean="0"/>
              <a:t>vocations</a:t>
            </a:r>
            <a:endParaRPr lang="hr-HR" dirty="0"/>
          </a:p>
        </p:txBody>
      </p:sp>
      <p:sp>
        <p:nvSpPr>
          <p:cNvPr id="6" name="Rezervirano mjesto teksta 5"/>
          <p:cNvSpPr>
            <a:spLocks noGrp="1"/>
          </p:cNvSpPr>
          <p:nvPr>
            <p:ph type="body" idx="1"/>
          </p:nvPr>
        </p:nvSpPr>
        <p:spPr>
          <a:xfrm>
            <a:off x="1115616" y="2084372"/>
            <a:ext cx="2939521" cy="820208"/>
          </a:xfrm>
        </p:spPr>
        <p:txBody>
          <a:bodyPr>
            <a:normAutofit/>
          </a:bodyPr>
          <a:lstStyle/>
          <a:p>
            <a:r>
              <a:rPr lang="hr-HR" dirty="0" smtClean="0"/>
              <a:t>3-</a:t>
            </a:r>
            <a:r>
              <a:rPr lang="hr-HR" dirty="0" err="1" smtClean="0"/>
              <a:t>year</a:t>
            </a:r>
            <a:r>
              <a:rPr lang="hr-HR" dirty="0" smtClean="0"/>
              <a:t>  </a:t>
            </a:r>
            <a:r>
              <a:rPr lang="hr-HR" dirty="0" err="1" smtClean="0"/>
              <a:t>programmes</a:t>
            </a:r>
            <a:endParaRPr lang="hr-HR" dirty="0"/>
          </a:p>
        </p:txBody>
      </p:sp>
      <p:sp>
        <p:nvSpPr>
          <p:cNvPr id="7" name="Rezervirano mjesto sadržaja 6"/>
          <p:cNvSpPr>
            <a:spLocks noGrp="1"/>
          </p:cNvSpPr>
          <p:nvPr>
            <p:ph sz="quarter" idx="13"/>
          </p:nvPr>
        </p:nvSpPr>
        <p:spPr>
          <a:xfrm>
            <a:off x="1331640" y="3049447"/>
            <a:ext cx="3227832" cy="2779776"/>
          </a:xfrm>
        </p:spPr>
        <p:txBody>
          <a:bodyPr/>
          <a:lstStyle/>
          <a:p>
            <a:r>
              <a:rPr lang="hr-HR" dirty="0" smtClean="0"/>
              <a:t>Cook</a:t>
            </a:r>
          </a:p>
          <a:p>
            <a:r>
              <a:rPr lang="hr-HR" dirty="0" err="1" smtClean="0"/>
              <a:t>Waiter</a:t>
            </a:r>
            <a:endParaRPr lang="hr-HR" dirty="0" smtClean="0"/>
          </a:p>
          <a:p>
            <a:r>
              <a:rPr lang="hr-HR" dirty="0" err="1" smtClean="0"/>
              <a:t>Shop</a:t>
            </a:r>
            <a:r>
              <a:rPr lang="hr-HR" dirty="0" smtClean="0"/>
              <a:t> </a:t>
            </a:r>
            <a:r>
              <a:rPr lang="hr-HR" dirty="0" err="1" smtClean="0"/>
              <a:t>assistant</a:t>
            </a:r>
            <a:endParaRPr lang="hr-HR" dirty="0"/>
          </a:p>
        </p:txBody>
      </p:sp>
      <p:pic>
        <p:nvPicPr>
          <p:cNvPr id="12" name="Slika 11" descr="large_img_107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2060848"/>
            <a:ext cx="2592287" cy="1944216"/>
          </a:xfrm>
          <a:prstGeom prst="rect">
            <a:avLst/>
          </a:prstGeom>
        </p:spPr>
      </p:pic>
      <p:pic>
        <p:nvPicPr>
          <p:cNvPr id="13" name="Slika 12" descr="large_img_107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3" y="4149080"/>
            <a:ext cx="2736304" cy="2052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err="1" smtClean="0"/>
              <a:t>School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 </a:t>
            </a:r>
            <a:r>
              <a:rPr lang="hr-HR" dirty="0" err="1" smtClean="0"/>
              <a:t>Economics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Tourism</a:t>
            </a:r>
            <a:r>
              <a:rPr lang="hr-HR" dirty="0" smtClean="0"/>
              <a:t> Daruvar - </a:t>
            </a:r>
            <a:r>
              <a:rPr lang="hr-HR" dirty="0" err="1" smtClean="0"/>
              <a:t>vocations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403648" y="2303922"/>
            <a:ext cx="2939521" cy="820208"/>
          </a:xfrm>
        </p:spPr>
        <p:txBody>
          <a:bodyPr>
            <a:normAutofit/>
          </a:bodyPr>
          <a:lstStyle/>
          <a:p>
            <a:r>
              <a:rPr lang="hr-HR" dirty="0" smtClean="0"/>
              <a:t>4-</a:t>
            </a:r>
            <a:r>
              <a:rPr lang="hr-HR" dirty="0" err="1" smtClean="0"/>
              <a:t>year</a:t>
            </a:r>
            <a:r>
              <a:rPr lang="hr-HR" dirty="0" smtClean="0"/>
              <a:t>  </a:t>
            </a:r>
            <a:r>
              <a:rPr lang="hr-HR" dirty="0" err="1" smtClean="0"/>
              <a:t>programmes</a:t>
            </a:r>
            <a:endParaRPr lang="hr-HR" dirty="0" smtClean="0"/>
          </a:p>
          <a:p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 err="1" smtClean="0"/>
              <a:t>Economist</a:t>
            </a:r>
            <a:endParaRPr lang="hr-HR" dirty="0" smtClean="0"/>
          </a:p>
          <a:p>
            <a:r>
              <a:rPr lang="hr-HR" dirty="0" smtClean="0"/>
              <a:t>Hotel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tourism</a:t>
            </a:r>
            <a:r>
              <a:rPr lang="hr-HR" dirty="0" smtClean="0"/>
              <a:t> </a:t>
            </a:r>
            <a:r>
              <a:rPr lang="hr-HR" dirty="0" err="1" smtClean="0"/>
              <a:t>technician</a:t>
            </a:r>
            <a:endParaRPr lang="hr-HR" dirty="0" smtClean="0"/>
          </a:p>
          <a:p>
            <a:r>
              <a:rPr lang="hr-HR" dirty="0" smtClean="0"/>
              <a:t>Agro–tourism technician</a:t>
            </a:r>
          </a:p>
          <a:p>
            <a:endParaRPr lang="hr-HR" dirty="0"/>
          </a:p>
        </p:txBody>
      </p:sp>
      <p:pic>
        <p:nvPicPr>
          <p:cNvPr id="8" name="Slika 7" descr="vcredist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261" y="3124130"/>
            <a:ext cx="1219478" cy="609739"/>
          </a:xfrm>
          <a:prstGeom prst="rect">
            <a:avLst/>
          </a:prstGeom>
        </p:spPr>
      </p:pic>
      <p:pic>
        <p:nvPicPr>
          <p:cNvPr id="9" name="Slika 8" descr="large_img_95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43764" y="2780928"/>
            <a:ext cx="3021715" cy="2266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err="1" smtClean="0"/>
              <a:t>We</a:t>
            </a:r>
            <a:r>
              <a:rPr lang="hr-HR" dirty="0" smtClean="0"/>
              <a:t> </a:t>
            </a:r>
            <a:r>
              <a:rPr lang="hr-HR" dirty="0" err="1" smtClean="0"/>
              <a:t>study</a:t>
            </a:r>
            <a:r>
              <a:rPr lang="hr-HR" dirty="0" smtClean="0"/>
              <a:t> a </a:t>
            </a:r>
            <a:r>
              <a:rPr lang="hr-HR" dirty="0" err="1" smtClean="0"/>
              <a:t>lot</a:t>
            </a:r>
            <a:r>
              <a:rPr lang="hr-HR" dirty="0" smtClean="0"/>
              <a:t> , but </a:t>
            </a:r>
            <a:r>
              <a:rPr lang="hr-HR" dirty="0" err="1" smtClean="0"/>
              <a:t>we</a:t>
            </a:r>
            <a:r>
              <a:rPr lang="hr-HR" dirty="0" smtClean="0"/>
              <a:t> </a:t>
            </a:r>
            <a:r>
              <a:rPr lang="hr-HR" dirty="0" err="1" smtClean="0"/>
              <a:t>also</a:t>
            </a:r>
            <a:r>
              <a:rPr lang="hr-HR" dirty="0" smtClean="0"/>
              <a:t>…</a:t>
            </a:r>
            <a:br>
              <a:rPr lang="hr-HR" dirty="0" smtClean="0"/>
            </a:br>
            <a:r>
              <a:rPr lang="hr-HR" dirty="0" err="1" smtClean="0"/>
              <a:t>...play</a:t>
            </a:r>
            <a:r>
              <a:rPr lang="hr-HR" dirty="0" smtClean="0"/>
              <a:t> </a:t>
            </a:r>
            <a:r>
              <a:rPr lang="hr-HR" dirty="0" err="1" smtClean="0"/>
              <a:t>sports</a:t>
            </a:r>
            <a:r>
              <a:rPr lang="hr-HR" dirty="0" smtClean="0"/>
              <a:t>…</a:t>
            </a:r>
            <a:endParaRPr lang="hr-HR" dirty="0"/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098" name="Picture 2" descr="C:\Users\Tina\Desktop\DSC073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132856"/>
            <a:ext cx="528058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… </a:t>
            </a:r>
            <a:r>
              <a:rPr lang="hr-HR" dirty="0" err="1" smtClean="0"/>
              <a:t>dress</a:t>
            </a:r>
            <a:r>
              <a:rPr lang="hr-HR" dirty="0" smtClean="0"/>
              <a:t> </a:t>
            </a:r>
            <a:r>
              <a:rPr lang="hr-HR" dirty="0" err="1" smtClean="0"/>
              <a:t>up</a:t>
            </a:r>
            <a:r>
              <a:rPr lang="hr-HR" dirty="0" smtClean="0"/>
              <a:t> for </a:t>
            </a:r>
            <a:r>
              <a:rPr lang="hr-HR" dirty="0" err="1" smtClean="0"/>
              <a:t>Halloween</a:t>
            </a:r>
            <a:r>
              <a:rPr lang="hr-HR" dirty="0" smtClean="0"/>
              <a:t>…</a:t>
            </a:r>
            <a:endParaRPr lang="hr-HR" dirty="0"/>
          </a:p>
        </p:txBody>
      </p:sp>
      <p:pic>
        <p:nvPicPr>
          <p:cNvPr id="4" name="Rezervirano mjesto sadržaja 3" descr="large_img_155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50078" y="2119313"/>
            <a:ext cx="4823207" cy="360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…</a:t>
            </a:r>
            <a:r>
              <a:rPr lang="hr-HR" dirty="0" err="1" smtClean="0"/>
              <a:t>travel</a:t>
            </a:r>
            <a:r>
              <a:rPr lang="hr-HR" dirty="0" smtClean="0"/>
              <a:t>…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122" name="Picture 2" descr="C:\Users\Tina\Desktop\14523052_1500161696666899_765577519029825039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44824"/>
            <a:ext cx="5495594" cy="412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…</a:t>
            </a:r>
            <a:r>
              <a:rPr lang="hr-HR" dirty="0" err="1" smtClean="0"/>
              <a:t>have</a:t>
            </a:r>
            <a:r>
              <a:rPr lang="hr-HR" dirty="0" smtClean="0"/>
              <a:t> </a:t>
            </a:r>
            <a:r>
              <a:rPr lang="hr-HR" dirty="0" err="1" smtClean="0"/>
              <a:t>workshops</a:t>
            </a:r>
            <a:r>
              <a:rPr lang="hr-HR" dirty="0" smtClean="0"/>
              <a:t>…</a:t>
            </a:r>
            <a:endParaRPr lang="hr-HR" dirty="0"/>
          </a:p>
        </p:txBody>
      </p:sp>
      <p:pic>
        <p:nvPicPr>
          <p:cNvPr id="5" name="Slika 4" descr="thumb_img_13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283395"/>
            <a:ext cx="3485928" cy="3155305"/>
          </a:xfrm>
          <a:prstGeom prst="rect">
            <a:avLst/>
          </a:prstGeom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6146" name="Picture 2" descr="C:\Users\Tina\Desktop\14606463_1498853483464387_507455552170894359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60848"/>
            <a:ext cx="27003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… </a:t>
            </a:r>
            <a:r>
              <a:rPr lang="hr-HR" dirty="0" err="1" smtClean="0"/>
              <a:t>clean</a:t>
            </a:r>
            <a:r>
              <a:rPr lang="hr-HR" dirty="0" smtClean="0"/>
              <a:t> </a:t>
            </a:r>
            <a:r>
              <a:rPr lang="hr-HR" dirty="0" err="1" smtClean="0"/>
              <a:t>our</a:t>
            </a:r>
            <a:r>
              <a:rPr lang="hr-HR" dirty="0" smtClean="0"/>
              <a:t> town…</a:t>
            </a:r>
            <a:endParaRPr lang="hr-HR" dirty="0"/>
          </a:p>
        </p:txBody>
      </p:sp>
      <p:pic>
        <p:nvPicPr>
          <p:cNvPr id="4" name="Rezervirano mjesto sadržaja 3" descr="large_img_86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2618993"/>
            <a:ext cx="3744925" cy="2797994"/>
          </a:xfrm>
        </p:spPr>
      </p:pic>
      <p:pic>
        <p:nvPicPr>
          <p:cNvPr id="7170" name="Picture 2" descr="C:\Users\Tina\Desktop\zelena_cistka_2013_konjicki_klub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611100"/>
            <a:ext cx="2334700" cy="28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Educational</a:t>
            </a:r>
            <a:r>
              <a:rPr lang="hr-HR" dirty="0" smtClean="0"/>
              <a:t> </a:t>
            </a:r>
            <a:r>
              <a:rPr lang="hr-HR" dirty="0" err="1" smtClean="0"/>
              <a:t>system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Republic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Croatia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59814" y="1772816"/>
            <a:ext cx="6196405" cy="3603812"/>
          </a:xfrm>
        </p:spPr>
        <p:txBody>
          <a:bodyPr/>
          <a:lstStyle/>
          <a:p>
            <a:endParaRPr lang="hr-HR" dirty="0" smtClean="0"/>
          </a:p>
          <a:p>
            <a:pPr lvl="1"/>
            <a:r>
              <a:rPr lang="hr-HR" dirty="0" err="1" smtClean="0"/>
              <a:t>Preschool</a:t>
            </a:r>
            <a:r>
              <a:rPr lang="hr-HR" dirty="0" smtClean="0"/>
              <a:t> </a:t>
            </a:r>
            <a:r>
              <a:rPr lang="hr-HR" dirty="0" err="1" smtClean="0"/>
              <a:t>education</a:t>
            </a:r>
            <a:r>
              <a:rPr lang="hr-HR" dirty="0" smtClean="0"/>
              <a:t> </a:t>
            </a:r>
            <a:endParaRPr lang="hr-HR" sz="2000" dirty="0" smtClean="0"/>
          </a:p>
          <a:p>
            <a:pPr lvl="1"/>
            <a:r>
              <a:rPr lang="hr-HR" dirty="0" err="1" smtClean="0"/>
              <a:t>Elementary</a:t>
            </a:r>
            <a:r>
              <a:rPr lang="hr-HR" dirty="0" smtClean="0"/>
              <a:t> </a:t>
            </a:r>
            <a:r>
              <a:rPr lang="hr-HR" dirty="0" err="1" smtClean="0"/>
              <a:t>education</a:t>
            </a:r>
            <a:r>
              <a:rPr lang="hr-HR" dirty="0" smtClean="0"/>
              <a:t> </a:t>
            </a:r>
            <a:endParaRPr lang="hr-HR" sz="2000" dirty="0" smtClean="0"/>
          </a:p>
          <a:p>
            <a:pPr lvl="1"/>
            <a:r>
              <a:rPr lang="hr-HR" dirty="0" err="1" smtClean="0"/>
              <a:t>Secondary</a:t>
            </a:r>
            <a:r>
              <a:rPr lang="hr-HR" dirty="0" smtClean="0"/>
              <a:t> </a:t>
            </a:r>
            <a:r>
              <a:rPr lang="hr-HR" dirty="0" err="1" smtClean="0"/>
              <a:t>education</a:t>
            </a:r>
            <a:r>
              <a:rPr lang="hr-HR" dirty="0" smtClean="0"/>
              <a:t> </a:t>
            </a:r>
            <a:endParaRPr lang="hr-HR" sz="2000" dirty="0" smtClean="0"/>
          </a:p>
          <a:p>
            <a:pPr lvl="1"/>
            <a:r>
              <a:rPr lang="hr-HR" dirty="0" err="1" smtClean="0"/>
              <a:t>Higher</a:t>
            </a:r>
            <a:r>
              <a:rPr lang="hr-HR" dirty="0" smtClean="0"/>
              <a:t>  </a:t>
            </a:r>
            <a:r>
              <a:rPr lang="hr-HR" dirty="0" err="1" smtClean="0"/>
              <a:t>education</a:t>
            </a:r>
            <a:r>
              <a:rPr lang="hr-HR" dirty="0" smtClean="0"/>
              <a:t> </a:t>
            </a:r>
            <a:endParaRPr lang="hr-HR" sz="2000" dirty="0" smtClean="0"/>
          </a:p>
          <a:p>
            <a:pPr>
              <a:buNone/>
            </a:pPr>
            <a:endParaRPr lang="hr-HR" dirty="0"/>
          </a:p>
        </p:txBody>
      </p:sp>
      <p:pic>
        <p:nvPicPr>
          <p:cNvPr id="8194" name="Picture 2" descr="C:\Users\Tina\Desktop\polaganje-prijemnog-fakultet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149080"/>
            <a:ext cx="2639446" cy="166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Tina\Desktop\dan dječjih prava 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948911"/>
            <a:ext cx="2754369" cy="206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Tina\Desktop\httpwww.flickr-620x3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591" y="2314654"/>
            <a:ext cx="3070423" cy="163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…</a:t>
            </a:r>
            <a:r>
              <a:rPr lang="hr-HR" dirty="0" err="1" smtClean="0"/>
              <a:t>help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our</a:t>
            </a:r>
            <a:r>
              <a:rPr lang="hr-HR" dirty="0" smtClean="0"/>
              <a:t> </a:t>
            </a:r>
            <a:r>
              <a:rPr lang="hr-HR" dirty="0" err="1" smtClean="0"/>
              <a:t>community</a:t>
            </a:r>
            <a:r>
              <a:rPr lang="hr-HR" dirty="0" smtClean="0"/>
              <a:t>…</a:t>
            </a:r>
            <a:endParaRPr lang="hr-HR" dirty="0"/>
          </a:p>
        </p:txBody>
      </p:sp>
      <p:pic>
        <p:nvPicPr>
          <p:cNvPr id="7" name="Rezervirano mjesto sadržaja 6" descr="large_img_13276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298575" y="2727134"/>
            <a:ext cx="3200400" cy="2391156"/>
          </a:xfrm>
        </p:spPr>
      </p:pic>
      <p:pic>
        <p:nvPicPr>
          <p:cNvPr id="8" name="Rezervirano mjesto sadržaja 7" descr="large_img_15819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4664075" y="2726341"/>
            <a:ext cx="3200400" cy="23911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err="1" smtClean="0"/>
              <a:t>We</a:t>
            </a:r>
            <a:r>
              <a:rPr lang="hr-HR" dirty="0" smtClean="0"/>
              <a:t> </a:t>
            </a:r>
            <a:r>
              <a:rPr lang="hr-HR" dirty="0" err="1" smtClean="0"/>
              <a:t>hope</a:t>
            </a:r>
            <a:r>
              <a:rPr lang="hr-HR" dirty="0" smtClean="0"/>
              <a:t> </a:t>
            </a:r>
            <a:r>
              <a:rPr lang="hr-HR" dirty="0" err="1" smtClean="0"/>
              <a:t>you</a:t>
            </a:r>
            <a:r>
              <a:rPr lang="hr-HR" dirty="0" smtClean="0"/>
              <a:t> </a:t>
            </a:r>
            <a:r>
              <a:rPr lang="hr-HR" dirty="0" err="1" smtClean="0"/>
              <a:t>will</a:t>
            </a:r>
            <a:r>
              <a:rPr lang="hr-HR" dirty="0" smtClean="0"/>
              <a:t> </a:t>
            </a:r>
            <a:r>
              <a:rPr lang="hr-HR" dirty="0" err="1" smtClean="0"/>
              <a:t>enjoy</a:t>
            </a:r>
            <a:r>
              <a:rPr lang="hr-HR" dirty="0" smtClean="0"/>
              <a:t> </a:t>
            </a:r>
            <a:r>
              <a:rPr lang="hr-HR" dirty="0" err="1" smtClean="0"/>
              <a:t>your</a:t>
            </a:r>
            <a:r>
              <a:rPr lang="hr-HR" dirty="0" smtClean="0"/>
              <a:t> </a:t>
            </a:r>
            <a:r>
              <a:rPr lang="hr-HR" err="1" smtClean="0"/>
              <a:t>stay</a:t>
            </a:r>
            <a:r>
              <a:rPr lang="hr-HR" smtClean="0"/>
              <a:t> when you come to Croatia! </a:t>
            </a:r>
            <a:r>
              <a:rPr lang="hr-HR" dirty="0" smtClean="0">
                <a:sym typeface="Wingdings" pitchFamily="2" charset="2"/>
              </a:rPr>
              <a:t> </a:t>
            </a:r>
            <a:endParaRPr lang="hr-HR" dirty="0"/>
          </a:p>
        </p:txBody>
      </p:sp>
      <p:pic>
        <p:nvPicPr>
          <p:cNvPr id="4" name="Rezervirano mjesto sadržaja 3" descr="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2132856"/>
            <a:ext cx="4345699" cy="32550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Rezervirano mjesto sadržaja 3" descr="Sustav%20obrazovanja%20u%20RH_e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692696"/>
            <a:ext cx="7283152" cy="5487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65245" cy="1202485"/>
          </a:xfrm>
        </p:spPr>
        <p:txBody>
          <a:bodyPr/>
          <a:lstStyle/>
          <a:p>
            <a:r>
              <a:rPr lang="hr-HR" dirty="0" err="1" smtClean="0"/>
              <a:t>Preschool</a:t>
            </a:r>
            <a:r>
              <a:rPr lang="hr-HR" dirty="0" smtClean="0"/>
              <a:t> </a:t>
            </a:r>
            <a:r>
              <a:rPr lang="hr-HR" dirty="0" err="1" smtClean="0"/>
              <a:t>education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75656" y="1844824"/>
            <a:ext cx="6196405" cy="3603812"/>
          </a:xfrm>
        </p:spPr>
        <p:txBody>
          <a:bodyPr/>
          <a:lstStyle/>
          <a:p>
            <a:r>
              <a:rPr lang="hr-HR" sz="2000" dirty="0" err="1" smtClean="0"/>
              <a:t>education</a:t>
            </a:r>
            <a:r>
              <a:rPr lang="hr-HR" sz="2000" dirty="0" smtClean="0"/>
              <a:t> </a:t>
            </a:r>
            <a:r>
              <a:rPr lang="hr-HR" sz="2000" dirty="0" err="1" smtClean="0"/>
              <a:t>and</a:t>
            </a:r>
            <a:r>
              <a:rPr lang="hr-HR" sz="2000" dirty="0" smtClean="0"/>
              <a:t> care </a:t>
            </a:r>
            <a:r>
              <a:rPr lang="hr-HR" sz="2000" dirty="0" err="1" smtClean="0"/>
              <a:t>of</a:t>
            </a:r>
            <a:r>
              <a:rPr lang="hr-HR" sz="2000" dirty="0" smtClean="0"/>
              <a:t> </a:t>
            </a:r>
            <a:r>
              <a:rPr lang="hr-HR" sz="2000" dirty="0" err="1" smtClean="0"/>
              <a:t>the</a:t>
            </a:r>
            <a:r>
              <a:rPr lang="hr-HR" sz="2000" dirty="0" smtClean="0"/>
              <a:t> </a:t>
            </a:r>
            <a:r>
              <a:rPr lang="hr-HR" sz="2000" dirty="0" err="1" smtClean="0"/>
              <a:t>children</a:t>
            </a:r>
            <a:r>
              <a:rPr lang="hr-HR" sz="2000" dirty="0" smtClean="0"/>
              <a:t> </a:t>
            </a:r>
            <a:r>
              <a:rPr lang="hr-HR" sz="2000" dirty="0" err="1" smtClean="0"/>
              <a:t>of</a:t>
            </a:r>
            <a:r>
              <a:rPr lang="hr-HR" sz="2000" dirty="0" smtClean="0"/>
              <a:t> </a:t>
            </a:r>
            <a:r>
              <a:rPr lang="hr-HR" sz="2000" dirty="0" err="1" smtClean="0"/>
              <a:t>preschool</a:t>
            </a:r>
            <a:r>
              <a:rPr lang="hr-HR" sz="2000" dirty="0" smtClean="0"/>
              <a:t> age</a:t>
            </a:r>
          </a:p>
          <a:p>
            <a:endParaRPr lang="hr-HR" sz="2000" dirty="0" smtClean="0"/>
          </a:p>
          <a:p>
            <a:r>
              <a:rPr lang="hr-HR" sz="2000" dirty="0" smtClean="0"/>
              <a:t>programs for children from the age of six months until school age (6-7 years of age)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9218" name="Picture 2" descr="C:\Users\Tina\Desktop\vrti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56992"/>
            <a:ext cx="5159623" cy="289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err="1" smtClean="0"/>
              <a:t>Eight</a:t>
            </a:r>
            <a:r>
              <a:rPr lang="hr-HR" dirty="0" smtClean="0"/>
              <a:t>-</a:t>
            </a:r>
            <a:r>
              <a:rPr lang="hr-HR" dirty="0" err="1" smtClean="0"/>
              <a:t>year</a:t>
            </a:r>
            <a:r>
              <a:rPr lang="hr-HR" dirty="0" smtClean="0"/>
              <a:t> </a:t>
            </a:r>
            <a:r>
              <a:rPr lang="hr-HR" dirty="0" err="1" smtClean="0"/>
              <a:t>elementary</a:t>
            </a:r>
            <a:r>
              <a:rPr lang="hr-HR" dirty="0" smtClean="0"/>
              <a:t> </a:t>
            </a:r>
            <a:r>
              <a:rPr lang="hr-HR" dirty="0" err="1" smtClean="0"/>
              <a:t>education</a:t>
            </a: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71600" y="1988840"/>
            <a:ext cx="6196405" cy="3603812"/>
          </a:xfrm>
        </p:spPr>
        <p:txBody>
          <a:bodyPr>
            <a:normAutofit/>
          </a:bodyPr>
          <a:lstStyle/>
          <a:p>
            <a:endParaRPr lang="hr-HR" sz="2000" dirty="0" smtClean="0"/>
          </a:p>
          <a:p>
            <a:r>
              <a:rPr lang="hr-HR" sz="2000" dirty="0" err="1" smtClean="0"/>
              <a:t>Compulsory</a:t>
            </a:r>
            <a:r>
              <a:rPr lang="hr-HR" sz="2000" dirty="0" smtClean="0"/>
              <a:t> </a:t>
            </a:r>
            <a:r>
              <a:rPr lang="hr-HR" sz="2000" dirty="0" err="1" smtClean="0"/>
              <a:t>and</a:t>
            </a:r>
            <a:r>
              <a:rPr lang="hr-HR" sz="2000" dirty="0" smtClean="0"/>
              <a:t> </a:t>
            </a:r>
            <a:r>
              <a:rPr lang="hr-HR" sz="2000" dirty="0" err="1" smtClean="0"/>
              <a:t>free</a:t>
            </a:r>
            <a:r>
              <a:rPr lang="hr-HR" sz="2000" dirty="0" smtClean="0"/>
              <a:t> for all </a:t>
            </a:r>
            <a:r>
              <a:rPr lang="hr-HR" sz="2000" dirty="0" err="1" smtClean="0"/>
              <a:t>children</a:t>
            </a:r>
            <a:r>
              <a:rPr lang="hr-HR" sz="2000" dirty="0" smtClean="0"/>
              <a:t> </a:t>
            </a:r>
            <a:r>
              <a:rPr lang="hr-HR" sz="2000" dirty="0" err="1" smtClean="0"/>
              <a:t>between</a:t>
            </a:r>
            <a:r>
              <a:rPr lang="hr-HR" sz="2000" dirty="0" smtClean="0"/>
              <a:t> </a:t>
            </a:r>
            <a:r>
              <a:rPr lang="hr-HR" sz="2000" dirty="0" err="1" smtClean="0"/>
              <a:t>the</a:t>
            </a:r>
            <a:r>
              <a:rPr lang="hr-HR" sz="2000" dirty="0" smtClean="0"/>
              <a:t> </a:t>
            </a:r>
            <a:r>
              <a:rPr lang="hr-HR" sz="2000" dirty="0" err="1" smtClean="0"/>
              <a:t>ages</a:t>
            </a:r>
            <a:r>
              <a:rPr lang="hr-HR" sz="2000" dirty="0" smtClean="0"/>
              <a:t> </a:t>
            </a:r>
            <a:r>
              <a:rPr lang="hr-HR" sz="2000" dirty="0" err="1" smtClean="0"/>
              <a:t>of</a:t>
            </a:r>
            <a:r>
              <a:rPr lang="hr-HR" sz="2000" dirty="0" smtClean="0"/>
              <a:t> </a:t>
            </a:r>
            <a:r>
              <a:rPr lang="hr-HR" sz="2000" dirty="0" err="1" smtClean="0"/>
              <a:t>six</a:t>
            </a:r>
            <a:r>
              <a:rPr lang="hr-HR" sz="2000" dirty="0" smtClean="0"/>
              <a:t> </a:t>
            </a:r>
            <a:r>
              <a:rPr lang="hr-HR" sz="2000" dirty="0" err="1" smtClean="0"/>
              <a:t>and</a:t>
            </a:r>
            <a:r>
              <a:rPr lang="hr-HR" sz="2000" dirty="0" smtClean="0"/>
              <a:t> </a:t>
            </a:r>
            <a:r>
              <a:rPr lang="hr-HR" sz="2000" dirty="0" err="1" smtClean="0"/>
              <a:t>fifteen</a:t>
            </a:r>
            <a:r>
              <a:rPr lang="hr-HR" sz="2000" dirty="0" smtClean="0"/>
              <a:t>.</a:t>
            </a:r>
          </a:p>
          <a:p>
            <a:pPr marL="0" indent="0">
              <a:buNone/>
            </a:pPr>
            <a:endParaRPr lang="hr-HR" sz="2000" dirty="0" smtClean="0"/>
          </a:p>
          <a:p>
            <a:pPr marL="0" indent="0">
              <a:buNone/>
            </a:pPr>
            <a:r>
              <a:rPr lang="hr-HR" sz="2000" dirty="0" smtClean="0"/>
              <a:t> </a:t>
            </a:r>
            <a:r>
              <a:rPr lang="hr-HR" sz="2000" b="1" dirty="0" err="1" smtClean="0"/>
              <a:t>Divided</a:t>
            </a:r>
            <a:r>
              <a:rPr lang="hr-HR" sz="2000" b="1" dirty="0" smtClean="0"/>
              <a:t> </a:t>
            </a:r>
            <a:r>
              <a:rPr lang="hr-HR" sz="2000" b="1" dirty="0" err="1" smtClean="0"/>
              <a:t>into</a:t>
            </a:r>
            <a:r>
              <a:rPr lang="hr-HR" sz="2000" b="1" dirty="0" smtClean="0"/>
              <a:t> </a:t>
            </a:r>
            <a:r>
              <a:rPr lang="hr-HR" sz="2000" b="1" dirty="0" err="1" smtClean="0"/>
              <a:t>two</a:t>
            </a:r>
            <a:r>
              <a:rPr lang="hr-HR" sz="2000" b="1" dirty="0" smtClean="0"/>
              <a:t> </a:t>
            </a:r>
            <a:r>
              <a:rPr lang="hr-HR" sz="2000" b="1" dirty="0" err="1" smtClean="0"/>
              <a:t>levels</a:t>
            </a:r>
            <a:endParaRPr lang="hr-HR" sz="2000" b="1" dirty="0" smtClean="0"/>
          </a:p>
          <a:p>
            <a:r>
              <a:rPr lang="hr-HR" sz="2000" dirty="0"/>
              <a:t>1</a:t>
            </a:r>
            <a:r>
              <a:rPr lang="hr-HR" sz="2000" baseline="30000" dirty="0"/>
              <a:t>st</a:t>
            </a:r>
            <a:r>
              <a:rPr lang="hr-HR" sz="2000" dirty="0"/>
              <a:t> </a:t>
            </a:r>
            <a:r>
              <a:rPr lang="hr-HR" sz="2000" dirty="0" err="1"/>
              <a:t>through</a:t>
            </a:r>
            <a:r>
              <a:rPr lang="hr-HR" sz="2000" dirty="0"/>
              <a:t> 4</a:t>
            </a:r>
            <a:r>
              <a:rPr lang="hr-HR" sz="2000" baseline="30000" dirty="0"/>
              <a:t>th</a:t>
            </a:r>
            <a:r>
              <a:rPr lang="hr-HR" sz="2000" dirty="0"/>
              <a:t> </a:t>
            </a:r>
            <a:r>
              <a:rPr lang="hr-HR" sz="2000" dirty="0" smtClean="0"/>
              <a:t>grade</a:t>
            </a:r>
          </a:p>
          <a:p>
            <a:r>
              <a:rPr lang="hr-HR" sz="2000" dirty="0"/>
              <a:t>5</a:t>
            </a:r>
            <a:r>
              <a:rPr lang="hr-HR" sz="2000" baseline="30000" dirty="0"/>
              <a:t>th</a:t>
            </a:r>
            <a:r>
              <a:rPr lang="hr-HR" sz="2000" dirty="0"/>
              <a:t> </a:t>
            </a:r>
            <a:r>
              <a:rPr lang="hr-HR" sz="2000" dirty="0" err="1"/>
              <a:t>through</a:t>
            </a:r>
            <a:r>
              <a:rPr lang="hr-HR" sz="2000" dirty="0"/>
              <a:t> 8</a:t>
            </a:r>
            <a:r>
              <a:rPr lang="hr-HR" sz="2000" baseline="30000" dirty="0"/>
              <a:t>th</a:t>
            </a:r>
            <a:r>
              <a:rPr lang="hr-HR" sz="2000" dirty="0"/>
              <a:t> grade</a:t>
            </a:r>
          </a:p>
          <a:p>
            <a:endParaRPr lang="hr-HR" dirty="0"/>
          </a:p>
          <a:p>
            <a:endParaRPr lang="hr-HR" dirty="0" smtClean="0"/>
          </a:p>
          <a:p>
            <a:pPr>
              <a:buNone/>
            </a:pPr>
            <a:endParaRPr lang="hr-HR" dirty="0"/>
          </a:p>
        </p:txBody>
      </p:sp>
      <p:pic>
        <p:nvPicPr>
          <p:cNvPr id="10242" name="Picture 2" descr="C:\Users\Tina\Desktop\81d817950045f88c8514387154847a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852936"/>
            <a:ext cx="403244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65245" cy="1202485"/>
          </a:xfrm>
        </p:spPr>
        <p:txBody>
          <a:bodyPr/>
          <a:lstStyle/>
          <a:p>
            <a:r>
              <a:rPr lang="hr-HR" b="1" dirty="0" err="1"/>
              <a:t>Secondary</a:t>
            </a:r>
            <a:r>
              <a:rPr lang="hr-HR" b="1" dirty="0"/>
              <a:t> </a:t>
            </a:r>
            <a:r>
              <a:rPr lang="hr-HR" b="1" dirty="0" err="1"/>
              <a:t>school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03648" y="1772816"/>
            <a:ext cx="6196405" cy="4248472"/>
          </a:xfrm>
        </p:spPr>
        <p:txBody>
          <a:bodyPr>
            <a:normAutofit/>
          </a:bodyPr>
          <a:lstStyle/>
          <a:p>
            <a:r>
              <a:rPr lang="hr-HR" sz="2000" dirty="0" err="1"/>
              <a:t>Secondary</a:t>
            </a:r>
            <a:r>
              <a:rPr lang="hr-HR" sz="2000" dirty="0"/>
              <a:t> </a:t>
            </a:r>
            <a:r>
              <a:rPr lang="hr-HR" sz="2000" dirty="0" err="1"/>
              <a:t>school</a:t>
            </a:r>
            <a:r>
              <a:rPr lang="hr-HR" sz="2000" dirty="0"/>
              <a:t> is </a:t>
            </a:r>
            <a:r>
              <a:rPr lang="hr-HR" sz="2000" dirty="0" err="1"/>
              <a:t>optional</a:t>
            </a:r>
            <a:r>
              <a:rPr lang="hr-HR" sz="2000" dirty="0"/>
              <a:t> </a:t>
            </a:r>
            <a:r>
              <a:rPr lang="hr-HR" sz="2000" dirty="0" err="1"/>
              <a:t>and</a:t>
            </a:r>
            <a:r>
              <a:rPr lang="hr-HR" sz="2000" dirty="0"/>
              <a:t> </a:t>
            </a:r>
            <a:r>
              <a:rPr lang="hr-HR" sz="2000" dirty="0" err="1"/>
              <a:t>free</a:t>
            </a:r>
            <a:r>
              <a:rPr lang="hr-HR" sz="2000" dirty="0"/>
              <a:t> </a:t>
            </a:r>
            <a:r>
              <a:rPr lang="hr-HR" sz="2000" dirty="0" err="1"/>
              <a:t>in</a:t>
            </a:r>
            <a:r>
              <a:rPr lang="hr-HR" sz="2000" dirty="0"/>
              <a:t> </a:t>
            </a:r>
            <a:r>
              <a:rPr lang="hr-HR" sz="2000" dirty="0" smtClean="0"/>
              <a:t>Croatia</a:t>
            </a:r>
          </a:p>
          <a:p>
            <a:endParaRPr lang="hr-HR" sz="2000" dirty="0"/>
          </a:p>
          <a:p>
            <a:pPr marL="0" indent="0">
              <a:buNone/>
            </a:pPr>
            <a:r>
              <a:rPr lang="hr-HR" sz="2000" b="1" dirty="0" err="1"/>
              <a:t>There</a:t>
            </a:r>
            <a:r>
              <a:rPr lang="hr-HR" sz="2000" b="1" dirty="0"/>
              <a:t> are </a:t>
            </a:r>
            <a:r>
              <a:rPr lang="hr-HR" sz="2000" b="1" dirty="0" err="1"/>
              <a:t>different</a:t>
            </a:r>
            <a:r>
              <a:rPr lang="hr-HR" sz="2000" b="1" dirty="0"/>
              <a:t> </a:t>
            </a:r>
            <a:r>
              <a:rPr lang="hr-HR" sz="2000" b="1" dirty="0" err="1"/>
              <a:t>types</a:t>
            </a:r>
            <a:r>
              <a:rPr lang="hr-HR" sz="2000" b="1" dirty="0"/>
              <a:t> </a:t>
            </a:r>
            <a:r>
              <a:rPr lang="hr-HR" sz="2000" b="1" dirty="0" err="1"/>
              <a:t>of</a:t>
            </a:r>
            <a:r>
              <a:rPr lang="hr-HR" sz="2000" b="1" dirty="0"/>
              <a:t> </a:t>
            </a:r>
            <a:r>
              <a:rPr lang="hr-HR" sz="2000" b="1" dirty="0" err="1"/>
              <a:t>secondary</a:t>
            </a:r>
            <a:r>
              <a:rPr lang="hr-HR" sz="2000" b="1" dirty="0"/>
              <a:t> </a:t>
            </a:r>
            <a:r>
              <a:rPr lang="hr-HR" sz="2000" b="1" dirty="0" err="1"/>
              <a:t>education</a:t>
            </a:r>
            <a:r>
              <a:rPr lang="hr-HR" sz="2000" b="1" dirty="0" smtClean="0"/>
              <a:t>:</a:t>
            </a:r>
            <a:endParaRPr lang="hr-HR" sz="2000" b="1" dirty="0"/>
          </a:p>
          <a:p>
            <a:pPr lvl="0"/>
            <a:r>
              <a:rPr lang="hr-HR" sz="2000" dirty="0"/>
              <a:t>Grammar school </a:t>
            </a:r>
          </a:p>
          <a:p>
            <a:pPr lvl="0"/>
            <a:r>
              <a:rPr lang="hr-HR" sz="2000" dirty="0" smtClean="0"/>
              <a:t>Vocational </a:t>
            </a:r>
            <a:r>
              <a:rPr lang="hr-HR" sz="2000" dirty="0"/>
              <a:t>schools </a:t>
            </a:r>
          </a:p>
          <a:p>
            <a:pPr lvl="0"/>
            <a:r>
              <a:rPr lang="hr-HR" sz="2000" dirty="0" err="1"/>
              <a:t>Art</a:t>
            </a:r>
            <a:r>
              <a:rPr lang="hr-HR" sz="2000" dirty="0"/>
              <a:t> </a:t>
            </a:r>
            <a:r>
              <a:rPr lang="hr-HR" sz="2000" dirty="0" err="1"/>
              <a:t>schools</a:t>
            </a:r>
            <a:r>
              <a:rPr lang="hr-HR" sz="2000" dirty="0"/>
              <a:t> </a:t>
            </a:r>
          </a:p>
          <a:p>
            <a:endParaRPr lang="hr-HR" dirty="0"/>
          </a:p>
        </p:txBody>
      </p:sp>
      <p:pic>
        <p:nvPicPr>
          <p:cNvPr id="11266" name="Picture 2" descr="C:\Users\Tina\Desktop\carnet-blog-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165" y="3335789"/>
            <a:ext cx="4251109" cy="283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64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33361" cy="109925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Grammar school offers four different departments</a:t>
            </a:r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>
          <a:xfrm>
            <a:off x="1403648" y="2276872"/>
            <a:ext cx="6196405" cy="3315780"/>
          </a:xfrm>
        </p:spPr>
        <p:txBody>
          <a:bodyPr/>
          <a:lstStyle/>
          <a:p>
            <a:pPr lvl="0"/>
            <a:endParaRPr lang="hr-HR" dirty="0" smtClean="0"/>
          </a:p>
          <a:p>
            <a:pPr lvl="0"/>
            <a:r>
              <a:rPr lang="hr-HR" sz="2000" dirty="0" smtClean="0"/>
              <a:t>mathematics, IT and science gymnasium, </a:t>
            </a:r>
          </a:p>
          <a:p>
            <a:pPr lvl="0"/>
            <a:r>
              <a:rPr lang="hr-HR" sz="2000" dirty="0" err="1" smtClean="0"/>
              <a:t>foreign</a:t>
            </a:r>
            <a:r>
              <a:rPr lang="hr-HR" sz="2000" dirty="0" smtClean="0"/>
              <a:t> </a:t>
            </a:r>
            <a:r>
              <a:rPr lang="hr-HR" sz="2000" dirty="0" err="1" smtClean="0"/>
              <a:t>languages</a:t>
            </a:r>
            <a:r>
              <a:rPr lang="hr-HR" sz="2000" dirty="0" smtClean="0"/>
              <a:t> </a:t>
            </a:r>
            <a:r>
              <a:rPr lang="hr-HR" sz="2000" dirty="0" err="1" smtClean="0"/>
              <a:t>gymnasium</a:t>
            </a:r>
            <a:r>
              <a:rPr lang="hr-HR" sz="2000" dirty="0" smtClean="0"/>
              <a:t>, </a:t>
            </a:r>
          </a:p>
          <a:p>
            <a:pPr lvl="0"/>
            <a:r>
              <a:rPr lang="hr-HR" sz="2000" dirty="0" smtClean="0"/>
              <a:t>classical gymnasium,</a:t>
            </a:r>
          </a:p>
          <a:p>
            <a:pPr lvl="0"/>
            <a:r>
              <a:rPr lang="hr-HR" sz="2000" dirty="0" smtClean="0"/>
              <a:t>general </a:t>
            </a:r>
            <a:r>
              <a:rPr lang="hr-HR" sz="2000" dirty="0" err="1" smtClean="0"/>
              <a:t>education</a:t>
            </a:r>
            <a:r>
              <a:rPr lang="hr-HR" sz="2000" dirty="0" smtClean="0"/>
              <a:t> </a:t>
            </a:r>
            <a:r>
              <a:rPr lang="hr-HR" sz="2000" dirty="0" err="1" smtClean="0"/>
              <a:t>gymnasium</a:t>
            </a:r>
            <a:r>
              <a:rPr lang="hr-HR" sz="2000" dirty="0" smtClean="0"/>
              <a:t> .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Vocational</a:t>
            </a:r>
            <a:r>
              <a:rPr lang="hr-HR" dirty="0" smtClean="0"/>
              <a:t> </a:t>
            </a:r>
            <a:r>
              <a:rPr lang="hr-HR" dirty="0" err="1" smtClean="0"/>
              <a:t>schools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 smtClean="0"/>
              <a:t> lasts between one and four years</a:t>
            </a:r>
          </a:p>
          <a:p>
            <a:r>
              <a:rPr lang="hr-HR" sz="2000" dirty="0" smtClean="0"/>
              <a:t> offer vocational education </a:t>
            </a:r>
          </a:p>
          <a:p>
            <a:r>
              <a:rPr lang="hr-HR" sz="2000" dirty="0" err="1" smtClean="0"/>
              <a:t>if</a:t>
            </a:r>
            <a:r>
              <a:rPr lang="hr-HR" sz="2000" dirty="0" smtClean="0"/>
              <a:t> </a:t>
            </a:r>
            <a:r>
              <a:rPr lang="hr-HR" sz="2000" dirty="0" err="1" smtClean="0"/>
              <a:t>they</a:t>
            </a:r>
            <a:r>
              <a:rPr lang="hr-HR" sz="2000" dirty="0" smtClean="0"/>
              <a:t> </a:t>
            </a:r>
            <a:r>
              <a:rPr lang="hr-HR" sz="2000" dirty="0" err="1" smtClean="0"/>
              <a:t>want</a:t>
            </a:r>
            <a:r>
              <a:rPr lang="hr-HR" sz="2000" dirty="0" smtClean="0"/>
              <a:t> to </a:t>
            </a:r>
            <a:r>
              <a:rPr lang="hr-HR" sz="2000" dirty="0" err="1" smtClean="0"/>
              <a:t>continue</a:t>
            </a:r>
            <a:r>
              <a:rPr lang="hr-HR" sz="2000" dirty="0" smtClean="0"/>
              <a:t> </a:t>
            </a:r>
            <a:r>
              <a:rPr lang="hr-HR" sz="2000" dirty="0" err="1" smtClean="0"/>
              <a:t>their</a:t>
            </a:r>
            <a:r>
              <a:rPr lang="hr-HR" sz="2000" dirty="0" smtClean="0"/>
              <a:t> </a:t>
            </a:r>
            <a:r>
              <a:rPr lang="hr-HR" sz="2000" dirty="0" err="1" smtClean="0"/>
              <a:t>education</a:t>
            </a:r>
            <a:r>
              <a:rPr lang="hr-HR" sz="2000" dirty="0" smtClean="0"/>
              <a:t> </a:t>
            </a:r>
            <a:r>
              <a:rPr lang="hr-HR" sz="2000" dirty="0" err="1" smtClean="0"/>
              <a:t>students</a:t>
            </a:r>
            <a:r>
              <a:rPr lang="hr-HR" sz="2000" dirty="0" smtClean="0"/>
              <a:t> </a:t>
            </a:r>
            <a:r>
              <a:rPr lang="hr-HR" sz="2000" dirty="0" err="1" smtClean="0"/>
              <a:t>have</a:t>
            </a:r>
            <a:r>
              <a:rPr lang="hr-HR" sz="2000" dirty="0" smtClean="0"/>
              <a:t> </a:t>
            </a:r>
            <a:r>
              <a:rPr lang="hr-HR" sz="2000" dirty="0" err="1" smtClean="0"/>
              <a:t>to</a:t>
            </a:r>
            <a:r>
              <a:rPr lang="hr-HR" sz="2000" dirty="0" smtClean="0"/>
              <a:t> </a:t>
            </a:r>
            <a:r>
              <a:rPr lang="hr-HR" sz="2000" dirty="0" err="1" smtClean="0"/>
              <a:t>take</a:t>
            </a:r>
            <a:r>
              <a:rPr lang="hr-HR" sz="2000" dirty="0" smtClean="0"/>
              <a:t> </a:t>
            </a:r>
            <a:r>
              <a:rPr lang="hr-HR" sz="2000" dirty="0" err="1" smtClean="0"/>
              <a:t>the</a:t>
            </a:r>
            <a:r>
              <a:rPr lang="hr-HR" sz="2000" dirty="0" smtClean="0"/>
              <a:t> State </a:t>
            </a:r>
            <a:r>
              <a:rPr lang="hr-HR" sz="2000" dirty="0" err="1" smtClean="0"/>
              <a:t>Secondary</a:t>
            </a:r>
            <a:r>
              <a:rPr lang="hr-HR" sz="2000" dirty="0" smtClean="0"/>
              <a:t> </a:t>
            </a:r>
            <a:r>
              <a:rPr lang="hr-HR" sz="2000" dirty="0" err="1" smtClean="0"/>
              <a:t>School</a:t>
            </a:r>
            <a:r>
              <a:rPr lang="hr-HR" sz="2000" dirty="0" smtClean="0"/>
              <a:t> </a:t>
            </a:r>
            <a:r>
              <a:rPr lang="hr-HR" sz="2000" dirty="0" err="1" smtClean="0"/>
              <a:t>Leaving</a:t>
            </a:r>
            <a:r>
              <a:rPr lang="hr-HR" sz="2000" dirty="0" smtClean="0"/>
              <a:t> </a:t>
            </a:r>
            <a:r>
              <a:rPr lang="hr-HR" sz="2000" dirty="0" err="1" smtClean="0"/>
              <a:t>Exam</a:t>
            </a:r>
            <a:r>
              <a:rPr lang="hr-HR" sz="2000" dirty="0" smtClean="0"/>
              <a:t> (Matura) to </a:t>
            </a:r>
            <a:r>
              <a:rPr lang="hr-HR" sz="2000" dirty="0" err="1" smtClean="0"/>
              <a:t>enter</a:t>
            </a:r>
            <a:r>
              <a:rPr lang="hr-HR" sz="2000" dirty="0" smtClean="0"/>
              <a:t> </a:t>
            </a:r>
            <a:r>
              <a:rPr lang="hr-HR" sz="2000" dirty="0" err="1" smtClean="0"/>
              <a:t>university</a:t>
            </a:r>
            <a:endParaRPr lang="hr-HR" sz="2000" dirty="0" smtClean="0"/>
          </a:p>
          <a:p>
            <a:r>
              <a:rPr lang="en-US" sz="2000" dirty="0"/>
              <a:t>Croatia has 3 and </a:t>
            </a:r>
            <a:r>
              <a:rPr lang="en-US" sz="2000" dirty="0" smtClean="0"/>
              <a:t>4-year</a:t>
            </a:r>
            <a:r>
              <a:rPr lang="hr-HR" sz="2000" dirty="0" smtClean="0"/>
              <a:t>-</a:t>
            </a:r>
            <a:r>
              <a:rPr lang="en-US" sz="2000" dirty="0" smtClean="0"/>
              <a:t>educational</a:t>
            </a:r>
            <a:r>
              <a:rPr lang="hr-HR" sz="2000" dirty="0" smtClean="0"/>
              <a:t>  </a:t>
            </a:r>
            <a:r>
              <a:rPr lang="en-US" sz="2000" dirty="0"/>
              <a:t>programs</a:t>
            </a:r>
            <a:endParaRPr lang="hr-HR" sz="2000" dirty="0"/>
          </a:p>
          <a:p>
            <a:endParaRPr lang="hr-H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Higher</a:t>
            </a:r>
            <a:r>
              <a:rPr lang="hr-HR" dirty="0" smtClean="0"/>
              <a:t> </a:t>
            </a:r>
            <a:r>
              <a:rPr lang="hr-HR" dirty="0" err="1" smtClean="0"/>
              <a:t>Education</a:t>
            </a:r>
            <a:endParaRPr lang="hr-HR" dirty="0"/>
          </a:p>
        </p:txBody>
      </p:sp>
      <p:sp>
        <p:nvSpPr>
          <p:cNvPr id="8" name="Rezervirano mjesto sadržaja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The higher education system in Croatia has undergone a comprehensive reform within the framework of the Bologna Process</a:t>
            </a:r>
            <a:endParaRPr lang="hr-HR" sz="2000" dirty="0" smtClean="0"/>
          </a:p>
          <a:p>
            <a:endParaRPr lang="hr-HR" sz="2000" dirty="0" smtClean="0"/>
          </a:p>
          <a:p>
            <a:r>
              <a:rPr lang="en-US" sz="2000" dirty="0" smtClean="0"/>
              <a:t>structured according to three cycles (undergraduate, graduate and postgraduate</a:t>
            </a:r>
            <a:r>
              <a:rPr lang="en-US" dirty="0" smtClean="0"/>
              <a:t>)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ibadača">
  <a:themeElements>
    <a:clrScheme name="Pribadač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ribadač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ibadač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350</TotalTime>
  <Words>334</Words>
  <Application>Microsoft Office PowerPoint</Application>
  <PresentationFormat>On-screen Show (4:3)</PresentationFormat>
  <Paragraphs>74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Brush Script MT</vt:lpstr>
      <vt:lpstr>Calibri</vt:lpstr>
      <vt:lpstr>Constantia</vt:lpstr>
      <vt:lpstr>Franklin Gothic Book</vt:lpstr>
      <vt:lpstr>Rage Italic</vt:lpstr>
      <vt:lpstr>Wingdings</vt:lpstr>
      <vt:lpstr>Pribadača</vt:lpstr>
      <vt:lpstr>Education system in Croatia</vt:lpstr>
      <vt:lpstr>The Educational system in the Republic of Croatia </vt:lpstr>
      <vt:lpstr>PowerPoint Presentation</vt:lpstr>
      <vt:lpstr>Preschool education</vt:lpstr>
      <vt:lpstr>Eight-year elementary education </vt:lpstr>
      <vt:lpstr>Secondary school</vt:lpstr>
      <vt:lpstr>Grammar school offers four different departments</vt:lpstr>
      <vt:lpstr>Vocational schools</vt:lpstr>
      <vt:lpstr>Higher Education</vt:lpstr>
      <vt:lpstr>Daruvar - Kindergarten</vt:lpstr>
      <vt:lpstr>Daruvar - Elementary Schools </vt:lpstr>
      <vt:lpstr>Secondary Schools Daruvar</vt:lpstr>
      <vt:lpstr>School of  Economics and Tourism Daruvar - vocations</vt:lpstr>
      <vt:lpstr>School of  Economics and Tourism Daruvar - vocations</vt:lpstr>
      <vt:lpstr>We study a lot , but we also… ...play sports…</vt:lpstr>
      <vt:lpstr>… dress up for Halloween…</vt:lpstr>
      <vt:lpstr>…travel…</vt:lpstr>
      <vt:lpstr>…have workshops…</vt:lpstr>
      <vt:lpstr>… clean our town…</vt:lpstr>
      <vt:lpstr>…help in our community…</vt:lpstr>
      <vt:lpstr>We hope you will enjoy your stay when you come to Croatia! 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 system in Croatia</dc:title>
  <dc:creator>Slavko</dc:creator>
  <cp:lastModifiedBy>Ucionica 15</cp:lastModifiedBy>
  <cp:revision>36</cp:revision>
  <dcterms:created xsi:type="dcterms:W3CDTF">2013-10-07T16:39:33Z</dcterms:created>
  <dcterms:modified xsi:type="dcterms:W3CDTF">2016-11-25T12:42:11Z</dcterms:modified>
</cp:coreProperties>
</file>