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Columna1</c:v>
                </c:pt>
              </c:strCache>
            </c:strRef>
          </c:tx>
          <c:spPr>
            <a:gradFill>
              <a:gsLst>
                <a:gs pos="0">
                  <a:srgbClr val="627c2d"/>
                </a:gs>
                <a:gs pos="100000">
                  <a:srgbClr val="80a23a"/>
                </a:gs>
              </a:gsLst>
              <a:lin ang="16200000"/>
            </a:gradFill>
            <a:ln>
              <a:noFill/>
            </a:ln>
          </c:spPr>
          <c:invertIfNegative val="0"/>
          <c:dLbls>
            <c:numFmt formatCode="0%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Ecolóxica</c:v>
                </c:pt>
                <c:pt idx="1">
                  <c:v>Industrial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0.4</c:v>
                </c:pt>
                <c:pt idx="1">
                  <c:v>0.6</c:v>
                </c:pt>
              </c:numCache>
            </c:numRef>
          </c:val>
        </c:ser>
        <c:gapWidth val="150"/>
        <c:overlap val="100"/>
        <c:axId val="33574564"/>
        <c:axId val="4998163"/>
      </c:barChart>
      <c:catAx>
        <c:axId val="33574564"/>
        <c:scaling>
          <c:orientation val="minMax"/>
        </c:scaling>
        <c:delete val="0"/>
        <c:axPos val="b"/>
        <c:numFmt formatCode="[$-C0A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4998163"/>
        <c:crosses val="autoZero"/>
        <c:auto val="1"/>
        <c:lblAlgn val="ctr"/>
        <c:lblOffset val="100"/>
      </c:catAx>
      <c:valAx>
        <c:axId val="499816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33574564"/>
        <c:crosses val="autoZero"/>
      </c:valAx>
      <c:spPr>
        <a:solidFill>
          <a:srgbClr val="454545"/>
        </a:solidFill>
        <a:ln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79EA4-C14F-4B2A-9484-FCA088B21AB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364691-2922-4188-897D-2BAC11363568}">
      <dgm:prSet phldrT="[Texto]"/>
      <dgm:spPr/>
      <dgm:t>
        <a:bodyPr/>
        <a:lstStyle/>
        <a:p>
          <a:r>
            <a:rPr lang="es-ES" dirty="0" err="1" smtClean="0"/>
            <a:t>Ecolóxica</a:t>
          </a:r>
          <a:endParaRPr lang="es-ES" dirty="0"/>
        </a:p>
      </dgm:t>
    </dgm:pt>
    <dgm:pt modelId="{9ACE62A7-7E1C-4B2F-A6B6-9D03A6DE1E0B}" type="parTrans" cxnId="{5A1E58A1-7E5D-47B7-9003-D0CFB78C88FF}">
      <dgm:prSet/>
      <dgm:spPr/>
      <dgm:t>
        <a:bodyPr/>
        <a:lstStyle/>
        <a:p>
          <a:endParaRPr lang="es-ES"/>
        </a:p>
      </dgm:t>
    </dgm:pt>
    <dgm:pt modelId="{D6EC529E-1F7D-4F64-80DE-A5E49D1E84C8}" type="sibTrans" cxnId="{5A1E58A1-7E5D-47B7-9003-D0CFB78C88FF}">
      <dgm:prSet/>
      <dgm:spPr/>
      <dgm:t>
        <a:bodyPr/>
        <a:lstStyle/>
        <a:p>
          <a:endParaRPr lang="es-ES"/>
        </a:p>
      </dgm:t>
    </dgm:pt>
    <dgm:pt modelId="{00F7E25B-6192-415D-BF8F-04488AD86402}" type="pres">
      <dgm:prSet presAssocID="{4D179EA4-C14F-4B2A-9484-FCA088B21A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9C5781-265B-4416-B28D-6A7B91816086}" type="pres">
      <dgm:prSet presAssocID="{D4364691-2922-4188-897D-2BAC11363568}" presName="parentLin" presStyleCnt="0"/>
      <dgm:spPr/>
    </dgm:pt>
    <dgm:pt modelId="{9F0B77F8-1A95-4B15-9E28-AD6042B235AD}" type="pres">
      <dgm:prSet presAssocID="{D4364691-2922-4188-897D-2BAC11363568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69536DDB-E1F4-4764-A7C4-175B7F4D51C1}" type="pres">
      <dgm:prSet presAssocID="{D4364691-2922-4188-897D-2BAC11363568}" presName="parentText" presStyleLbl="node1" presStyleIdx="0" presStyleCnt="1" custScaleY="856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D5F26-ADAD-46DD-9C6D-49C0ECDA4D73}" type="pres">
      <dgm:prSet presAssocID="{D4364691-2922-4188-897D-2BAC11363568}" presName="negativeSpace" presStyleCnt="0"/>
      <dgm:spPr/>
    </dgm:pt>
    <dgm:pt modelId="{E0C1E429-DD93-4350-9DA1-63017B2B8253}" type="pres">
      <dgm:prSet presAssocID="{D4364691-2922-4188-897D-2BAC11363568}" presName="childText" presStyleLbl="conFgAcc1" presStyleIdx="0" presStyleCnt="1" custScaleY="53149" custLinFactNeighborX="-793" custLinFactNeighborY="-9674">
        <dgm:presLayoutVars>
          <dgm:bulletEnabled val="1"/>
        </dgm:presLayoutVars>
      </dgm:prSet>
      <dgm:spPr/>
    </dgm:pt>
  </dgm:ptLst>
  <dgm:cxnLst>
    <dgm:cxn modelId="{1F13535A-7E66-448E-99FB-DC575308274C}" type="presOf" srcId="{D4364691-2922-4188-897D-2BAC11363568}" destId="{69536DDB-E1F4-4764-A7C4-175B7F4D51C1}" srcOrd="1" destOrd="0" presId="urn:microsoft.com/office/officeart/2005/8/layout/list1"/>
    <dgm:cxn modelId="{E90B3FC9-6229-4134-929B-75ECB84F4A23}" type="presOf" srcId="{D4364691-2922-4188-897D-2BAC11363568}" destId="{9F0B77F8-1A95-4B15-9E28-AD6042B235AD}" srcOrd="0" destOrd="0" presId="urn:microsoft.com/office/officeart/2005/8/layout/list1"/>
    <dgm:cxn modelId="{0FF327D7-EF81-43C7-8CF1-8C29B0DBCB9E}" type="presOf" srcId="{4D179EA4-C14F-4B2A-9484-FCA088B21AB8}" destId="{00F7E25B-6192-415D-BF8F-04488AD86402}" srcOrd="0" destOrd="0" presId="urn:microsoft.com/office/officeart/2005/8/layout/list1"/>
    <dgm:cxn modelId="{5A1E58A1-7E5D-47B7-9003-D0CFB78C88FF}" srcId="{4D179EA4-C14F-4B2A-9484-FCA088B21AB8}" destId="{D4364691-2922-4188-897D-2BAC11363568}" srcOrd="0" destOrd="0" parTransId="{9ACE62A7-7E1C-4B2F-A6B6-9D03A6DE1E0B}" sibTransId="{D6EC529E-1F7D-4F64-80DE-A5E49D1E84C8}"/>
    <dgm:cxn modelId="{8FD3F4AB-7FD2-4F76-8B0B-F7D310534C2E}" type="presParOf" srcId="{00F7E25B-6192-415D-BF8F-04488AD86402}" destId="{D69C5781-265B-4416-B28D-6A7B91816086}" srcOrd="0" destOrd="0" presId="urn:microsoft.com/office/officeart/2005/8/layout/list1"/>
    <dgm:cxn modelId="{FB64106B-8B64-47DD-8D64-4E260679B0AF}" type="presParOf" srcId="{D69C5781-265B-4416-B28D-6A7B91816086}" destId="{9F0B77F8-1A95-4B15-9E28-AD6042B235AD}" srcOrd="0" destOrd="0" presId="urn:microsoft.com/office/officeart/2005/8/layout/list1"/>
    <dgm:cxn modelId="{2E6CD143-60C9-4AFE-9E26-23089B6848EB}" type="presParOf" srcId="{D69C5781-265B-4416-B28D-6A7B91816086}" destId="{69536DDB-E1F4-4764-A7C4-175B7F4D51C1}" srcOrd="1" destOrd="0" presId="urn:microsoft.com/office/officeart/2005/8/layout/list1"/>
    <dgm:cxn modelId="{DB0F1C4B-6B7A-4333-859F-098F2DABC2C4}" type="presParOf" srcId="{00F7E25B-6192-415D-BF8F-04488AD86402}" destId="{EECD5F26-ADAD-46DD-9C6D-49C0ECDA4D73}" srcOrd="1" destOrd="0" presId="urn:microsoft.com/office/officeart/2005/8/layout/list1"/>
    <dgm:cxn modelId="{26B12352-E8FA-401F-B929-B69FF7F55EBB}" type="presParOf" srcId="{00F7E25B-6192-415D-BF8F-04488AD86402}" destId="{E0C1E429-DD93-4350-9DA1-63017B2B825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79EA4-C14F-4B2A-9484-FCA088B21AB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364691-2922-4188-897D-2BAC11363568}">
      <dgm:prSet phldrT="[Texto]"/>
      <dgm:spPr/>
      <dgm:t>
        <a:bodyPr/>
        <a:lstStyle/>
        <a:p>
          <a:r>
            <a:rPr lang="es-ES" dirty="0" smtClean="0"/>
            <a:t>Industrial</a:t>
          </a:r>
          <a:endParaRPr lang="es-ES" dirty="0"/>
        </a:p>
      </dgm:t>
    </dgm:pt>
    <dgm:pt modelId="{9ACE62A7-7E1C-4B2F-A6B6-9D03A6DE1E0B}" type="parTrans" cxnId="{5A1E58A1-7E5D-47B7-9003-D0CFB78C88FF}">
      <dgm:prSet/>
      <dgm:spPr/>
      <dgm:t>
        <a:bodyPr/>
        <a:lstStyle/>
        <a:p>
          <a:endParaRPr lang="es-ES"/>
        </a:p>
      </dgm:t>
    </dgm:pt>
    <dgm:pt modelId="{D6EC529E-1F7D-4F64-80DE-A5E49D1E84C8}" type="sibTrans" cxnId="{5A1E58A1-7E5D-47B7-9003-D0CFB78C88FF}">
      <dgm:prSet/>
      <dgm:spPr/>
      <dgm:t>
        <a:bodyPr/>
        <a:lstStyle/>
        <a:p>
          <a:endParaRPr lang="es-ES"/>
        </a:p>
      </dgm:t>
    </dgm:pt>
    <dgm:pt modelId="{00F7E25B-6192-415D-BF8F-04488AD86402}" type="pres">
      <dgm:prSet presAssocID="{4D179EA4-C14F-4B2A-9484-FCA088B21A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9C5781-265B-4416-B28D-6A7B91816086}" type="pres">
      <dgm:prSet presAssocID="{D4364691-2922-4188-897D-2BAC11363568}" presName="parentLin" presStyleCnt="0"/>
      <dgm:spPr/>
    </dgm:pt>
    <dgm:pt modelId="{9F0B77F8-1A95-4B15-9E28-AD6042B235AD}" type="pres">
      <dgm:prSet presAssocID="{D4364691-2922-4188-897D-2BAC11363568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69536DDB-E1F4-4764-A7C4-175B7F4D51C1}" type="pres">
      <dgm:prSet presAssocID="{D4364691-2922-4188-897D-2BAC11363568}" presName="parentText" presStyleLbl="node1" presStyleIdx="0" presStyleCnt="1" custScaleY="856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D5F26-ADAD-46DD-9C6D-49C0ECDA4D73}" type="pres">
      <dgm:prSet presAssocID="{D4364691-2922-4188-897D-2BAC11363568}" presName="negativeSpace" presStyleCnt="0"/>
      <dgm:spPr/>
    </dgm:pt>
    <dgm:pt modelId="{E0C1E429-DD93-4350-9DA1-63017B2B8253}" type="pres">
      <dgm:prSet presAssocID="{D4364691-2922-4188-897D-2BAC11363568}" presName="childText" presStyleLbl="conFgAcc1" presStyleIdx="0" presStyleCnt="1" custScaleY="53149" custLinFactNeighborX="-793" custLinFactNeighborY="-9674">
        <dgm:presLayoutVars>
          <dgm:bulletEnabled val="1"/>
        </dgm:presLayoutVars>
      </dgm:prSet>
      <dgm:spPr/>
    </dgm:pt>
  </dgm:ptLst>
  <dgm:cxnLst>
    <dgm:cxn modelId="{99127333-696E-4680-A2F0-B9862B785438}" type="presOf" srcId="{D4364691-2922-4188-897D-2BAC11363568}" destId="{69536DDB-E1F4-4764-A7C4-175B7F4D51C1}" srcOrd="1" destOrd="0" presId="urn:microsoft.com/office/officeart/2005/8/layout/list1"/>
    <dgm:cxn modelId="{AC66AFA5-4809-402C-8373-66EA756B861F}" type="presOf" srcId="{D4364691-2922-4188-897D-2BAC11363568}" destId="{9F0B77F8-1A95-4B15-9E28-AD6042B235AD}" srcOrd="0" destOrd="0" presId="urn:microsoft.com/office/officeart/2005/8/layout/list1"/>
    <dgm:cxn modelId="{5A1E58A1-7E5D-47B7-9003-D0CFB78C88FF}" srcId="{4D179EA4-C14F-4B2A-9484-FCA088B21AB8}" destId="{D4364691-2922-4188-897D-2BAC11363568}" srcOrd="0" destOrd="0" parTransId="{9ACE62A7-7E1C-4B2F-A6B6-9D03A6DE1E0B}" sibTransId="{D6EC529E-1F7D-4F64-80DE-A5E49D1E84C8}"/>
    <dgm:cxn modelId="{D4354172-82E7-405D-9ADD-77514BADF87E}" type="presOf" srcId="{4D179EA4-C14F-4B2A-9484-FCA088B21AB8}" destId="{00F7E25B-6192-415D-BF8F-04488AD86402}" srcOrd="0" destOrd="0" presId="urn:microsoft.com/office/officeart/2005/8/layout/list1"/>
    <dgm:cxn modelId="{0E500303-A27B-4C7B-BB53-B05781A11B94}" type="presParOf" srcId="{00F7E25B-6192-415D-BF8F-04488AD86402}" destId="{D69C5781-265B-4416-B28D-6A7B91816086}" srcOrd="0" destOrd="0" presId="urn:microsoft.com/office/officeart/2005/8/layout/list1"/>
    <dgm:cxn modelId="{5E81ED88-9F2F-4CC6-B43A-788A134D2F0E}" type="presParOf" srcId="{D69C5781-265B-4416-B28D-6A7B91816086}" destId="{9F0B77F8-1A95-4B15-9E28-AD6042B235AD}" srcOrd="0" destOrd="0" presId="urn:microsoft.com/office/officeart/2005/8/layout/list1"/>
    <dgm:cxn modelId="{29EB6703-6407-4466-BAC5-7A94725F9DBF}" type="presParOf" srcId="{D69C5781-265B-4416-B28D-6A7B91816086}" destId="{69536DDB-E1F4-4764-A7C4-175B7F4D51C1}" srcOrd="1" destOrd="0" presId="urn:microsoft.com/office/officeart/2005/8/layout/list1"/>
    <dgm:cxn modelId="{F5D47A84-239F-47EF-BB36-948A927D534B}" type="presParOf" srcId="{00F7E25B-6192-415D-BF8F-04488AD86402}" destId="{EECD5F26-ADAD-46DD-9C6D-49C0ECDA4D73}" srcOrd="1" destOrd="0" presId="urn:microsoft.com/office/officeart/2005/8/layout/list1"/>
    <dgm:cxn modelId="{03729837-1291-404F-9C26-DDB77425F4B0}" type="presParOf" srcId="{00F7E25B-6192-415D-BF8F-04488AD86402}" destId="{E0C1E429-DD93-4350-9DA1-63017B2B825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E429-DD93-4350-9DA1-63017B2B8253}">
      <dsp:nvSpPr>
        <dsp:cNvPr id="0" name=""/>
        <dsp:cNvSpPr/>
      </dsp:nvSpPr>
      <dsp:spPr>
        <a:xfrm>
          <a:off x="0" y="718996"/>
          <a:ext cx="3240360" cy="549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6DDB-E1F4-4764-A7C4-175B7F4D51C1}">
      <dsp:nvSpPr>
        <dsp:cNvPr id="0" name=""/>
        <dsp:cNvSpPr/>
      </dsp:nvSpPr>
      <dsp:spPr>
        <a:xfrm>
          <a:off x="162018" y="345492"/>
          <a:ext cx="2268252" cy="1037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err="1" smtClean="0"/>
            <a:t>Ecolóxica</a:t>
          </a:r>
          <a:endParaRPr lang="es-ES" sz="4100" kern="1200" dirty="0"/>
        </a:p>
      </dsp:txBody>
      <dsp:txXfrm>
        <a:off x="212650" y="396124"/>
        <a:ext cx="2166988" cy="935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E429-DD93-4350-9DA1-63017B2B8253}">
      <dsp:nvSpPr>
        <dsp:cNvPr id="0" name=""/>
        <dsp:cNvSpPr/>
      </dsp:nvSpPr>
      <dsp:spPr>
        <a:xfrm>
          <a:off x="0" y="791004"/>
          <a:ext cx="3312368" cy="549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6DDB-E1F4-4764-A7C4-175B7F4D51C1}">
      <dsp:nvSpPr>
        <dsp:cNvPr id="0" name=""/>
        <dsp:cNvSpPr/>
      </dsp:nvSpPr>
      <dsp:spPr>
        <a:xfrm>
          <a:off x="165618" y="417500"/>
          <a:ext cx="2318657" cy="1037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Industrial</a:t>
          </a:r>
          <a:endParaRPr lang="es-ES" sz="4100" kern="1200" dirty="0"/>
        </a:p>
      </dsp:txBody>
      <dsp:txXfrm>
        <a:off x="216250" y="468132"/>
        <a:ext cx="2217393" cy="93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ADAA99D-F05C-4593-9935-70086EB53662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30/11/19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74179B-967D-4B8D-9251-50CCF649A332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94AC188-8162-44AD-8102-41479893E624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30/11/19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12EBDAD-1CCA-4374-8AB6-9FABBE7A65C0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0EB109E-B260-49A3-A3DE-B181A3E5FFAE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30/11/19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936DEF-0986-44F3-B230-AC5F22352A14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11640" y="2421000"/>
            <a:ext cx="7772040" cy="96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A agricultura ecolóxica.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907640" y="3357000"/>
            <a:ext cx="5256360" cy="86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s-ES" sz="2400" spc="-1" strike="noStrike">
                <a:solidFill>
                  <a:srgbClr val="8b8b8b"/>
                </a:solidFill>
                <a:latin typeface="Calibri"/>
              </a:rPr>
              <a:t>Laura, Carlota,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s-ES" sz="2400" spc="-1" strike="noStrike">
                <a:solidFill>
                  <a:srgbClr val="8b8b8b"/>
                </a:solidFill>
                <a:latin typeface="Calibri"/>
              </a:rPr>
              <a:t>Carlota e Marina .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5 Imagen" descr="a ecologica.jpg"/>
          <p:cNvPicPr/>
          <p:nvPr/>
        </p:nvPicPr>
        <p:blipFill>
          <a:blip r:embed="rId1"/>
          <a:stretch/>
        </p:blipFill>
        <p:spPr>
          <a:xfrm>
            <a:off x="5436000" y="4749120"/>
            <a:ext cx="3491640" cy="1941840"/>
          </a:xfrm>
          <a:prstGeom prst="rect">
            <a:avLst/>
          </a:prstGeom>
          <a:ln>
            <a:noFill/>
          </a:ln>
        </p:spPr>
      </p:pic>
      <p:sp>
        <p:nvSpPr>
          <p:cNvPr id="129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8 Imagen" descr="beneficios-ecologicos.png"/>
          <p:cNvPicPr/>
          <p:nvPr/>
        </p:nvPicPr>
        <p:blipFill>
          <a:blip r:embed="rId2"/>
          <a:stretch/>
        </p:blipFill>
        <p:spPr>
          <a:xfrm>
            <a:off x="251640" y="188640"/>
            <a:ext cx="2916000" cy="194400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Que é?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Resultado de imagen de símbolo agricultura ecologica&quot;"/>
          <p:cNvPicPr/>
          <p:nvPr/>
        </p:nvPicPr>
        <p:blipFill>
          <a:blip r:embed="rId1"/>
          <a:stretch/>
        </p:blipFill>
        <p:spPr>
          <a:xfrm>
            <a:off x="467640" y="1772640"/>
            <a:ext cx="3484800" cy="232776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4" descr="Resultado de imagen de fertilizantes en la agricultura&quot;"/>
          <p:cNvPicPr/>
          <p:nvPr/>
        </p:nvPicPr>
        <p:blipFill>
          <a:blip r:embed="rId2"/>
          <a:stretch/>
        </p:blipFill>
        <p:spPr>
          <a:xfrm>
            <a:off x="4932000" y="1989000"/>
            <a:ext cx="3787560" cy="201600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500000" y="1484640"/>
            <a:ext cx="1223640" cy="143964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round/>
          </a:ln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6" descr="Resultado de imagen de simbolo de rotación de cultivos&quot;"/>
          <p:cNvPicPr/>
          <p:nvPr/>
        </p:nvPicPr>
        <p:blipFill>
          <a:blip r:embed="rId3"/>
          <a:stretch/>
        </p:blipFill>
        <p:spPr>
          <a:xfrm>
            <a:off x="2483640" y="4509000"/>
            <a:ext cx="3975120" cy="187200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7 Marcador de contenido" descr="Manzanas-Reineta-Extra-0007363.jpeg"/>
          <p:cNvPicPr/>
          <p:nvPr/>
        </p:nvPicPr>
        <p:blipFill>
          <a:blip r:embed="rId1"/>
          <a:stretch/>
        </p:blipFill>
        <p:spPr>
          <a:xfrm>
            <a:off x="539640" y="1989000"/>
            <a:ext cx="3594240" cy="3456000"/>
          </a:xfrm>
          <a:prstGeom prst="rect">
            <a:avLst/>
          </a:prstGeom>
          <a:ln>
            <a:noFill/>
          </a:ln>
        </p:spPr>
      </p:pic>
      <p:pic>
        <p:nvPicPr>
          <p:cNvPr id="138" name="9 Marcador de contenido" descr="manzana brillanta.jpg"/>
          <p:cNvPicPr/>
          <p:nvPr/>
        </p:nvPicPr>
        <p:blipFill>
          <a:blip r:embed="rId2"/>
          <a:stretch/>
        </p:blipFill>
        <p:spPr>
          <a:xfrm>
            <a:off x="5076000" y="2061000"/>
            <a:ext cx="3362040" cy="3495240"/>
          </a:xfrm>
          <a:prstGeom prst="rect">
            <a:avLst/>
          </a:prstGeom>
          <a:ln>
            <a:noFill/>
          </a:ln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293510568"/>
              </p:ext>
            </p:extLst>
          </p:nvPr>
        </p:nvGraphicFramePr>
        <p:xfrm>
          <a:off x="827640" y="476640"/>
          <a:ext cx="3240000" cy="17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029454871"/>
              </p:ext>
            </p:extLst>
          </p:nvPr>
        </p:nvGraphicFramePr>
        <p:xfrm>
          <a:off x="4932000" y="476640"/>
          <a:ext cx="3312000" cy="18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transition spd="slow"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Cal consume a xente?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0" name="4 Gráfico"/>
          <p:cNvGraphicFramePr/>
          <p:nvPr/>
        </p:nvGraphicFramePr>
        <p:xfrm>
          <a:off x="1691640" y="1628640"/>
          <a:ext cx="6095520" cy="40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1" name="CustomShape 2"/>
          <p:cNvSpPr/>
          <p:nvPr/>
        </p:nvSpPr>
        <p:spPr>
          <a:xfrm>
            <a:off x="7343640" y="1052640"/>
            <a:ext cx="1800000" cy="364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Calibri"/>
              </a:rPr>
              <a:t>De 30 personas.</a:t>
            </a:r>
            <a:endParaRPr b="0" lang="es-ES" sz="1800" spc="-1" strike="noStrike">
              <a:latin typeface="Arial"/>
            </a:endParaRPr>
          </a:p>
        </p:txBody>
      </p:sp>
    </p:spTree>
  </p:cSld>
  <p:transition spd="slow"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Beneficios.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3 Marcador de contenido" descr="a ecolóxica.jpg"/>
          <p:cNvPicPr/>
          <p:nvPr/>
        </p:nvPicPr>
        <p:blipFill>
          <a:blip r:embed="rId1"/>
          <a:stretch/>
        </p:blipFill>
        <p:spPr>
          <a:xfrm>
            <a:off x="502920" y="1600200"/>
            <a:ext cx="8137440" cy="452556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Panxea.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6" descr="Resultado de imagen de panxea&quot;"/>
          <p:cNvPicPr/>
          <p:nvPr/>
        </p:nvPicPr>
        <p:blipFill>
          <a:blip r:embed="rId1"/>
          <a:stretch/>
        </p:blipFill>
        <p:spPr>
          <a:xfrm>
            <a:off x="179640" y="2061000"/>
            <a:ext cx="3809520" cy="3428640"/>
          </a:xfrm>
          <a:prstGeom prst="rect">
            <a:avLst/>
          </a:prstGeom>
          <a:ln>
            <a:noFill/>
          </a:ln>
        </p:spPr>
      </p:pic>
      <p:pic>
        <p:nvPicPr>
          <p:cNvPr id="148" name="Picture 8" descr="Resultado de imagen de panxea&quot;"/>
          <p:cNvPicPr/>
          <p:nvPr/>
        </p:nvPicPr>
        <p:blipFill>
          <a:blip r:embed="rId2"/>
          <a:stretch/>
        </p:blipFill>
        <p:spPr>
          <a:xfrm>
            <a:off x="4500000" y="2421000"/>
            <a:ext cx="4104000" cy="273600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Conclusión.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5 Imagen" descr="2-mobile-celsa-slide-medioambiente-energia-765x414.jpg"/>
          <p:cNvPicPr/>
          <p:nvPr/>
        </p:nvPicPr>
        <p:blipFill>
          <a:blip r:embed="rId1"/>
          <a:stretch/>
        </p:blipFill>
        <p:spPr>
          <a:xfrm>
            <a:off x="683640" y="2061000"/>
            <a:ext cx="4104000" cy="2952000"/>
          </a:xfrm>
          <a:prstGeom prst="rect">
            <a:avLst/>
          </a:prstGeom>
          <a:ln>
            <a:noFill/>
          </a:ln>
        </p:spPr>
      </p:pic>
      <p:pic>
        <p:nvPicPr>
          <p:cNvPr id="154" name="Picture 8" descr="Resultado de imagen de respeto al medio ambiente&quot;"/>
          <p:cNvPicPr/>
          <p:nvPr/>
        </p:nvPicPr>
        <p:blipFill>
          <a:blip r:embed="rId2"/>
          <a:stretch/>
        </p:blipFill>
        <p:spPr>
          <a:xfrm>
            <a:off x="5292000" y="1989000"/>
            <a:ext cx="3139920" cy="308124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Application>LibreOffice/6.3.2.2$Windows_X86_64 LibreOffice_project/98b30e735bda24bc04ab42594c85f7fd8be07b9c</Application>
  <Words>32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2019-11-09T17:21:29Z</dcterms:created>
  <dc:creator>javier.garcia</dc:creator>
  <dc:description/>
  <dc:language>es-ES</dc:language>
  <cp:lastModifiedBy>MONTSERRAT ILLODO IGLESIAS</cp:lastModifiedBy>
  <dcterms:modified xsi:type="dcterms:W3CDTF">2019-11-29T07:11:00Z</dcterms:modified>
  <cp:revision>18</cp:revision>
  <dc:subject/>
  <dc:title>A agricultura ecolóxica.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