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21.jpeg" ContentType="image/jpeg"/>
  <Override PartName="/ppt/media/image9.gif" ContentType="image/gif"/>
  <Override PartName="/ppt/media/image7.png" ContentType="image/png"/>
  <Override PartName="/ppt/media/image8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gif" ContentType="image/gif"/>
  <Override PartName="/ppt/media/image18.jpeg" ContentType="image/jpeg"/>
  <Override PartName="/ppt/media/image19.jpeg" ContentType="image/jpeg"/>
  <Override PartName="/ppt/media/image20.jpeg" ContentType="image/jpeg"/>
  <Override PartName="/ppt/media/image22.jpeg" ContentType="image/jpeg"/>
  <Override PartName="/ppt/media/image23.png" ContentType="image/png"/>
  <Override PartName="/ppt/media/image24.jpeg" ContentType="image/jpeg"/>
  <Override PartName="/ppt/media/image25.png" ContentType="image/png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E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14F484B-057D-4BAE-AED7-CCFBA3E37AE1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30/11/19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FAAD854-FD46-4184-ABD1-2E5EE4873DFC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77B60F7-F77D-4763-9AC9-9A1C454CA15D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30/11/19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7A831CC-4F78-44E0-A268-4305D1A886A0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gif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Calibri Light"/>
              </a:rPr>
              <a:t>AGUAS RESIDUALES EN SANTIAGO</a:t>
            </a:r>
            <a:endParaRPr b="0" lang="es-E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  <p:transition spd="slow">
    <p:cover dir="r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Desbaste por rejillas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" name="irc_mi" descr="Resultado de imagen de desbaste por rejillas"/>
          <p:cNvPicPr/>
          <p:nvPr/>
        </p:nvPicPr>
        <p:blipFill>
          <a:blip r:embed="rId1"/>
          <a:stretch/>
        </p:blipFill>
        <p:spPr>
          <a:xfrm>
            <a:off x="327960" y="2070360"/>
            <a:ext cx="5961240" cy="3922200"/>
          </a:xfrm>
          <a:prstGeom prst="rect">
            <a:avLst/>
          </a:prstGeom>
          <a:ln>
            <a:noFill/>
          </a:ln>
        </p:spPr>
      </p:pic>
      <p:pic>
        <p:nvPicPr>
          <p:cNvPr id="121" name="irc_mi" descr="Resultado de imagen de desbaste por rejillas"/>
          <p:cNvPicPr/>
          <p:nvPr/>
        </p:nvPicPr>
        <p:blipFill>
          <a:blip r:embed="rId2"/>
          <a:stretch/>
        </p:blipFill>
        <p:spPr>
          <a:xfrm>
            <a:off x="6452640" y="2525760"/>
            <a:ext cx="5460120" cy="301140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875880" y="3402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Pretratamiento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Desbaste mediante rejillas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Desarenador (&lt;0.5mm)-&gt;gravedad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Desengrasador (grasas, aceites…) -&gt;flotacion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cover dir="r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Desarenador y Desengrasador 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irc_mi" descr="Imagen relacionada"/>
          <p:cNvPicPr/>
          <p:nvPr/>
        </p:nvPicPr>
        <p:blipFill>
          <a:blip r:embed="rId1"/>
          <a:stretch/>
        </p:blipFill>
        <p:spPr>
          <a:xfrm>
            <a:off x="312120" y="2389680"/>
            <a:ext cx="5223240" cy="3406320"/>
          </a:xfrm>
          <a:prstGeom prst="rect">
            <a:avLst/>
          </a:prstGeom>
          <a:ln>
            <a:noFill/>
          </a:ln>
        </p:spPr>
      </p:pic>
      <p:pic>
        <p:nvPicPr>
          <p:cNvPr id="127" name="Imagen 4" descr="Imagen relacionada"/>
          <p:cNvPicPr/>
          <p:nvPr/>
        </p:nvPicPr>
        <p:blipFill>
          <a:blip r:embed="rId2"/>
          <a:srcRect l="0" t="0" r="25996" b="0"/>
          <a:stretch/>
        </p:blipFill>
        <p:spPr>
          <a:xfrm>
            <a:off x="5535720" y="2907000"/>
            <a:ext cx="6394320" cy="264312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Decantación primaria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Eliminar las partículas más finas (floculantes)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                   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+ DBO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Resultan fangos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Decantación primaria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1" name="irc_mi" descr="Resultado de imagen de decantador primario circular"/>
          <p:cNvPicPr/>
          <p:nvPr/>
        </p:nvPicPr>
        <p:blipFill>
          <a:blip r:embed="rId1"/>
          <a:stretch/>
        </p:blipFill>
        <p:spPr>
          <a:xfrm>
            <a:off x="365760" y="1773720"/>
            <a:ext cx="5801400" cy="4350960"/>
          </a:xfrm>
          <a:prstGeom prst="rect">
            <a:avLst/>
          </a:prstGeom>
          <a:ln>
            <a:noFill/>
          </a:ln>
        </p:spPr>
      </p:pic>
      <p:pic>
        <p:nvPicPr>
          <p:cNvPr id="132" name="irc_mi" descr="Resultado de imagen de decantador primario circular"/>
          <p:cNvPicPr/>
          <p:nvPr/>
        </p:nvPicPr>
        <p:blipFill>
          <a:blip r:embed="rId2"/>
          <a:stretch/>
        </p:blipFill>
        <p:spPr>
          <a:xfrm>
            <a:off x="6590880" y="2087280"/>
            <a:ext cx="5238360" cy="339048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Depuración Biológica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Eliminación del resto de DBO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Bacterias aerobias-O2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Reproducción y formación de comunidades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Depuración Biológica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Marcador de contenido 3" descr=""/>
          <p:cNvPicPr/>
          <p:nvPr/>
        </p:nvPicPr>
        <p:blipFill>
          <a:blip r:embed="rId1"/>
          <a:stretch/>
        </p:blipFill>
        <p:spPr>
          <a:xfrm>
            <a:off x="294840" y="1825560"/>
            <a:ext cx="5864040" cy="4350960"/>
          </a:xfrm>
          <a:prstGeom prst="rect">
            <a:avLst/>
          </a:prstGeom>
          <a:ln>
            <a:noFill/>
          </a:ln>
        </p:spPr>
      </p:pic>
      <p:pic>
        <p:nvPicPr>
          <p:cNvPr id="137" name="irc_mi" descr="Resultado de imagen de REACTOR BIOLOGICO AEROBIO"/>
          <p:cNvPicPr/>
          <p:nvPr/>
        </p:nvPicPr>
        <p:blipFill>
          <a:blip r:embed="rId2"/>
          <a:stretch/>
        </p:blipFill>
        <p:spPr>
          <a:xfrm>
            <a:off x="6320160" y="1532160"/>
            <a:ext cx="5399640" cy="2157480"/>
          </a:xfrm>
          <a:prstGeom prst="rect">
            <a:avLst/>
          </a:prstGeom>
          <a:ln>
            <a:noFill/>
          </a:ln>
        </p:spPr>
      </p:pic>
      <p:pic>
        <p:nvPicPr>
          <p:cNvPr id="138" name="irc_mi" descr="Resultado de imagen de REACTOR BIOLOGICO AEROBIO"/>
          <p:cNvPicPr/>
          <p:nvPr/>
        </p:nvPicPr>
        <p:blipFill>
          <a:blip r:embed="rId3"/>
          <a:stretch/>
        </p:blipFill>
        <p:spPr>
          <a:xfrm>
            <a:off x="6691320" y="3690000"/>
            <a:ext cx="4496760" cy="261144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838080" y="3823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Decantador Secundario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Recibe el agua del reactor biológico y su función es separar la biomasa del agua depurada por decantación.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" name="Imagen 3" descr="Resultado de imagen de decantador secundario"/>
          <p:cNvPicPr/>
          <p:nvPr/>
        </p:nvPicPr>
        <p:blipFill>
          <a:blip r:embed="rId1"/>
          <a:stretch/>
        </p:blipFill>
        <p:spPr>
          <a:xfrm>
            <a:off x="3395520" y="3140640"/>
            <a:ext cx="5400360" cy="273348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Decantador Secundario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irc_mi" descr="Resultado de imagen de decantador secundario"/>
          <p:cNvPicPr/>
          <p:nvPr/>
        </p:nvPicPr>
        <p:blipFill>
          <a:blip r:embed="rId1"/>
          <a:stretch/>
        </p:blipFill>
        <p:spPr>
          <a:xfrm>
            <a:off x="6567480" y="2331720"/>
            <a:ext cx="4983120" cy="3481920"/>
          </a:xfrm>
          <a:prstGeom prst="rect">
            <a:avLst/>
          </a:prstGeom>
          <a:ln>
            <a:noFill/>
          </a:ln>
        </p:spPr>
      </p:pic>
      <p:pic>
        <p:nvPicPr>
          <p:cNvPr id="144" name="irc_mi" descr="Resultado de imagen de decantador secundario"/>
          <p:cNvPicPr/>
          <p:nvPr/>
        </p:nvPicPr>
        <p:blipFill>
          <a:blip r:embed="rId2"/>
          <a:stretch/>
        </p:blipFill>
        <p:spPr>
          <a:xfrm>
            <a:off x="281880" y="2331720"/>
            <a:ext cx="5980680" cy="348192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Tratamientos Terciarios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Solo se aplican para conseguir calidades muy altas de las aguas depuradas en aquellos casos que se les exige.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Tipos de tratamientos: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Tamizado: eliminar partículas muy finas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Desinfección: añadiendo cloro o mediante rayos UVA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VERTIDO AL RÍO O REUTILIZACION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Indice</a:t>
            </a: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Ciclo urbano del agua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(Santiago)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Que es una EDAR?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Objetivos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Beneficios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Elementos de una EDAR paso a paso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EDAR de Silvouta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Tratamientos Terciarios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irc_mi" descr="Resultado de imagen de DESINFECCIÓN CON RAYOS UVA DE AGUAS RESIDUALES"/>
          <p:cNvPicPr/>
          <p:nvPr/>
        </p:nvPicPr>
        <p:blipFill>
          <a:blip r:embed="rId1"/>
          <a:stretch/>
        </p:blipFill>
        <p:spPr>
          <a:xfrm>
            <a:off x="770040" y="3228480"/>
            <a:ext cx="5073480" cy="3013560"/>
          </a:xfrm>
          <a:prstGeom prst="rect">
            <a:avLst/>
          </a:prstGeom>
          <a:ln>
            <a:noFill/>
          </a:ln>
        </p:spPr>
      </p:pic>
      <p:pic>
        <p:nvPicPr>
          <p:cNvPr id="149" name="irc_mi" descr="Resultado de imagen de DESINFECCIÓN CON RAYOS UVA DE AGUAS RESIDUALES"/>
          <p:cNvPicPr/>
          <p:nvPr/>
        </p:nvPicPr>
        <p:blipFill>
          <a:blip r:embed="rId2"/>
          <a:stretch/>
        </p:blipFill>
        <p:spPr>
          <a:xfrm>
            <a:off x="6004800" y="2898360"/>
            <a:ext cx="5348520" cy="347436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Tratamiento de logos y fangos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813240" y="1841400"/>
            <a:ext cx="10515240" cy="4158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Tratamiento de fangos para estabilizarlos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Digestor anaerobio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En este proceso se produce CH4 que se puede aprovechar para producir energía eléctrica.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Los lodos pueden utilizar en la agricultura como abono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Tratamiento de logos y fangos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" name="Marcador de contenido 4" descr=""/>
          <p:cNvPicPr/>
          <p:nvPr/>
        </p:nvPicPr>
        <p:blipFill>
          <a:blip r:embed="rId1"/>
          <a:stretch/>
        </p:blipFill>
        <p:spPr>
          <a:xfrm>
            <a:off x="7211520" y="2172240"/>
            <a:ext cx="3047760" cy="3047760"/>
          </a:xfrm>
          <a:prstGeom prst="rect">
            <a:avLst/>
          </a:prstGeom>
          <a:ln>
            <a:noFill/>
          </a:ln>
        </p:spPr>
      </p:pic>
      <p:pic>
        <p:nvPicPr>
          <p:cNvPr id="154" name="irc_mi" descr="Resultado de imagen de Digestor de lodos de depuradora"/>
          <p:cNvPicPr/>
          <p:nvPr/>
        </p:nvPicPr>
        <p:blipFill>
          <a:blip r:embed="rId2"/>
          <a:stretch/>
        </p:blipFill>
        <p:spPr>
          <a:xfrm>
            <a:off x="1274040" y="2238840"/>
            <a:ext cx="5399640" cy="291492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EDAR de Silvouta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Introduccion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Proceso BioActiflo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Picture 2" descr=""/>
          <p:cNvPicPr/>
          <p:nvPr/>
        </p:nvPicPr>
        <p:blipFill>
          <a:blip r:embed="rId1"/>
          <a:stretch/>
        </p:blipFill>
        <p:spPr>
          <a:xfrm>
            <a:off x="4883760" y="2405160"/>
            <a:ext cx="5776200" cy="352872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Ciclo urbano del agua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838080" y="1690560"/>
            <a:ext cx="10515240" cy="5167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Abastecimiento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Saneamiento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Reutilizacion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786840" y="1487880"/>
            <a:ext cx="678852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Captacion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Potabilizacion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Almacensmiento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Distribucion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3786840" y="3961800"/>
            <a:ext cx="376092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Alcantarillado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Depuracion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786840" y="5575320"/>
            <a:ext cx="505476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Regeneracion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Transporte 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91" name="Line 6"/>
          <p:cNvSpPr/>
          <p:nvPr/>
        </p:nvSpPr>
        <p:spPr>
          <a:xfrm>
            <a:off x="3665880" y="1587240"/>
            <a:ext cx="8640" cy="171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Line 7"/>
          <p:cNvSpPr/>
          <p:nvPr/>
        </p:nvSpPr>
        <p:spPr>
          <a:xfrm>
            <a:off x="3667680" y="3972240"/>
            <a:ext cx="8640" cy="88416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Line 8"/>
          <p:cNvSpPr/>
          <p:nvPr/>
        </p:nvSpPr>
        <p:spPr>
          <a:xfrm>
            <a:off x="3657240" y="5585400"/>
            <a:ext cx="0" cy="8668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" name="Marcador de contenido 3" descr=""/>
          <p:cNvPicPr/>
          <p:nvPr/>
        </p:nvPicPr>
        <p:blipFill>
          <a:blip r:embed="rId1"/>
          <a:stretch/>
        </p:blipFill>
        <p:spPr>
          <a:xfrm>
            <a:off x="6284520" y="3594240"/>
            <a:ext cx="5634720" cy="280044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Marcador de contenido 3" descr=""/>
          <p:cNvPicPr/>
          <p:nvPr/>
        </p:nvPicPr>
        <p:blipFill>
          <a:blip r:embed="rId1"/>
          <a:stretch/>
        </p:blipFill>
        <p:spPr>
          <a:xfrm>
            <a:off x="1681200" y="1027800"/>
            <a:ext cx="8551080" cy="481644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Ciclo urbano del agua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838080" y="1690560"/>
            <a:ext cx="10515240" cy="5167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Abastecimiento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Saneamiento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Reutilizacion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3786840" y="1487880"/>
            <a:ext cx="678852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Captacion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Potabilizacion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Almacensmiento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Distribucion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3786840" y="3961800"/>
            <a:ext cx="376092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Alcantarillado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Depuracion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3786840" y="5575320"/>
            <a:ext cx="505476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Regeneracion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Transporte </a:t>
            </a:r>
            <a:endParaRPr b="0" lang="es-E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102" name="Line 6"/>
          <p:cNvSpPr/>
          <p:nvPr/>
        </p:nvSpPr>
        <p:spPr>
          <a:xfrm>
            <a:off x="3665880" y="1587240"/>
            <a:ext cx="8640" cy="1716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Line 7"/>
          <p:cNvSpPr/>
          <p:nvPr/>
        </p:nvSpPr>
        <p:spPr>
          <a:xfrm>
            <a:off x="3667680" y="3972240"/>
            <a:ext cx="8640" cy="88416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Line 8"/>
          <p:cNvSpPr/>
          <p:nvPr/>
        </p:nvSpPr>
        <p:spPr>
          <a:xfrm>
            <a:off x="3657240" y="5585400"/>
            <a:ext cx="0" cy="8668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" name="Marcador de contenido 3" descr=""/>
          <p:cNvPicPr/>
          <p:nvPr/>
        </p:nvPicPr>
        <p:blipFill>
          <a:blip r:embed="rId1"/>
          <a:stretch/>
        </p:blipFill>
        <p:spPr>
          <a:xfrm>
            <a:off x="6284520" y="3594240"/>
            <a:ext cx="5634720" cy="280044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SANTIAGO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Marcador de contenido 3" descr=""/>
          <p:cNvPicPr/>
          <p:nvPr/>
        </p:nvPicPr>
        <p:blipFill>
          <a:blip r:embed="rId1"/>
          <a:stretch/>
        </p:blipFill>
        <p:spPr>
          <a:xfrm>
            <a:off x="938880" y="2179440"/>
            <a:ext cx="5156640" cy="2899800"/>
          </a:xfrm>
          <a:prstGeom prst="rect">
            <a:avLst/>
          </a:prstGeom>
          <a:ln>
            <a:noFill/>
          </a:ln>
        </p:spPr>
      </p:pic>
      <p:sp>
        <p:nvSpPr>
          <p:cNvPr id="108" name="CustomShape 2"/>
          <p:cNvSpPr/>
          <p:nvPr/>
        </p:nvSpPr>
        <p:spPr>
          <a:xfrm>
            <a:off x="2458440" y="5079600"/>
            <a:ext cx="184572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Calibri"/>
              </a:rPr>
              <a:t>ETAP</a:t>
            </a:r>
            <a:endParaRPr b="0" lang="es-ES" sz="6000" spc="-1" strike="noStrike">
              <a:latin typeface="Arial"/>
            </a:endParaRPr>
          </a:p>
        </p:txBody>
      </p:sp>
      <p:pic>
        <p:nvPicPr>
          <p:cNvPr id="109" name="Imagen 5" descr=""/>
          <p:cNvPicPr/>
          <p:nvPr/>
        </p:nvPicPr>
        <p:blipFill>
          <a:blip r:embed="rId2"/>
          <a:stretch/>
        </p:blipFill>
        <p:spPr>
          <a:xfrm>
            <a:off x="6728040" y="2179440"/>
            <a:ext cx="4328640" cy="2885400"/>
          </a:xfrm>
          <a:prstGeom prst="rect">
            <a:avLst/>
          </a:prstGeom>
          <a:ln>
            <a:noFill/>
          </a:ln>
        </p:spPr>
      </p:pic>
      <p:sp>
        <p:nvSpPr>
          <p:cNvPr id="110" name="CustomShape 3"/>
          <p:cNvSpPr/>
          <p:nvPr/>
        </p:nvSpPr>
        <p:spPr>
          <a:xfrm>
            <a:off x="6712920" y="5125680"/>
            <a:ext cx="46404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5400" spc="-1" strike="noStrike">
                <a:solidFill>
                  <a:srgbClr val="000000"/>
                </a:solidFill>
                <a:latin typeface="Calibri"/>
              </a:rPr>
              <a:t>EDAR SILVOUTA</a:t>
            </a:r>
            <a:endParaRPr b="0" lang="es-ES" sz="5400" spc="-1" strike="noStrike">
              <a:latin typeface="Arial"/>
            </a:endParaRPr>
          </a:p>
        </p:txBody>
      </p:sp>
    </p:spTree>
  </p:cSld>
  <p:transition spd="slow">
    <p:cover dir="r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Que es una EDAR?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769320" y="1690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Objetivos de una EDAR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Beneficios de una EDAR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Imagen 3" descr=""/>
          <p:cNvPicPr/>
          <p:nvPr/>
        </p:nvPicPr>
        <p:blipFill>
          <a:blip r:embed="rId1"/>
          <a:stretch/>
        </p:blipFill>
        <p:spPr>
          <a:xfrm>
            <a:off x="5803200" y="1027800"/>
            <a:ext cx="5550120" cy="3165840"/>
          </a:xfrm>
          <a:prstGeom prst="rect">
            <a:avLst/>
          </a:prstGeom>
          <a:ln>
            <a:noFill/>
          </a:ln>
        </p:spPr>
      </p:pic>
    </p:spTree>
  </p:cSld>
  <p:transition spd="slow">
    <p:cover dir="r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Elementos de una EDAR paso a paso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RED DE ALCANTARILLADO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- Separativa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-Unitaria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ENTRADA DE AGUAS RESIDUALES A LA DEPURADORA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Es importante que el agua residual circule por gravedad.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cover dir="r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es-ES" sz="4400" spc="-1" strike="noStrike">
                <a:solidFill>
                  <a:srgbClr val="000000"/>
                </a:solidFill>
                <a:latin typeface="Calibri Light"/>
              </a:rPr>
              <a:t>Pretratamiento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Desbaste por rejillas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Desarenador (&lt;0.5mm)-&gt;gravedad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 u="sng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Desengrasador (grasas, aceites…) -&gt;flotacion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cover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Application>LibreOffice/6.3.2.2$Windows_X86_64 LibreOffice_project/98b30e735bda24bc04ab42594c85f7fd8be07b9c</Application>
  <Words>256</Words>
  <Paragraphs>115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2019-10-21T17:31:04Z</dcterms:created>
  <dc:creator>Miguel</dc:creator>
  <dc:description/>
  <dc:language>es-ES</dc:language>
  <cp:lastModifiedBy>Miguel</cp:lastModifiedBy>
  <dcterms:modified xsi:type="dcterms:W3CDTF">2019-10-22T18:27:24Z</dcterms:modified>
  <cp:revision>25</cp:revision>
  <dc:subject/>
  <dc:title>AGUAS RESIDUALES EN SANTIAGO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