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8" r:id="rId5"/>
    <p:sldId id="269" r:id="rId6"/>
    <p:sldId id="279" r:id="rId7"/>
    <p:sldId id="281" r:id="rId8"/>
    <p:sldId id="282" r:id="rId9"/>
    <p:sldId id="271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5DD-9819-4ABC-A784-477AFBA19C86}" type="datetime1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545-DA4D-4588-A168-A47EEF327FC2}" type="datetime1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6042-7092-4D96-B3CE-E8E6CFEE88C8}" type="datetime1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9729644A-97F2-4BC4-BBF7-FC141F507563}" type="datetime1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B7-77EC-481E-BDC6-73CA182AC952}" type="datetime1">
              <a:rPr lang="en-US" smtClean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6069-A392-4E44-934F-6743D63E2A4F}" type="datetime1">
              <a:rPr lang="en-US" smtClean="0"/>
              <a:t>3/27/2017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9843-3551-47D6-BD3E-346FBDF458AF}" type="datetime1">
              <a:rPr lang="en-US" smtClean="0"/>
              <a:t>3/27/2017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2989-19D5-42F7-8321-FE6B75231AF4}" type="datetime1">
              <a:rPr lang="en-US" smtClean="0"/>
              <a:t>3/27/2017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03C-1F27-412D-AD0B-6423348F1B9B}" type="datetime1">
              <a:rPr lang="en-US" smtClean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19CFDC2-5630-4611-9BF0-0EF7C8C4398D}" type="datetime1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Solarni paneli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956180"/>
            <a:ext cx="8279027" cy="109728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Izradili: Luka Habek, Šime Hošnjak, Matija Vincek, Marin Čavlek 1.c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Solarna energija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7419"/>
            <a:ext cx="9372600" cy="2386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Sunčeva</a:t>
            </a:r>
            <a:r>
              <a:rPr lang="en-US" sz="2000" dirty="0"/>
              <a:t> </a:t>
            </a:r>
            <a:r>
              <a:rPr lang="en-US" sz="2000" dirty="0" err="1"/>
              <a:t>energija</a:t>
            </a:r>
            <a:r>
              <a:rPr lang="en-US" sz="2000" dirty="0"/>
              <a:t> je </a:t>
            </a:r>
            <a:r>
              <a:rPr lang="en-US" sz="2000" dirty="0" err="1"/>
              <a:t>zračenje</a:t>
            </a:r>
            <a:r>
              <a:rPr lang="en-US" sz="2000" dirty="0"/>
              <a:t> </a:t>
            </a:r>
            <a:r>
              <a:rPr lang="en-US" sz="2000" dirty="0" err="1"/>
              <a:t>svjetlosti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topline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Sunca</a:t>
            </a:r>
            <a:r>
              <a:rPr lang="en-US" sz="2000" dirty="0"/>
              <a:t> </a:t>
            </a:r>
            <a:r>
              <a:rPr lang="en-US" sz="2000" dirty="0" err="1"/>
              <a:t>koju</a:t>
            </a:r>
            <a:r>
              <a:rPr lang="en-US" sz="2000" dirty="0"/>
              <a:t> </a:t>
            </a:r>
            <a:r>
              <a:rPr lang="en-US" sz="2000" dirty="0" err="1"/>
              <a:t>ljudi</a:t>
            </a:r>
            <a:r>
              <a:rPr lang="en-US" sz="2000" dirty="0"/>
              <a:t> </a:t>
            </a:r>
            <a:r>
              <a:rPr lang="en-US" sz="2000" dirty="0" err="1"/>
              <a:t>koriste</a:t>
            </a:r>
            <a:r>
              <a:rPr lang="en-US" sz="2000" dirty="0"/>
              <a:t> od </a:t>
            </a:r>
            <a:r>
              <a:rPr lang="en-US" sz="2000" dirty="0" err="1"/>
              <a:t>drevne</a:t>
            </a:r>
            <a:r>
              <a:rPr lang="en-US" sz="2000" dirty="0"/>
              <a:t> </a:t>
            </a:r>
            <a:r>
              <a:rPr lang="en-US" sz="2000" dirty="0" err="1"/>
              <a:t>povijesti</a:t>
            </a:r>
            <a:r>
              <a:rPr lang="en-US" sz="2000" dirty="0"/>
              <a:t> </a:t>
            </a:r>
            <a:r>
              <a:rPr lang="en-US" sz="2000" dirty="0" err="1"/>
              <a:t>upotrebom</a:t>
            </a:r>
            <a:r>
              <a:rPr lang="en-US" sz="2000" dirty="0"/>
              <a:t> </a:t>
            </a:r>
            <a:r>
              <a:rPr lang="en-US" sz="2000" dirty="0" err="1"/>
              <a:t>raznih</a:t>
            </a:r>
            <a:r>
              <a:rPr lang="en-US" sz="2000" dirty="0"/>
              <a:t> </a:t>
            </a:r>
            <a:r>
              <a:rPr lang="en-US" sz="2000" dirty="0" err="1"/>
              <a:t>neprestano</a:t>
            </a:r>
            <a:r>
              <a:rPr lang="en-US" sz="2000" dirty="0"/>
              <a:t> </a:t>
            </a:r>
            <a:r>
              <a:rPr lang="en-US" sz="2000" dirty="0" err="1"/>
              <a:t>napredujućih</a:t>
            </a:r>
            <a:r>
              <a:rPr lang="en-US" sz="2000" dirty="0"/>
              <a:t> </a:t>
            </a:r>
            <a:r>
              <a:rPr lang="en-US" sz="2000" dirty="0" err="1"/>
              <a:t>tehnologija</a:t>
            </a:r>
            <a:r>
              <a:rPr lang="en-US" sz="2000" dirty="0" smtClean="0"/>
              <a:t>.</a:t>
            </a:r>
            <a:endParaRPr lang="hr-HR" sz="2000" dirty="0" smtClean="0"/>
          </a:p>
          <a:p>
            <a:pPr marL="0" indent="0">
              <a:buNone/>
            </a:pPr>
            <a:r>
              <a:rPr lang="en-US" sz="2000" dirty="0" err="1"/>
              <a:t>Sunčevo</a:t>
            </a:r>
            <a:r>
              <a:rPr lang="en-US" sz="2000" dirty="0"/>
              <a:t> </a:t>
            </a:r>
            <a:r>
              <a:rPr lang="en-US" sz="2000" dirty="0" err="1"/>
              <a:t>zračenje</a:t>
            </a:r>
            <a:r>
              <a:rPr lang="en-US" sz="2000" dirty="0"/>
              <a:t> </a:t>
            </a:r>
            <a:r>
              <a:rPr lang="en-US" sz="2000" dirty="0" err="1"/>
              <a:t>skupa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sekundarnim</a:t>
            </a:r>
            <a:r>
              <a:rPr lang="en-US" sz="2000" dirty="0"/>
              <a:t> </a:t>
            </a:r>
            <a:r>
              <a:rPr lang="en-US" sz="2000" dirty="0" err="1"/>
              <a:t>sunčevim</a:t>
            </a:r>
            <a:r>
              <a:rPr lang="en-US" sz="2000" dirty="0"/>
              <a:t> </a:t>
            </a:r>
            <a:r>
              <a:rPr lang="en-US" sz="2000" dirty="0" err="1"/>
              <a:t>izvorima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energija</a:t>
            </a:r>
            <a:r>
              <a:rPr lang="en-US" sz="2000" dirty="0"/>
              <a:t> </a:t>
            </a:r>
            <a:r>
              <a:rPr lang="en-US" sz="2000" dirty="0" err="1"/>
              <a:t>vjetra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energija</a:t>
            </a:r>
            <a:r>
              <a:rPr lang="en-US" sz="2000" dirty="0"/>
              <a:t> </a:t>
            </a:r>
            <a:r>
              <a:rPr lang="en-US" sz="2000" dirty="0" err="1"/>
              <a:t>valova</a:t>
            </a:r>
            <a:r>
              <a:rPr lang="en-US" sz="2000" dirty="0"/>
              <a:t>, </a:t>
            </a:r>
            <a:r>
              <a:rPr lang="en-US" sz="2000" dirty="0" err="1"/>
              <a:t>hidroenergija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biomasa</a:t>
            </a:r>
            <a:r>
              <a:rPr lang="en-US" sz="2000" dirty="0"/>
              <a:t> </a:t>
            </a:r>
            <a:r>
              <a:rPr lang="en-US" sz="2000" dirty="0" err="1"/>
              <a:t>zajedno</a:t>
            </a:r>
            <a:r>
              <a:rPr lang="en-US" sz="2000" dirty="0"/>
              <a:t> </a:t>
            </a:r>
            <a:r>
              <a:rPr lang="en-US" sz="2000" dirty="0" err="1"/>
              <a:t>čine</a:t>
            </a:r>
            <a:r>
              <a:rPr lang="en-US" sz="2000" dirty="0"/>
              <a:t> </a:t>
            </a:r>
            <a:r>
              <a:rPr lang="en-US" sz="2000" dirty="0" err="1"/>
              <a:t>većinu</a:t>
            </a:r>
            <a:r>
              <a:rPr lang="en-US" sz="2000" dirty="0"/>
              <a:t> </a:t>
            </a:r>
            <a:r>
              <a:rPr lang="en-US" sz="2000" dirty="0" err="1"/>
              <a:t>raspoložive</a:t>
            </a:r>
            <a:r>
              <a:rPr lang="en-US" sz="2000" dirty="0"/>
              <a:t> </a:t>
            </a:r>
            <a:r>
              <a:rPr lang="en-US" sz="2000" dirty="0" err="1"/>
              <a:t>obnovljive</a:t>
            </a:r>
            <a:r>
              <a:rPr lang="en-US" sz="2000" dirty="0"/>
              <a:t> </a:t>
            </a:r>
            <a:r>
              <a:rPr lang="en-US" sz="2000" dirty="0" err="1"/>
              <a:t>energije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Zemlji</a:t>
            </a:r>
            <a:r>
              <a:rPr lang="en-US" sz="2000" dirty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440195"/>
            <a:ext cx="3129701" cy="208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Iskoristivost sunca i njegove energije</a:t>
            </a:r>
            <a:endParaRPr lang="hr-HR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Grijanje vode </a:t>
            </a:r>
          </a:p>
          <a:p>
            <a:r>
              <a:rPr lang="hr-HR" sz="2000" dirty="0" smtClean="0"/>
              <a:t>Desalinizacija </a:t>
            </a:r>
            <a:r>
              <a:rPr lang="hr-HR" sz="2000" dirty="0"/>
              <a:t>i </a:t>
            </a:r>
            <a:r>
              <a:rPr lang="hr-HR" sz="2000" dirty="0" smtClean="0"/>
              <a:t>dezinfekcija</a:t>
            </a:r>
          </a:p>
          <a:p>
            <a:r>
              <a:rPr lang="hr-HR" sz="2000" dirty="0" smtClean="0"/>
              <a:t>Kuhanje</a:t>
            </a:r>
          </a:p>
          <a:p>
            <a:r>
              <a:rPr lang="hr-HR" sz="2000" dirty="0"/>
              <a:t>Procesno </a:t>
            </a:r>
            <a:r>
              <a:rPr lang="hr-HR" sz="2000" dirty="0" smtClean="0"/>
              <a:t>grijanje</a:t>
            </a:r>
          </a:p>
          <a:p>
            <a:r>
              <a:rPr lang="hr-HR" sz="2000" dirty="0"/>
              <a:t>Sunčeva električna </a:t>
            </a:r>
            <a:r>
              <a:rPr lang="hr-HR" sz="2000" dirty="0" smtClean="0"/>
              <a:t>energija</a:t>
            </a:r>
          </a:p>
          <a:p>
            <a:r>
              <a:rPr lang="hr-HR" sz="2000" dirty="0"/>
              <a:t>Pokusna primjena sunčeve </a:t>
            </a:r>
            <a:r>
              <a:rPr lang="hr-HR" sz="2000" dirty="0" smtClean="0"/>
              <a:t>energije</a:t>
            </a:r>
          </a:p>
          <a:p>
            <a:r>
              <a:rPr lang="hr-HR" sz="2000" dirty="0"/>
              <a:t>Sunčeva kemijska </a:t>
            </a:r>
            <a:r>
              <a:rPr lang="hr-HR" sz="2000" dirty="0" smtClean="0"/>
              <a:t>energija</a:t>
            </a:r>
          </a:p>
          <a:p>
            <a:r>
              <a:rPr lang="hr-HR" sz="2000" dirty="0"/>
              <a:t>Sunčeva vozila</a:t>
            </a:r>
          </a:p>
        </p:txBody>
      </p:sp>
    </p:spTree>
    <p:extLst>
      <p:ext uri="{BB962C8B-B14F-4D97-AF65-F5344CB8AC3E}">
        <p14:creationId xmlns:p14="http://schemas.microsoft.com/office/powerpoint/2010/main" val="203827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GRIJANJE vode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Sunčevi sustavi vruće vode upotrebljavaju sunčevu energiju za grijanje vode. Na malim geografskim širinama (ispod 40 stupnjeva) 60 do 70 % vode za kućanstva do 60 °C može se osigurati sunčevim grijanjem.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464283"/>
            <a:ext cx="3562865" cy="2006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470145"/>
            <a:ext cx="3810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Solarni paneli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7420"/>
            <a:ext cx="9372600" cy="2312732"/>
          </a:xfrm>
        </p:spPr>
        <p:txBody>
          <a:bodyPr/>
          <a:lstStyle/>
          <a:p>
            <a:r>
              <a:rPr lang="hr-HR" dirty="0" smtClean="0"/>
              <a:t>Solarna čelija/panel izgrađena je od monokristalnog silicija.</a:t>
            </a:r>
          </a:p>
          <a:p>
            <a:r>
              <a:rPr lang="hr-HR" dirty="0"/>
              <a:t>Solarna ćelija (zvana i fotonaponska ćelija) je poluvodički uređaj koji pretvara sunčevu energiju izravno u električnu pomoću fotoelektričnog efekta. Grupe ćelija tvore solarne module, poznate i kao solarni paneli ili fotonaponska ploča. Energija proizvedena solarnim modulima primjer je solarne energije.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409303"/>
            <a:ext cx="3952007" cy="196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557" y="4282581"/>
            <a:ext cx="3944243" cy="222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12192000" cy="1295400"/>
          </a:xfrm>
        </p:spPr>
        <p:txBody>
          <a:bodyPr/>
          <a:lstStyle/>
          <a:p>
            <a:pPr algn="ctr"/>
            <a:r>
              <a:rPr lang="hr-HR" dirty="0" smtClean="0"/>
              <a:t>Isplativost solarnih panela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1446011"/>
              </p:ext>
            </p:extLst>
          </p:nvPr>
        </p:nvGraphicFramePr>
        <p:xfrm>
          <a:off x="2507392" y="2014152"/>
          <a:ext cx="659027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460"/>
                <a:gridCol w="148281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KOMPONENTE</a:t>
                      </a:r>
                      <a:r>
                        <a:rPr lang="hr-HR" sz="1800" baseline="0" dirty="0" smtClean="0"/>
                        <a:t> SUSTAVA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Cijena</a:t>
                      </a:r>
                      <a:r>
                        <a:rPr lang="hr-HR" baseline="0" dirty="0" smtClean="0"/>
                        <a:t> u $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Foto-naponski modul</a:t>
                      </a:r>
                      <a:r>
                        <a:rPr lang="hr-HR" sz="1800" baseline="0" dirty="0" smtClean="0"/>
                        <a:t> 250w, 10 komada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1800,00$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Nadzornik baterija, DKP-</a:t>
                      </a:r>
                      <a:r>
                        <a:rPr lang="hr-HR" sz="1800" baseline="0" dirty="0" smtClean="0"/>
                        <a:t> digital control panel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150,00$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Bidirekcijski pretvarač 24V / 5000VA</a:t>
                      </a:r>
                      <a:r>
                        <a:rPr lang="hr-HR" sz="1800" baseline="0" dirty="0" smtClean="0"/>
                        <a:t> / 120A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2300,00$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Mrežni</a:t>
                      </a:r>
                      <a:r>
                        <a:rPr lang="hr-HR" sz="1800" baseline="0" dirty="0" smtClean="0"/>
                        <a:t> izmjenjivač 2500 VA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1400,00$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Gel baterija,</a:t>
                      </a:r>
                      <a:r>
                        <a:rPr lang="hr-HR" sz="1800" baseline="0" dirty="0" smtClean="0"/>
                        <a:t> 24V, 220 Ah, 8 komada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2400,00$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Generator 3kVA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3000,00$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Cijena u kunama</a:t>
                      </a:r>
                      <a:r>
                        <a:rPr lang="hr-HR" baseline="0" dirty="0" smtClean="0"/>
                        <a:t> za prosječno kućanstvo- 84.643kn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11050,00$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8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75153">
            <a:off x="6900196" y="2321903"/>
            <a:ext cx="4800600" cy="1828800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wireframe building presentation (widescreen).potx" id="{39AFE29C-5BDA-42CB-9020-E960931A8E20}" vid="{6EE91DE2-A888-472A-92BA-F2E5BD5D46A2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30C5B9-1E5F-4356-968E-2FC64955BFF3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a4f35948-e619-41b3-aa29-22878b09cfd2"/>
    <ds:schemaRef ds:uri="http://purl.org/dc/elements/1.1/"/>
    <ds:schemaRef ds:uri="http://schemas.microsoft.com/office/infopath/2007/PartnerControls"/>
    <ds:schemaRef ds:uri="40262f94-9f35-4ac3-9a90-690165a166b7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36</TotalTime>
  <Words>237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Wireframe Building 16x9</vt:lpstr>
      <vt:lpstr>Solarni paneli</vt:lpstr>
      <vt:lpstr>Solarna energija</vt:lpstr>
      <vt:lpstr>Iskoristivost sunca i njegove energije</vt:lpstr>
      <vt:lpstr>GRIJANJE vode</vt:lpstr>
      <vt:lpstr>Solarni paneli</vt:lpstr>
      <vt:lpstr>Isplativost solarnih panela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Solarni paneli</dc:title>
  <dc:creator>User</dc:creator>
  <cp:lastModifiedBy>User</cp:lastModifiedBy>
  <cp:revision>5</cp:revision>
  <dcterms:created xsi:type="dcterms:W3CDTF">2017-03-27T19:00:47Z</dcterms:created>
  <dcterms:modified xsi:type="dcterms:W3CDTF">2017-03-27T19:37:04Z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