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57" r:id="rId4"/>
    <p:sldId id="259" r:id="rId5"/>
    <p:sldId id="260" r:id="rId6"/>
    <p:sldId id="261" r:id="rId7"/>
    <p:sldId id="262" r:id="rId8"/>
    <p:sldId id="263" r:id="rId9"/>
    <p:sldId id="264" r:id="rId10"/>
    <p:sldId id="265" r:id="rId11"/>
    <p:sldId id="266" r:id="rId12"/>
    <p:sldId id="267" r:id="rId13"/>
    <p:sldId id="268" r:id="rId14"/>
    <p:sldId id="270" r:id="rId15"/>
    <p:sldId id="269" r:id="rId16"/>
    <p:sldId id="272" r:id="rId17"/>
    <p:sldId id="271" r:id="rId18"/>
    <p:sldId id="273" r:id="rId19"/>
    <p:sldId id="274" r:id="rId20"/>
    <p:sldId id="275" r:id="rId21"/>
    <p:sldId id="276" r:id="rId22"/>
    <p:sldId id="277" r:id="rId23"/>
    <p:sldId id="278" r:id="rId24"/>
    <p:sldId id="279" r:id="rId25"/>
    <p:sldId id="281" r:id="rId26"/>
    <p:sldId id="280" r:id="rId27"/>
    <p:sldId id="283" r:id="rId28"/>
    <p:sldId id="282" r:id="rId2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AD109747-7E69-47B2-B139-50FC16807A2B}" type="datetimeFigureOut">
              <a:rPr lang="el-GR" smtClean="0"/>
              <a:t>23/7/2020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82045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AD109747-7E69-47B2-B139-50FC16807A2B}" type="datetimeFigureOut">
              <a:rPr lang="el-GR" smtClean="0"/>
              <a:t>23/7/2020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219352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AD109747-7E69-47B2-B139-50FC16807A2B}" type="datetimeFigureOut">
              <a:rPr lang="el-GR" smtClean="0"/>
              <a:t>23/7/2020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397757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AD109747-7E69-47B2-B139-50FC16807A2B}" type="datetimeFigureOut">
              <a:rPr lang="el-GR" smtClean="0"/>
              <a:t>23/7/2020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264207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109747-7E69-47B2-B139-50FC16807A2B}" type="datetimeFigureOut">
              <a:rPr lang="el-GR" smtClean="0"/>
              <a:t>23/7/2020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214940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AD109747-7E69-47B2-B139-50FC16807A2B}" type="datetimeFigureOut">
              <a:rPr lang="el-GR" smtClean="0"/>
              <a:t>23/7/2020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155313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AD109747-7E69-47B2-B139-50FC16807A2B}" type="datetimeFigureOut">
              <a:rPr lang="el-GR" smtClean="0"/>
              <a:t>23/7/2020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321354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AD109747-7E69-47B2-B139-50FC16807A2B}" type="datetimeFigureOut">
              <a:rPr lang="el-GR" smtClean="0"/>
              <a:t>23/7/2020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670750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09747-7E69-47B2-B139-50FC16807A2B}" type="datetimeFigureOut">
              <a:rPr lang="el-GR" smtClean="0"/>
              <a:t>23/7/2020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336057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109747-7E69-47B2-B139-50FC16807A2B}" type="datetimeFigureOut">
              <a:rPr lang="el-GR" smtClean="0"/>
              <a:t>23/7/2020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41935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109747-7E69-47B2-B139-50FC16807A2B}" type="datetimeFigureOut">
              <a:rPr lang="el-GR" smtClean="0"/>
              <a:t>23/7/2020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E2F582D-35C1-4F65-8E2C-EB1C6369DFFA}" type="slidenum">
              <a:rPr lang="el-GR" smtClean="0"/>
              <a:t>‹#›</a:t>
            </a:fld>
            <a:endParaRPr lang="el-GR"/>
          </a:p>
        </p:txBody>
      </p:sp>
    </p:spTree>
    <p:extLst>
      <p:ext uri="{BB962C8B-B14F-4D97-AF65-F5344CB8AC3E}">
        <p14:creationId xmlns:p14="http://schemas.microsoft.com/office/powerpoint/2010/main" val="692921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09747-7E69-47B2-B139-50FC16807A2B}" type="datetimeFigureOut">
              <a:rPr lang="el-GR" smtClean="0"/>
              <a:t>23/7/2020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F582D-35C1-4F65-8E2C-EB1C6369DFFA}" type="slidenum">
              <a:rPr lang="el-GR" smtClean="0"/>
              <a:t>‹#›</a:t>
            </a:fld>
            <a:endParaRPr lang="el-GR"/>
          </a:p>
        </p:txBody>
      </p:sp>
    </p:spTree>
    <p:extLst>
      <p:ext uri="{BB962C8B-B14F-4D97-AF65-F5344CB8AC3E}">
        <p14:creationId xmlns:p14="http://schemas.microsoft.com/office/powerpoint/2010/main" val="286138801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ive.etwinning.net/profile/368190" TargetMode="External"/><Relationship Id="rId2" Type="http://schemas.openxmlformats.org/officeDocument/2006/relationships/hyperlink" Target="https://live.etwinning.net/profile/520636"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live.etwinning.net/profile/202769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https://docs.google.com/presentation/d/18pGKYAuM5xH2vOCX0mw3t6A94HIrI7QY3P1oU8SwF1Q/edit?usp=sharing"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hyperlink" Target="https://issuu.com/beatakubiska/docs/padlet_now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aBtPVwMj-eY&amp;feature=emb_logo"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file/d/18k1Bv_yNZ9TOtTIsVZz61-nrj_A5EkHd/view?usp=sharing"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hyperlink" Target="https://crosswordlabs.com/view/the-greek-flag"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hyperlink" Target="https://vimeo.com/426675396" TargetMode="External"/><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vimeo.com/404068711"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6712"/>
            <a:ext cx="7772400" cy="1470025"/>
          </a:xfrm>
        </p:spPr>
        <p:txBody>
          <a:bodyPr>
            <a:normAutofit fontScale="90000"/>
          </a:bodyPr>
          <a:lstStyle/>
          <a:p>
            <a:r>
              <a:rPr lang="en-US" b="1" dirty="0"/>
              <a:t>Distance learning - stay at home!</a:t>
            </a:r>
            <a:br>
              <a:rPr lang="en-US" b="1" dirty="0"/>
            </a:br>
            <a:endParaRPr lang="el-GR" dirty="0"/>
          </a:p>
        </p:txBody>
      </p:sp>
      <p:sp>
        <p:nvSpPr>
          <p:cNvPr id="3" name="Subtitle 2"/>
          <p:cNvSpPr>
            <a:spLocks noGrp="1"/>
          </p:cNvSpPr>
          <p:nvPr>
            <p:ph type="subTitle" idx="1"/>
          </p:nvPr>
        </p:nvSpPr>
        <p:spPr>
          <a:xfrm>
            <a:off x="685800" y="5033764"/>
            <a:ext cx="3200400" cy="1752600"/>
          </a:xfrm>
        </p:spPr>
        <p:txBody>
          <a:bodyPr>
            <a:normAutofit fontScale="62500" lnSpcReduction="20000"/>
          </a:bodyPr>
          <a:lstStyle/>
          <a:p>
            <a:r>
              <a:rPr lang="pl-PL" b="1" dirty="0">
                <a:hlinkClick r:id="rId2"/>
              </a:rPr>
              <a:t>Beata Kubińska</a:t>
            </a:r>
            <a:r>
              <a:rPr lang="pl-PL" i="1" dirty="0"/>
              <a:t>Szkoła Podstawowa im. kpr. Feliksa Ignacego Grabowskiego w Zespole Placówek Oświatowych w Bodzanowie, Bodzanów Πολωνία</a:t>
            </a:r>
            <a:endParaRPr lang="el-GR" dirty="0"/>
          </a:p>
        </p:txBody>
      </p:sp>
      <p:sp>
        <p:nvSpPr>
          <p:cNvPr id="4" name="Rectangle 3"/>
          <p:cNvSpPr/>
          <p:nvPr/>
        </p:nvSpPr>
        <p:spPr>
          <a:xfrm>
            <a:off x="2118467" y="4149080"/>
            <a:ext cx="4572000" cy="646331"/>
          </a:xfrm>
          <a:prstGeom prst="rect">
            <a:avLst/>
          </a:prstGeom>
        </p:spPr>
        <p:txBody>
          <a:bodyPr>
            <a:spAutoFit/>
          </a:bodyPr>
          <a:lstStyle/>
          <a:p>
            <a:r>
              <a:rPr lang="en-US" b="1" dirty="0">
                <a:hlinkClick r:id="rId3"/>
              </a:rPr>
              <a:t>MARIA </a:t>
            </a:r>
            <a:r>
              <a:rPr lang="en-US" b="1" dirty="0" smtClean="0">
                <a:hlinkClick r:id="rId3"/>
              </a:rPr>
              <a:t>ANAGNOSTIDOU</a:t>
            </a:r>
            <a:r>
              <a:rPr lang="en-US" b="1" dirty="0" smtClean="0"/>
              <a:t>  </a:t>
            </a:r>
            <a:r>
              <a:rPr lang="en-US" i="1" dirty="0" smtClean="0"/>
              <a:t>3rd </a:t>
            </a:r>
            <a:r>
              <a:rPr lang="en-US" i="1" dirty="0"/>
              <a:t>Primary School of </a:t>
            </a:r>
            <a:r>
              <a:rPr lang="en-US" i="1" dirty="0" err="1"/>
              <a:t>Serres</a:t>
            </a:r>
            <a:r>
              <a:rPr lang="en-US" i="1" dirty="0"/>
              <a:t>, </a:t>
            </a:r>
            <a:r>
              <a:rPr lang="en-US" i="1" dirty="0" err="1"/>
              <a:t>Serres</a:t>
            </a:r>
            <a:r>
              <a:rPr lang="en-US" i="1" dirty="0"/>
              <a:t> </a:t>
            </a:r>
            <a:r>
              <a:rPr lang="en-US" i="1" dirty="0" err="1"/>
              <a:t>Ελλάδ</a:t>
            </a:r>
            <a:r>
              <a:rPr lang="en-US" i="1" dirty="0"/>
              <a:t>α</a:t>
            </a:r>
            <a:endParaRPr lang="el-GR" dirty="0"/>
          </a:p>
        </p:txBody>
      </p:sp>
      <p:sp>
        <p:nvSpPr>
          <p:cNvPr id="5" name="Subtitle 2"/>
          <p:cNvSpPr txBox="1">
            <a:spLocks/>
          </p:cNvSpPr>
          <p:nvPr/>
        </p:nvSpPr>
        <p:spPr>
          <a:xfrm>
            <a:off x="5076056" y="5033764"/>
            <a:ext cx="3200400" cy="1752600"/>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pl-PL" b="1" dirty="0">
                <a:hlinkClick r:id="rId4"/>
              </a:rPr>
              <a:t>Iwona Adamkowska</a:t>
            </a:r>
            <a:r>
              <a:rPr lang="pl-PL" i="1" dirty="0"/>
              <a:t>Szkoła Podstawowa im. kpr. Feliksa Ignacego Grabowskiego w Zespole Placówek Oświatowych w Bodzanowie, Bodzanów Πολωνία</a:t>
            </a:r>
            <a:endParaRPr lang="el-GR" dirty="0"/>
          </a:p>
        </p:txBody>
      </p:sp>
      <p:sp>
        <p:nvSpPr>
          <p:cNvPr id="6" name="AutoShape 2" descr="eTwinning: the community for schools in Euro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148" name="Picture 4" descr="eTwinning: the community for schools in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612" y="1718688"/>
            <a:ext cx="3993604" cy="22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405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036496" cy="1143000"/>
          </a:xfrm>
        </p:spPr>
        <p:txBody>
          <a:bodyPr>
            <a:normAutofit fontScale="90000"/>
          </a:bodyPr>
          <a:lstStyle/>
          <a:p>
            <a:r>
              <a:rPr lang="en-US" b="1" dirty="0" smtClean="0"/>
              <a:t/>
            </a:r>
            <a:br>
              <a:rPr lang="en-US" b="1" dirty="0" smtClean="0"/>
            </a:br>
            <a:r>
              <a:rPr lang="en-US" b="1" dirty="0" smtClean="0"/>
              <a:t>3.</a:t>
            </a:r>
            <a:r>
              <a:rPr lang="en-US" b="1" dirty="0" smtClean="0">
                <a:hlinkClick r:id="rId2"/>
              </a:rPr>
              <a:t>Earth </a:t>
            </a:r>
            <a:r>
              <a:rPr lang="en-US" b="1" dirty="0">
                <a:hlinkClick r:id="rId2"/>
              </a:rPr>
              <a:t>Day - Polish-Greek </a:t>
            </a:r>
            <a:r>
              <a:rPr lang="en-US" b="1" dirty="0"/>
              <a:t>joint activity</a:t>
            </a:r>
            <a:r>
              <a:rPr lang="en-US" dirty="0"/>
              <a:t/>
            </a:r>
            <a:br>
              <a:rPr lang="en-US" dirty="0"/>
            </a:br>
            <a:endParaRPr lang="el-GR" dirty="0"/>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5869" t="38417" r="23152" b="29747"/>
          <a:stretch/>
        </p:blipFill>
        <p:spPr bwMode="auto">
          <a:xfrm>
            <a:off x="26221" y="1410376"/>
            <a:ext cx="4896544" cy="311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5131877" y="1408560"/>
            <a:ext cx="3491880" cy="1368152"/>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https://vimeo.com/434765861</a:t>
            </a:r>
            <a:endParaRPr lang="el-GR"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949" y="3023115"/>
            <a:ext cx="26860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09120"/>
            <a:ext cx="3131840"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4490181"/>
            <a:ext cx="3456384" cy="234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2990996"/>
            <a:ext cx="1656184" cy="1518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743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8194" name="Picture 2" descr="https://twinspace.etwinning.net/files/collabspace/0/30/330/113330/images/aeacee924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8" y="35884"/>
            <a:ext cx="433504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3" y="3813634"/>
            <a:ext cx="3305231" cy="3044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https://twinspace.etwinning.net/files/collabspace/0/30/330/113330/images/a86b20c64_op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59174"/>
            <a:ext cx="2987823" cy="299882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355975" y="49174"/>
            <a:ext cx="47880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descr="https://twinspace.etwinning.net/files/collabspace/0/30/330/113330/images/ac9146664_op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3845884"/>
            <a:ext cx="302433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274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4. Healthy eating</a:t>
            </a:r>
            <a:br>
              <a:rPr lang="en-US" b="1" dirty="0" smtClean="0"/>
            </a:br>
            <a:endParaRPr lang="el-GR" dirty="0"/>
          </a:p>
        </p:txBody>
      </p:sp>
      <p:sp>
        <p:nvSpPr>
          <p:cNvPr id="3" name="Content Placeholder 2"/>
          <p:cNvSpPr>
            <a:spLocks noGrp="1"/>
          </p:cNvSpPr>
          <p:nvPr>
            <p:ph idx="1"/>
          </p:nvPr>
        </p:nvSpPr>
        <p:spPr/>
        <p:txBody>
          <a:bodyPr/>
          <a:lstStyle/>
          <a:p>
            <a:r>
              <a:rPr lang="en-US" dirty="0" smtClean="0"/>
              <a:t>Greek </a:t>
            </a:r>
            <a:r>
              <a:rPr lang="en-US" dirty="0"/>
              <a:t>and Polish students learning together about Healthy eating during the quarantine</a:t>
            </a:r>
          </a:p>
          <a:p>
            <a:endParaRPr lang="el-GR" dirty="0"/>
          </a:p>
        </p:txBody>
      </p:sp>
      <p:sp>
        <p:nvSpPr>
          <p:cNvPr id="4" name="7-Point Star 3"/>
          <p:cNvSpPr/>
          <p:nvPr/>
        </p:nvSpPr>
        <p:spPr>
          <a:xfrm>
            <a:off x="1619672" y="2780928"/>
            <a:ext cx="5472608" cy="3600400"/>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t>Our common book</a:t>
            </a:r>
          </a:p>
          <a:p>
            <a:r>
              <a:rPr lang="en-US" dirty="0">
                <a:hlinkClick r:id="rId2"/>
              </a:rPr>
              <a:t>https://issuu.com/beatakubiska/docs/padlet_nowy</a:t>
            </a:r>
            <a:endParaRPr lang="en-US" dirty="0"/>
          </a:p>
        </p:txBody>
      </p:sp>
    </p:spTree>
    <p:extLst>
      <p:ext uri="{BB962C8B-B14F-4D97-AF65-F5344CB8AC3E}">
        <p14:creationId xmlns:p14="http://schemas.microsoft.com/office/powerpoint/2010/main" val="2079630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502" t="31377" r="28659" b="33114"/>
          <a:stretch/>
        </p:blipFill>
        <p:spPr bwMode="auto">
          <a:xfrm>
            <a:off x="-1" y="0"/>
            <a:ext cx="5325681" cy="383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16"/>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6" y="3831316"/>
            <a:ext cx="9086064" cy="3024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733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5. Animals-</a:t>
            </a:r>
            <a:r>
              <a:rPr lang="en-US" b="1" dirty="0" err="1" smtClean="0"/>
              <a:t>pets,protected</a:t>
            </a:r>
            <a:r>
              <a:rPr lang="en-US" b="1" dirty="0" smtClean="0"/>
              <a:t>, bees</a:t>
            </a:r>
            <a:br>
              <a:rPr lang="en-US" b="1" dirty="0" smtClean="0"/>
            </a:br>
            <a:endParaRPr lang="el-GR" dirty="0"/>
          </a:p>
        </p:txBody>
      </p:sp>
      <p:sp>
        <p:nvSpPr>
          <p:cNvPr id="3" name="Content Placeholder 2"/>
          <p:cNvSpPr>
            <a:spLocks noGrp="1"/>
          </p:cNvSpPr>
          <p:nvPr>
            <p:ph idx="1"/>
          </p:nvPr>
        </p:nvSpPr>
        <p:spPr/>
        <p:txBody>
          <a:bodyPr>
            <a:normAutofit fontScale="92500" lnSpcReduction="20000"/>
          </a:bodyPr>
          <a:lstStyle/>
          <a:p>
            <a:r>
              <a:rPr lang="en-US" dirty="0" smtClean="0"/>
              <a:t>Polish </a:t>
            </a:r>
            <a:r>
              <a:rPr lang="en-US" dirty="0"/>
              <a:t>and Greek students learnt together about animals </a:t>
            </a:r>
            <a:r>
              <a:rPr lang="en-US" dirty="0" smtClean="0"/>
              <a:t>-pets </a:t>
            </a:r>
            <a:r>
              <a:rPr lang="en-US" dirty="0"/>
              <a:t>and </a:t>
            </a:r>
            <a:r>
              <a:rPr lang="en-US" dirty="0" smtClean="0"/>
              <a:t>protected- </a:t>
            </a:r>
            <a:r>
              <a:rPr lang="en-US" dirty="0"/>
              <a:t>and in particular about bees</a:t>
            </a:r>
          </a:p>
          <a:p>
            <a:r>
              <a:rPr lang="en-US" dirty="0"/>
              <a:t>The students from </a:t>
            </a:r>
            <a:r>
              <a:rPr lang="en-US" dirty="0" err="1"/>
              <a:t>Bodzanow</a:t>
            </a:r>
            <a:r>
              <a:rPr lang="en-US" dirty="0"/>
              <a:t> and </a:t>
            </a:r>
            <a:r>
              <a:rPr lang="en-US" dirty="0" err="1"/>
              <a:t>Serres</a:t>
            </a:r>
            <a:r>
              <a:rPr lang="en-US" dirty="0"/>
              <a:t> learnt about different categories of animals, about their characteristics and their needs. They also learnt about bees and their importance </a:t>
            </a:r>
            <a:r>
              <a:rPr lang="en-US" dirty="0" smtClean="0"/>
              <a:t>for sustainability</a:t>
            </a:r>
            <a:r>
              <a:rPr lang="en-US" dirty="0"/>
              <a:t> and the importance of honey in a healthy eating diet.</a:t>
            </a:r>
          </a:p>
          <a:p>
            <a:pPr marL="0" indent="0">
              <a:buNone/>
            </a:pPr>
            <a:r>
              <a:rPr lang="en-US" dirty="0" smtClean="0">
                <a:effectLst/>
              </a:rPr>
              <a:t/>
            </a:r>
            <a:br>
              <a:rPr lang="en-US" dirty="0" smtClean="0">
                <a:effectLst/>
              </a:rPr>
            </a:br>
            <a:endParaRPr lang="el-GR" dirty="0"/>
          </a:p>
        </p:txBody>
      </p:sp>
    </p:spTree>
    <p:extLst>
      <p:ext uri="{BB962C8B-B14F-4D97-AF65-F5344CB8AC3E}">
        <p14:creationId xmlns:p14="http://schemas.microsoft.com/office/powerpoint/2010/main" val="1468750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713" t="47620" r="28718" b="16071"/>
          <a:stretch/>
        </p:blipFill>
        <p:spPr bwMode="auto">
          <a:xfrm>
            <a:off x="21771" y="0"/>
            <a:ext cx="4982277"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5019747" y="310045"/>
            <a:ext cx="3816424" cy="1512168"/>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hlinkClick r:id="rId3"/>
              </a:rPr>
              <a:t>https://www.youtube.com/watch?v=aBtPVwMj-eY&amp;feature=emb_logo</a:t>
            </a:r>
            <a:endParaRPr lang="el-GR"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573016"/>
            <a:ext cx="4932040" cy="325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3653052"/>
            <a:ext cx="4231492" cy="317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700808"/>
            <a:ext cx="2754437" cy="206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158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6. Welcome Spring</a:t>
            </a:r>
            <a:br>
              <a:rPr lang="en-US" b="1" dirty="0" smtClean="0"/>
            </a:br>
            <a:endParaRPr lang="el-GR" dirty="0"/>
          </a:p>
        </p:txBody>
      </p:sp>
      <p:sp>
        <p:nvSpPr>
          <p:cNvPr id="3" name="Content Placeholder 2"/>
          <p:cNvSpPr>
            <a:spLocks noGrp="1"/>
          </p:cNvSpPr>
          <p:nvPr>
            <p:ph idx="1"/>
          </p:nvPr>
        </p:nvSpPr>
        <p:spPr>
          <a:xfrm>
            <a:off x="457200" y="1340768"/>
            <a:ext cx="8229600" cy="4785395"/>
          </a:xfrm>
        </p:spPr>
        <p:txBody>
          <a:bodyPr/>
          <a:lstStyle/>
          <a:p>
            <a:r>
              <a:rPr lang="en-US" smtClean="0"/>
              <a:t>Polish and Greek students learn together about vegetation in their countries using a common padlet</a:t>
            </a:r>
          </a:p>
          <a:p>
            <a:endParaRPr lang="el-GR"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167" t="54366" r="31060" b="8522"/>
          <a:stretch/>
        </p:blipFill>
        <p:spPr bwMode="auto">
          <a:xfrm>
            <a:off x="0" y="3284985"/>
            <a:ext cx="4615634" cy="359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4860032" y="4869160"/>
            <a:ext cx="4104456" cy="1944216"/>
          </a:xfrm>
          <a:prstGeom prst="leftArrow">
            <a:avLst>
              <a:gd name="adj1" fmla="val 8420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A virtual Exhibition was </a:t>
            </a:r>
            <a:r>
              <a:rPr lang="en-US" dirty="0" smtClean="0"/>
              <a:t> </a:t>
            </a:r>
            <a:r>
              <a:rPr lang="en-US" dirty="0"/>
              <a:t>created containing some of the students' </a:t>
            </a:r>
            <a:r>
              <a:rPr lang="en-US" dirty="0" smtClean="0"/>
              <a:t>work</a:t>
            </a:r>
          </a:p>
          <a:p>
            <a:pPr algn="ctr"/>
            <a:r>
              <a:rPr lang="fr-FR" dirty="0" smtClean="0"/>
              <a:t>https://vimeo.com/433169714</a:t>
            </a:r>
            <a:endParaRPr lang="el-GR" dirty="0"/>
          </a:p>
        </p:txBody>
      </p:sp>
      <p:sp>
        <p:nvSpPr>
          <p:cNvPr id="5" name="Left Arrow 4"/>
          <p:cNvSpPr/>
          <p:nvPr/>
        </p:nvSpPr>
        <p:spPr>
          <a:xfrm>
            <a:off x="5256076" y="2708920"/>
            <a:ext cx="3312368" cy="1872208"/>
          </a:xfrm>
          <a:prstGeom prst="leftArrow">
            <a:avLst>
              <a:gd name="adj1" fmla="val 99652"/>
              <a:gd name="adj2" fmla="val 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a:hlinkClick r:id="rId3"/>
              </a:rPr>
              <a:t>https://drive.google.com/file/d/18k1Bv_yNZ9TOtTIsVZz61-nrj_A5EkHd/view?usp=sharing</a:t>
            </a:r>
            <a:endParaRPr lang="el-GR" dirty="0"/>
          </a:p>
        </p:txBody>
      </p:sp>
    </p:spTree>
    <p:extLst>
      <p:ext uri="{BB962C8B-B14F-4D97-AF65-F5344CB8AC3E}">
        <p14:creationId xmlns:p14="http://schemas.microsoft.com/office/powerpoint/2010/main" val="2840464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7. Easter</a:t>
            </a:r>
            <a:br>
              <a:rPr lang="en-US" b="1" dirty="0" smtClean="0"/>
            </a:br>
            <a:r>
              <a:rPr lang="en-US" dirty="0" err="1" smtClean="0"/>
              <a:t>Easter</a:t>
            </a:r>
            <a:r>
              <a:rPr lang="en-US" dirty="0" smtClean="0"/>
              <a:t> in quarantine! </a:t>
            </a:r>
            <a:br>
              <a:rPr lang="en-US" dirty="0" smtClean="0"/>
            </a:br>
            <a:endParaRPr lang="el-GR" dirty="0"/>
          </a:p>
        </p:txBody>
      </p:sp>
      <p:sp>
        <p:nvSpPr>
          <p:cNvPr id="3" name="Content Placeholder 2"/>
          <p:cNvSpPr>
            <a:spLocks noGrp="1"/>
          </p:cNvSpPr>
          <p:nvPr>
            <p:ph idx="1"/>
          </p:nvPr>
        </p:nvSpPr>
        <p:spPr/>
        <p:txBody>
          <a:bodyPr/>
          <a:lstStyle/>
          <a:p>
            <a:r>
              <a:rPr lang="en-US" dirty="0" smtClean="0"/>
              <a:t>Greek </a:t>
            </a:r>
            <a:r>
              <a:rPr lang="en-US" dirty="0"/>
              <a:t>and Polish students took photographs of their Easter activities at home. It is a different Easter this year as we all stay at home!</a:t>
            </a:r>
          </a:p>
          <a:p>
            <a:endParaRPr lang="el-GR"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284984"/>
            <a:ext cx="2982303" cy="330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406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Poland, </a:t>
            </a:r>
            <a:r>
              <a:rPr lang="en-US" b="1" dirty="0" err="1" smtClean="0"/>
              <a:t>Bodzanów</a:t>
            </a:r>
            <a:r>
              <a:rPr lang="en-US" b="1" dirty="0" smtClean="0"/>
              <a:t/>
            </a:r>
            <a:br>
              <a:rPr lang="en-US" b="1" dirty="0" smtClean="0"/>
            </a:br>
            <a:r>
              <a:rPr lang="en-US" dirty="0" smtClean="0"/>
              <a:t>Easter in quarantine! </a:t>
            </a:r>
            <a:br>
              <a:rPr lang="en-US" dirty="0" smtClean="0"/>
            </a:br>
            <a:endParaRPr lang="el-GR" dirty="0"/>
          </a:p>
        </p:txBody>
      </p:sp>
      <p:sp>
        <p:nvSpPr>
          <p:cNvPr id="3" name="Content Placeholder 2"/>
          <p:cNvSpPr>
            <a:spLocks noGrp="1"/>
          </p:cNvSpPr>
          <p:nvPr>
            <p:ph idx="1"/>
          </p:nvPr>
        </p:nvSpPr>
        <p:spPr/>
        <p:txBody>
          <a:bodyPr/>
          <a:lstStyle/>
          <a:p>
            <a:r>
              <a:rPr lang="en-US" dirty="0" smtClean="0"/>
              <a:t>Polish </a:t>
            </a:r>
            <a:r>
              <a:rPr lang="en-US" dirty="0"/>
              <a:t>students took photographs of their Easter activities at home. They want to say to their European friends Happy Easter!</a:t>
            </a:r>
          </a:p>
          <a:p>
            <a:endParaRPr lang="el-GR"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7966" y="116632"/>
            <a:ext cx="2091592" cy="147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https://twinspace.etwinning.net/files/collabspace/0/30/330/113330/images/a95fcf030_o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524" y="3482783"/>
            <a:ext cx="2260476"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291581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descr="https://twinspace.etwinning.net/files/collabspace/0/30/330/113330/images/ba8b1e548_op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5103772"/>
            <a:ext cx="3967708" cy="173600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612" y="3429000"/>
            <a:ext cx="2111912" cy="161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1324" y="3429000"/>
            <a:ext cx="1830288" cy="161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085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Greece, </a:t>
            </a:r>
            <a:r>
              <a:rPr lang="en-US" b="1" dirty="0" err="1" smtClean="0"/>
              <a:t>Serres</a:t>
            </a:r>
            <a:r>
              <a:rPr lang="en-US" b="1" dirty="0" smtClean="0"/>
              <a:t/>
            </a:r>
            <a:br>
              <a:rPr lang="en-US" b="1" dirty="0" smtClean="0"/>
            </a:br>
            <a:r>
              <a:rPr lang="en-US" dirty="0" smtClean="0"/>
              <a:t>Easter in quarantine!</a:t>
            </a:r>
            <a:endParaRPr lang="el-GR" dirty="0"/>
          </a:p>
        </p:txBody>
      </p:sp>
      <p:sp>
        <p:nvSpPr>
          <p:cNvPr id="3" name="Content Placeholder 2"/>
          <p:cNvSpPr>
            <a:spLocks noGrp="1"/>
          </p:cNvSpPr>
          <p:nvPr>
            <p:ph idx="1"/>
          </p:nvPr>
        </p:nvSpPr>
        <p:spPr/>
        <p:txBody>
          <a:bodyPr/>
          <a:lstStyle/>
          <a:p>
            <a:r>
              <a:rPr lang="en-US" dirty="0" smtClean="0"/>
              <a:t>Greek </a:t>
            </a:r>
            <a:r>
              <a:rPr lang="en-US" dirty="0"/>
              <a:t>students took photographs of their Easter activities at home. They wanted to show to their European friends the Greek Easter traditions.</a:t>
            </a:r>
          </a:p>
          <a:p>
            <a:endParaRPr lang="el-G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3" y="3717032"/>
            <a:ext cx="4408481"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717032"/>
            <a:ext cx="4745569"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364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1. Everything will be fine!</a:t>
            </a:r>
            <a:br>
              <a:rPr lang="en-US" b="1" dirty="0" smtClean="0"/>
            </a:br>
            <a:endParaRPr lang="el-GR" dirty="0"/>
          </a:p>
        </p:txBody>
      </p:sp>
      <p:sp>
        <p:nvSpPr>
          <p:cNvPr id="3" name="Content Placeholder 2"/>
          <p:cNvSpPr>
            <a:spLocks noGrp="1"/>
          </p:cNvSpPr>
          <p:nvPr>
            <p:ph idx="1"/>
          </p:nvPr>
        </p:nvSpPr>
        <p:spPr/>
        <p:txBody>
          <a:bodyPr>
            <a:normAutofit fontScale="77500" lnSpcReduction="20000"/>
          </a:bodyPr>
          <a:lstStyle/>
          <a:p>
            <a:r>
              <a:rPr lang="en-US" dirty="0" smtClean="0"/>
              <a:t>Every </a:t>
            </a:r>
            <a:r>
              <a:rPr lang="en-US" dirty="0"/>
              <a:t>rainbow counts!</a:t>
            </a:r>
          </a:p>
          <a:p>
            <a:r>
              <a:rPr lang="en-US" dirty="0"/>
              <a:t>Our schools are closed! We stay safe at home, but we can still communicate through the eTwinning platform!!!</a:t>
            </a:r>
          </a:p>
          <a:p>
            <a:r>
              <a:rPr lang="en-US" dirty="0"/>
              <a:t>Students from the schools: </a:t>
            </a:r>
          </a:p>
          <a:p>
            <a:r>
              <a:rPr lang="en-US" dirty="0" err="1"/>
              <a:t>Szkoła</a:t>
            </a:r>
            <a:r>
              <a:rPr lang="en-US" dirty="0"/>
              <a:t> </a:t>
            </a:r>
            <a:r>
              <a:rPr lang="en-US" dirty="0" err="1"/>
              <a:t>Podstawowa</a:t>
            </a:r>
            <a:r>
              <a:rPr lang="en-US" dirty="0"/>
              <a:t> </a:t>
            </a:r>
            <a:r>
              <a:rPr lang="en-US" dirty="0" err="1"/>
              <a:t>im</a:t>
            </a:r>
            <a:r>
              <a:rPr lang="en-US" dirty="0"/>
              <a:t>. </a:t>
            </a:r>
            <a:r>
              <a:rPr lang="en-US" dirty="0" err="1"/>
              <a:t>kpr</a:t>
            </a:r>
            <a:r>
              <a:rPr lang="en-US" dirty="0"/>
              <a:t>. </a:t>
            </a:r>
            <a:r>
              <a:rPr lang="en-US" dirty="0" err="1"/>
              <a:t>Feliksa</a:t>
            </a:r>
            <a:r>
              <a:rPr lang="en-US" dirty="0"/>
              <a:t> </a:t>
            </a:r>
            <a:r>
              <a:rPr lang="en-US" dirty="0" err="1"/>
              <a:t>Ignacego</a:t>
            </a:r>
            <a:r>
              <a:rPr lang="en-US" dirty="0"/>
              <a:t> </a:t>
            </a:r>
            <a:r>
              <a:rPr lang="en-US" dirty="0" err="1"/>
              <a:t>Grabowskiego</a:t>
            </a:r>
            <a:r>
              <a:rPr lang="en-US" dirty="0"/>
              <a:t> w </a:t>
            </a:r>
            <a:r>
              <a:rPr lang="en-US" dirty="0" err="1"/>
              <a:t>Zespole</a:t>
            </a:r>
            <a:r>
              <a:rPr lang="en-US" dirty="0"/>
              <a:t> </a:t>
            </a:r>
            <a:r>
              <a:rPr lang="en-US" dirty="0" err="1"/>
              <a:t>Placówek</a:t>
            </a:r>
            <a:r>
              <a:rPr lang="en-US" dirty="0"/>
              <a:t> </a:t>
            </a:r>
            <a:r>
              <a:rPr lang="en-US" dirty="0" err="1"/>
              <a:t>Oświatowych</a:t>
            </a:r>
            <a:r>
              <a:rPr lang="en-US" dirty="0"/>
              <a:t> w </a:t>
            </a:r>
            <a:r>
              <a:rPr lang="en-US" dirty="0" err="1"/>
              <a:t>Bodzanowie</a:t>
            </a:r>
            <a:r>
              <a:rPr lang="en-US" dirty="0"/>
              <a:t> in Poland and</a:t>
            </a:r>
          </a:p>
          <a:p>
            <a:r>
              <a:rPr lang="en-US" dirty="0"/>
              <a:t>3rd Primary School of </a:t>
            </a:r>
            <a:r>
              <a:rPr lang="en-US" dirty="0" err="1"/>
              <a:t>Serres</a:t>
            </a:r>
            <a:r>
              <a:rPr lang="en-US" dirty="0"/>
              <a:t> in Greece,</a:t>
            </a:r>
            <a:br>
              <a:rPr lang="en-US" dirty="0"/>
            </a:br>
            <a:r>
              <a:rPr lang="en-US" dirty="0"/>
              <a:t/>
            </a:r>
            <a:br>
              <a:rPr lang="en-US" dirty="0"/>
            </a:br>
            <a:r>
              <a:rPr lang="en-US" b="1" dirty="0"/>
              <a:t>from their homes</a:t>
            </a:r>
            <a:r>
              <a:rPr lang="en-US" dirty="0"/>
              <a:t>, send messages of optimism to all the students in Europe, especially to the students in Italy and Spain! </a:t>
            </a:r>
          </a:p>
          <a:p>
            <a:endParaRPr lang="el-GR" dirty="0"/>
          </a:p>
        </p:txBody>
      </p:sp>
    </p:spTree>
    <p:extLst>
      <p:ext uri="{BB962C8B-B14F-4D97-AF65-F5344CB8AC3E}">
        <p14:creationId xmlns:p14="http://schemas.microsoft.com/office/powerpoint/2010/main" val="109525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656"/>
            <a:ext cx="8229600" cy="1143000"/>
          </a:xfrm>
        </p:spPr>
        <p:txBody>
          <a:bodyPr>
            <a:normAutofit fontScale="90000"/>
          </a:bodyPr>
          <a:lstStyle/>
          <a:p>
            <a:r>
              <a:rPr lang="en-US" b="1" dirty="0" smtClean="0"/>
              <a:t/>
            </a:r>
            <a:br>
              <a:rPr lang="en-US" b="1" dirty="0" smtClean="0"/>
            </a:br>
            <a:r>
              <a:rPr lang="en-US" b="1" dirty="0" smtClean="0"/>
              <a:t>8. </a:t>
            </a:r>
            <a:r>
              <a:rPr lang="en-US" b="1" dirty="0"/>
              <a:t>Let's recycle!</a:t>
            </a:r>
            <a:r>
              <a:rPr lang="en-US" dirty="0" smtClean="0"/>
              <a:t/>
            </a:r>
            <a:br>
              <a:rPr lang="en-US" dirty="0" smtClean="0"/>
            </a:br>
            <a:endParaRPr lang="el-GR" dirty="0"/>
          </a:p>
        </p:txBody>
      </p:sp>
      <p:sp>
        <p:nvSpPr>
          <p:cNvPr id="3" name="Content Placeholder 2"/>
          <p:cNvSpPr>
            <a:spLocks noGrp="1"/>
          </p:cNvSpPr>
          <p:nvPr>
            <p:ph idx="1"/>
          </p:nvPr>
        </p:nvSpPr>
        <p:spPr>
          <a:xfrm>
            <a:off x="179512" y="1268760"/>
            <a:ext cx="8640960" cy="4857403"/>
          </a:xfrm>
        </p:spPr>
        <p:txBody>
          <a:bodyPr/>
          <a:lstStyle/>
          <a:p>
            <a:r>
              <a:rPr lang="en-US" dirty="0" smtClean="0"/>
              <a:t>Waste </a:t>
            </a:r>
            <a:r>
              <a:rPr lang="en-US" dirty="0"/>
              <a:t>segregation is a very important matter. Students created objects from waste under the slogan OUR WASTE ADVICE. This was great fun!</a:t>
            </a:r>
          </a:p>
          <a:p>
            <a:endParaRPr lang="el-GR"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34145"/>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034145"/>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652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7690"/>
            <a:ext cx="4063549"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549" y="0"/>
            <a:ext cx="50768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30604"/>
            <a:ext cx="4283967" cy="302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824143"/>
            <a:ext cx="4834702" cy="303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46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9. Our National Days</a:t>
            </a:r>
            <a:br>
              <a:rPr lang="en-US" b="1" dirty="0" smtClean="0"/>
            </a:br>
            <a:endParaRPr lang="el-GR" dirty="0"/>
          </a:p>
        </p:txBody>
      </p:sp>
      <p:sp>
        <p:nvSpPr>
          <p:cNvPr id="3" name="Content Placeholder 2"/>
          <p:cNvSpPr>
            <a:spLocks noGrp="1"/>
          </p:cNvSpPr>
          <p:nvPr>
            <p:ph idx="1"/>
          </p:nvPr>
        </p:nvSpPr>
        <p:spPr/>
        <p:txBody>
          <a:bodyPr/>
          <a:lstStyle/>
          <a:p>
            <a:pPr algn="ctr"/>
            <a:r>
              <a:rPr lang="en-US" dirty="0" smtClean="0"/>
              <a:t>Students </a:t>
            </a:r>
            <a:r>
              <a:rPr lang="en-US" dirty="0"/>
              <a:t>from Poland and from Greece celebrated their National Days in quarantine</a:t>
            </a:r>
          </a:p>
          <a:p>
            <a:pPr algn="ctr"/>
            <a:r>
              <a:rPr lang="en-US" b="1" dirty="0"/>
              <a:t>Greece 25 March</a:t>
            </a:r>
            <a:endParaRPr lang="en-US" dirty="0"/>
          </a:p>
          <a:p>
            <a:pPr algn="ctr"/>
            <a:r>
              <a:rPr lang="en-US" b="1" dirty="0"/>
              <a:t>Poland 3 May</a:t>
            </a:r>
            <a:endParaRPr lang="en-US" dirty="0"/>
          </a:p>
          <a:p>
            <a:endParaRPr lang="el-G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36510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descr="https://twinspace.etwinning.net/files/collabspace/0/30/330/113330/images/b8bd0266e_o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365104"/>
            <a:ext cx="2705100" cy="1685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05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86808" cy="1143000"/>
          </a:xfrm>
        </p:spPr>
        <p:txBody>
          <a:bodyPr>
            <a:normAutofit fontScale="90000"/>
          </a:bodyPr>
          <a:lstStyle/>
          <a:p>
            <a:r>
              <a:rPr lang="en-US" b="1" dirty="0" smtClean="0"/>
              <a:t>Poland</a:t>
            </a:r>
            <a:br>
              <a:rPr lang="en-US" b="1" dirty="0" smtClean="0"/>
            </a:br>
            <a:endParaRPr lang="el-GR" dirty="0"/>
          </a:p>
        </p:txBody>
      </p:sp>
      <p:sp>
        <p:nvSpPr>
          <p:cNvPr id="3" name="Content Placeholder 2"/>
          <p:cNvSpPr>
            <a:spLocks noGrp="1"/>
          </p:cNvSpPr>
          <p:nvPr>
            <p:ph idx="1"/>
          </p:nvPr>
        </p:nvSpPr>
        <p:spPr>
          <a:xfrm>
            <a:off x="647564" y="980728"/>
            <a:ext cx="4824536" cy="4525963"/>
          </a:xfrm>
        </p:spPr>
        <p:txBody>
          <a:bodyPr>
            <a:normAutofit fontScale="92500" lnSpcReduction="10000"/>
          </a:bodyPr>
          <a:lstStyle/>
          <a:p>
            <a:r>
              <a:rPr lang="en-US" dirty="0" smtClean="0"/>
              <a:t>On </a:t>
            </a:r>
            <a:r>
              <a:rPr lang="en-US" dirty="0"/>
              <a:t>May 3, we are celebrating the National Day in Poland. Class 3 b students created posters under the slogan "My Little Homeland", which showed places closest to the children.</a:t>
            </a:r>
          </a:p>
          <a:p>
            <a:pPr marL="0" indent="0">
              <a:buNone/>
            </a:pPr>
            <a:r>
              <a:rPr lang="en-US" dirty="0" smtClean="0">
                <a:effectLst/>
              </a:rPr>
              <a:t/>
            </a:r>
            <a:br>
              <a:rPr lang="en-US" dirty="0" smtClean="0">
                <a:effectLst/>
              </a:rPr>
            </a:br>
            <a:endParaRPr lang="el-G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3136"/>
            <a:ext cx="3059832" cy="220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821630"/>
            <a:ext cx="3347864" cy="2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2090" y="2343154"/>
            <a:ext cx="3438885" cy="247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653136"/>
            <a:ext cx="2837823" cy="218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2091" y="0"/>
            <a:ext cx="3376985" cy="235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613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Greece</a:t>
            </a:r>
            <a:br>
              <a:rPr lang="en-US" b="1" dirty="0" smtClean="0"/>
            </a:br>
            <a:endParaRPr lang="el-GR" dirty="0"/>
          </a:p>
        </p:txBody>
      </p:sp>
      <p:sp>
        <p:nvSpPr>
          <p:cNvPr id="3" name="Content Placeholder 2"/>
          <p:cNvSpPr>
            <a:spLocks noGrp="1"/>
          </p:cNvSpPr>
          <p:nvPr>
            <p:ph idx="1"/>
          </p:nvPr>
        </p:nvSpPr>
        <p:spPr>
          <a:xfrm>
            <a:off x="251520" y="1268760"/>
            <a:ext cx="5050904" cy="3581075"/>
          </a:xfrm>
        </p:spPr>
        <p:txBody>
          <a:bodyPr/>
          <a:lstStyle/>
          <a:p>
            <a:r>
              <a:rPr lang="en-US" dirty="0" smtClean="0"/>
              <a:t>Celebrating </a:t>
            </a:r>
            <a:r>
              <a:rPr lang="en-US" dirty="0"/>
              <a:t>the National day of Greece at home is very sad. No school, no celebrations at school, no parade in the center of our town!</a:t>
            </a:r>
          </a:p>
          <a:p>
            <a:endParaRPr lang="el-GR"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237828"/>
            <a:ext cx="2675706" cy="356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67544" y="4221088"/>
            <a:ext cx="3888432" cy="2448272"/>
          </a:xfrm>
          <a:prstGeom prst="rightArrow">
            <a:avLst>
              <a:gd name="adj1" fmla="val 68109"/>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t>A crossword puzzle about the Greek </a:t>
            </a:r>
            <a:r>
              <a:rPr lang="en-US" dirty="0" smtClean="0"/>
              <a:t>flag for our partners</a:t>
            </a:r>
            <a:endParaRPr lang="en-US" dirty="0"/>
          </a:p>
          <a:p>
            <a:r>
              <a:rPr lang="en-US" dirty="0">
                <a:hlinkClick r:id="rId3"/>
              </a:rPr>
              <a:t>https://crosswordlabs.com/view/the-greek-flag</a:t>
            </a:r>
            <a:endParaRPr lang="en-US" dirty="0"/>
          </a:p>
        </p:txBody>
      </p:sp>
      <p:pic>
        <p:nvPicPr>
          <p:cNvPr id="1945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423" t="8050" r="18455" b="9970"/>
          <a:stretch/>
        </p:blipFill>
        <p:spPr bwMode="auto">
          <a:xfrm>
            <a:off x="4788024" y="3775557"/>
            <a:ext cx="4035613" cy="285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descr="C:\Users\User\AppData\Local\Microsoft\Windows\Temporary Internet Files\Content.IE5\U65VKQPF\1024px-Nuvola_Greek_flag.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11298"/>
            <a:ext cx="1268760" cy="12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073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10. Europe Day</a:t>
            </a:r>
            <a:br>
              <a:rPr lang="en-US" b="1" dirty="0" smtClean="0"/>
            </a:br>
            <a:r>
              <a:rPr lang="en-US" dirty="0" smtClean="0"/>
              <a:t>Europe Day, 9 May, in quarantine</a:t>
            </a:r>
            <a:br>
              <a:rPr lang="en-US" dirty="0" smtClean="0"/>
            </a:br>
            <a:endParaRPr lang="el-GR" dirty="0"/>
          </a:p>
        </p:txBody>
      </p:sp>
      <p:sp>
        <p:nvSpPr>
          <p:cNvPr id="3" name="Content Placeholder 2"/>
          <p:cNvSpPr>
            <a:spLocks noGrp="1"/>
          </p:cNvSpPr>
          <p:nvPr>
            <p:ph idx="1"/>
          </p:nvPr>
        </p:nvSpPr>
        <p:spPr/>
        <p:txBody>
          <a:bodyPr/>
          <a:lstStyle/>
          <a:p>
            <a:r>
              <a:rPr lang="en-US" sz="2800" dirty="0" smtClean="0"/>
              <a:t>On </a:t>
            </a:r>
            <a:r>
              <a:rPr lang="en-US" sz="2800" dirty="0"/>
              <a:t>May 9, classes 3b and 2b celebrated Europe Day and created "Poland and Europe" "Greece and Europe" posters. Beautiful works were created in various art techniques.</a:t>
            </a:r>
          </a:p>
          <a:p>
            <a:pPr marL="0" indent="0">
              <a:buNone/>
            </a:pPr>
            <a:r>
              <a:rPr lang="en-US" dirty="0" smtClean="0">
                <a:effectLst/>
              </a:rPr>
              <a:t/>
            </a:r>
            <a:br>
              <a:rPr lang="en-US" dirty="0" smtClean="0">
                <a:effectLst/>
              </a:rPr>
            </a:br>
            <a:endParaRPr lang="el-GR"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58" y="3359689"/>
            <a:ext cx="2645495" cy="137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8026" y="5286662"/>
            <a:ext cx="2042741" cy="144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961" y="3831471"/>
            <a:ext cx="2590626" cy="259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7" y="2881877"/>
            <a:ext cx="2970461" cy="2229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58" y="4849811"/>
            <a:ext cx="2645495" cy="189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1009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11. International Day of families</a:t>
            </a:r>
            <a:br>
              <a:rPr lang="en-US" b="1" dirty="0" smtClean="0"/>
            </a:br>
            <a:endParaRPr lang="el-GR" dirty="0"/>
          </a:p>
        </p:txBody>
      </p:sp>
      <p:sp>
        <p:nvSpPr>
          <p:cNvPr id="3" name="Content Placeholder 2"/>
          <p:cNvSpPr>
            <a:spLocks noGrp="1"/>
          </p:cNvSpPr>
          <p:nvPr>
            <p:ph idx="1"/>
          </p:nvPr>
        </p:nvSpPr>
        <p:spPr/>
        <p:txBody>
          <a:bodyPr/>
          <a:lstStyle/>
          <a:p>
            <a:r>
              <a:rPr lang="en-US" dirty="0" smtClean="0"/>
              <a:t>On </a:t>
            </a:r>
            <a:r>
              <a:rPr lang="en-US" dirty="0"/>
              <a:t>May 15 the International Day of Families is celebrated in order to show the importance of the family in the upbringing of the children.</a:t>
            </a:r>
          </a:p>
          <a:p>
            <a:r>
              <a:rPr lang="en-US" dirty="0"/>
              <a:t/>
            </a:r>
            <a:br>
              <a:rPr lang="en-US" dirty="0"/>
            </a:br>
            <a:r>
              <a:rPr lang="en-US" dirty="0"/>
              <a:t>Our students drew their families in their own unique way. Enjoy their beautiful work!</a:t>
            </a:r>
          </a:p>
          <a:p>
            <a:endParaRPr lang="el-GR"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941168"/>
            <a:ext cx="1919613" cy="154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4941168"/>
            <a:ext cx="2112733" cy="154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414" t="23760" r="31482" b="40923"/>
          <a:stretch/>
        </p:blipFill>
        <p:spPr bwMode="auto">
          <a:xfrm>
            <a:off x="3660513" y="4872459"/>
            <a:ext cx="2121339" cy="161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038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2255" t="13928" r="31069" b="50257"/>
          <a:stretch/>
        </p:blipFill>
        <p:spPr bwMode="auto">
          <a:xfrm>
            <a:off x="107504" y="116632"/>
            <a:ext cx="4483575" cy="312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4654971" y="260648"/>
            <a:ext cx="2160240" cy="1296144"/>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hlinkClick r:id="rId3"/>
              </a:rPr>
              <a:t>https://vimeo.com/426675396</a:t>
            </a:r>
            <a:endParaRPr lang="el-GR" dirty="0"/>
          </a:p>
        </p:txBody>
      </p:sp>
      <p:pic>
        <p:nvPicPr>
          <p:cNvPr id="21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10" y="5157192"/>
            <a:ext cx="2290350" cy="159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11" y="3342494"/>
            <a:ext cx="1858302" cy="165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3360360"/>
            <a:ext cx="2421260" cy="165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159"/>
          <a:stretch/>
        </p:blipFill>
        <p:spPr bwMode="auto">
          <a:xfrm>
            <a:off x="7005044" y="1791048"/>
            <a:ext cx="2017649" cy="1383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0543" y="5157192"/>
            <a:ext cx="2144428" cy="165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4971" y="3371303"/>
            <a:ext cx="2160240" cy="165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6839" y="3360360"/>
            <a:ext cx="2017649" cy="164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2909" y="5157192"/>
            <a:ext cx="2024364" cy="164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81024" y="5157192"/>
            <a:ext cx="2149278" cy="165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flipV="1">
            <a:off x="6983875" y="151896"/>
            <a:ext cx="2016936" cy="151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5355" y="1791048"/>
            <a:ext cx="2178468" cy="1400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867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12. Evaluation of the project</a:t>
            </a:r>
            <a:br>
              <a:rPr lang="en-US" b="1" dirty="0" smtClean="0"/>
            </a:br>
            <a:endParaRPr lang="el-GR" dirty="0"/>
          </a:p>
        </p:txBody>
      </p:sp>
      <p:sp>
        <p:nvSpPr>
          <p:cNvPr id="3" name="Content Placeholder 2"/>
          <p:cNvSpPr>
            <a:spLocks noGrp="1"/>
          </p:cNvSpPr>
          <p:nvPr>
            <p:ph idx="1"/>
          </p:nvPr>
        </p:nvSpPr>
        <p:spPr/>
        <p:txBody>
          <a:bodyPr/>
          <a:lstStyle/>
          <a:p>
            <a:r>
              <a:rPr lang="en-US" dirty="0" smtClean="0"/>
              <a:t>Greek </a:t>
            </a:r>
            <a:r>
              <a:rPr lang="en-US" dirty="0"/>
              <a:t>and Polish students and parents loved the project! </a:t>
            </a:r>
          </a:p>
          <a:p>
            <a:r>
              <a:rPr lang="en-US" dirty="0"/>
              <a:t>Most of them gave 5 stars to most of the activities. It was a fruitful project as our students did so much, in such a short time! Quarantine proved to be a very creative period in our learning lives!</a:t>
            </a:r>
          </a:p>
          <a:p>
            <a:endParaRPr lang="el-GR"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5182615"/>
            <a:ext cx="1767976"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052392"/>
            <a:ext cx="1908022" cy="1616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245020"/>
            <a:ext cx="1656184" cy="143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4887394"/>
            <a:ext cx="2394397" cy="179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894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0" y="3021212"/>
            <a:ext cx="4055934" cy="383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67175" y="0"/>
            <a:ext cx="5076825"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088" y="3573015"/>
            <a:ext cx="5095912" cy="3311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twinspace.etwinning.net/files/collabspace/0/30/330/113330/images/bbbddce7c_op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10" y="-4823"/>
            <a:ext cx="4039791" cy="302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92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676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2442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1143000"/>
          </a:xfrm>
        </p:spPr>
        <p:txBody>
          <a:bodyPr>
            <a:normAutofit fontScale="90000"/>
          </a:bodyPr>
          <a:lstStyle/>
          <a:p>
            <a:r>
              <a:rPr lang="en-US" b="1" dirty="0" smtClean="0"/>
              <a:t>Poland, </a:t>
            </a:r>
            <a:r>
              <a:rPr lang="en-US" b="1" dirty="0" err="1" smtClean="0"/>
              <a:t>Bodzanów</a:t>
            </a:r>
            <a:r>
              <a:rPr lang="en-US" b="1" dirty="0" smtClean="0"/>
              <a:t/>
            </a:r>
            <a:br>
              <a:rPr lang="en-US" b="1" dirty="0" smtClean="0"/>
            </a:br>
            <a:r>
              <a:rPr lang="en-US" dirty="0" smtClean="0"/>
              <a:t>Everything will be fine!</a:t>
            </a:r>
            <a:br>
              <a:rPr lang="en-US" dirty="0" smtClean="0"/>
            </a:br>
            <a:endParaRPr lang="el-GR" dirty="0"/>
          </a:p>
        </p:txBody>
      </p:sp>
      <p:sp>
        <p:nvSpPr>
          <p:cNvPr id="3" name="Content Placeholder 2"/>
          <p:cNvSpPr>
            <a:spLocks noGrp="1"/>
          </p:cNvSpPr>
          <p:nvPr>
            <p:ph idx="1"/>
          </p:nvPr>
        </p:nvSpPr>
        <p:spPr>
          <a:xfrm>
            <a:off x="467544" y="2852936"/>
            <a:ext cx="8229600" cy="4525963"/>
          </a:xfrm>
        </p:spPr>
        <p:txBody>
          <a:bodyPr/>
          <a:lstStyle/>
          <a:p>
            <a:r>
              <a:rPr lang="en-US" dirty="0" smtClean="0"/>
              <a:t>This </a:t>
            </a:r>
            <a:r>
              <a:rPr lang="en-US" dirty="0"/>
              <a:t>is class 3b from Poland-</a:t>
            </a:r>
            <a:r>
              <a:rPr lang="en-US" dirty="0" err="1"/>
              <a:t>Bodzanów</a:t>
            </a:r>
            <a:endParaRPr lang="en-US" dirty="0"/>
          </a:p>
          <a:p>
            <a:r>
              <a:rPr lang="en-US" dirty="0"/>
              <a:t>We celebrated Earth </a:t>
            </a:r>
            <a:r>
              <a:rPr lang="en-US" dirty="0" smtClean="0"/>
              <a:t>Day dressed </a:t>
            </a:r>
            <a:r>
              <a:rPr lang="en-US" dirty="0"/>
              <a:t>in green, with flowers and among plants. In Poland, we have to wear face masks!</a:t>
            </a:r>
          </a:p>
          <a:p>
            <a:endParaRPr lang="el-GR" dirty="0"/>
          </a:p>
        </p:txBody>
      </p:sp>
    </p:spTree>
    <p:extLst>
      <p:ext uri="{BB962C8B-B14F-4D97-AF65-F5344CB8AC3E}">
        <p14:creationId xmlns:p14="http://schemas.microsoft.com/office/powerpoint/2010/main" val="734967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74840" cy="1143000"/>
          </a:xfrm>
        </p:spPr>
        <p:txBody>
          <a:bodyPr/>
          <a:lstStyle/>
          <a:p>
            <a:r>
              <a:rPr lang="en-US" dirty="0" smtClean="0"/>
              <a:t>Class 3b</a:t>
            </a:r>
            <a:endParaRPr lang="el-G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12999" y="3938998"/>
            <a:ext cx="3931001" cy="291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5001"/>
            <a:ext cx="5212999" cy="521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998" y="7996"/>
            <a:ext cx="3931002" cy="393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30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1143000"/>
          </a:xfrm>
        </p:spPr>
        <p:txBody>
          <a:bodyPr>
            <a:normAutofit fontScale="90000"/>
          </a:bodyPr>
          <a:lstStyle/>
          <a:p>
            <a:r>
              <a:rPr lang="en-US" b="1" dirty="0" smtClean="0"/>
              <a:t>Greece, </a:t>
            </a:r>
            <a:r>
              <a:rPr lang="en-US" b="1" dirty="0" err="1" smtClean="0"/>
              <a:t>Serres</a:t>
            </a:r>
            <a:r>
              <a:rPr lang="en-US" b="1" dirty="0" smtClean="0"/>
              <a:t/>
            </a:r>
            <a:br>
              <a:rPr lang="en-US" b="1" dirty="0" smtClean="0"/>
            </a:br>
            <a:r>
              <a:rPr lang="en-US" dirty="0" smtClean="0"/>
              <a:t>Everything will be fine!</a:t>
            </a:r>
            <a:br>
              <a:rPr lang="en-US" dirty="0" smtClean="0"/>
            </a:br>
            <a:endParaRPr lang="el-GR" dirty="0"/>
          </a:p>
        </p:txBody>
      </p:sp>
      <p:sp>
        <p:nvSpPr>
          <p:cNvPr id="3" name="Content Placeholder 2"/>
          <p:cNvSpPr>
            <a:spLocks noGrp="1"/>
          </p:cNvSpPr>
          <p:nvPr>
            <p:ph idx="1"/>
          </p:nvPr>
        </p:nvSpPr>
        <p:spPr>
          <a:xfrm>
            <a:off x="467544" y="1916832"/>
            <a:ext cx="8229600" cy="4525963"/>
          </a:xfrm>
        </p:spPr>
        <p:txBody>
          <a:bodyPr>
            <a:normAutofit/>
          </a:bodyPr>
          <a:lstStyle/>
          <a:p>
            <a:r>
              <a:rPr lang="en-US" dirty="0" smtClean="0"/>
              <a:t>This </a:t>
            </a:r>
            <a:r>
              <a:rPr lang="en-US" dirty="0"/>
              <a:t>is class B2 from the 3rd Primary School of </a:t>
            </a:r>
            <a:r>
              <a:rPr lang="en-US" dirty="0" err="1"/>
              <a:t>Serres</a:t>
            </a:r>
            <a:r>
              <a:rPr lang="en-US" dirty="0"/>
              <a:t>, Greece</a:t>
            </a:r>
          </a:p>
          <a:p>
            <a:r>
              <a:rPr lang="en-US" dirty="0"/>
              <a:t>Staying at home sometimes is not very easy. Our schools closed on 11 March. Thankfully we have friends all over Europe and we continue learning together in the times of COVID-19.</a:t>
            </a:r>
          </a:p>
          <a:p>
            <a:endParaRPr lang="el-GR" dirty="0"/>
          </a:p>
        </p:txBody>
      </p:sp>
    </p:spTree>
    <p:extLst>
      <p:ext uri="{BB962C8B-B14F-4D97-AF65-F5344CB8AC3E}">
        <p14:creationId xmlns:p14="http://schemas.microsoft.com/office/powerpoint/2010/main" val="1678341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46848" cy="1143000"/>
          </a:xfrm>
        </p:spPr>
        <p:txBody>
          <a:bodyPr/>
          <a:lstStyle/>
          <a:p>
            <a:r>
              <a:rPr lang="en-US" dirty="0" smtClean="0"/>
              <a:t>Class 2b</a:t>
            </a:r>
            <a:endParaRPr lang="el-G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5319611"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789" y="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5415" y="3798353"/>
            <a:ext cx="5234286" cy="294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5310266"/>
            <a:ext cx="3456384" cy="1477328"/>
          </a:xfrm>
          <a:prstGeom prst="rect">
            <a:avLst/>
          </a:prstGeom>
          <a:noFill/>
        </p:spPr>
        <p:txBody>
          <a:bodyPr wrap="square" rtlCol="0">
            <a:spAutoFit/>
          </a:bodyPr>
          <a:lstStyle/>
          <a:p>
            <a:r>
              <a:rPr lang="en-US" b="1" dirty="0"/>
              <a:t>Our work for the Italian and Spanish students who are in quarantine received recognition by the Italian Educational Administration Office</a:t>
            </a:r>
            <a:r>
              <a:rPr lang="en-US" b="1" dirty="0" smtClean="0"/>
              <a:t>!!!</a:t>
            </a:r>
            <a:endParaRPr lang="en-US" dirty="0"/>
          </a:p>
        </p:txBody>
      </p:sp>
    </p:spTree>
    <p:extLst>
      <p:ext uri="{BB962C8B-B14F-4D97-AF65-F5344CB8AC3E}">
        <p14:creationId xmlns:p14="http://schemas.microsoft.com/office/powerpoint/2010/main" val="3419537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b="1" dirty="0"/>
              <a:t>2</a:t>
            </a:r>
            <a:r>
              <a:rPr lang="en-US" dirty="0"/>
              <a:t>. </a:t>
            </a:r>
            <a:r>
              <a:rPr lang="en-US" b="1" dirty="0"/>
              <a:t>International Childrens' Book Day- April 2</a:t>
            </a:r>
          </a:p>
        </p:txBody>
      </p:sp>
      <p:pic>
        <p:nvPicPr>
          <p:cNvPr id="5122" name="Picture 2" descr="https://twinspace.etwinning.net/files/collabspace/0/30/330/113330/images/a9904df9c_op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158458"/>
            <a:ext cx="379031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2083" t="49437" r="31413" b="14135"/>
          <a:stretch/>
        </p:blipFill>
        <p:spPr bwMode="auto">
          <a:xfrm>
            <a:off x="0" y="861038"/>
            <a:ext cx="5004048" cy="356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365105"/>
            <a:ext cx="2701311" cy="2465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1311" y="4339238"/>
            <a:ext cx="2662777" cy="251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488667"/>
            <a:ext cx="2701311" cy="369332"/>
          </a:xfrm>
          <a:prstGeom prst="rect">
            <a:avLst/>
          </a:prstGeom>
          <a:noFill/>
        </p:spPr>
        <p:txBody>
          <a:bodyPr wrap="square" rtlCol="0">
            <a:spAutoFit/>
          </a:bodyPr>
          <a:lstStyle/>
          <a:p>
            <a:r>
              <a:rPr lang="en-US" b="1" dirty="0" smtClean="0"/>
              <a:t>the </a:t>
            </a:r>
            <a:r>
              <a:rPr lang="en-US" b="1" dirty="0"/>
              <a:t>world of imagination</a:t>
            </a:r>
            <a:endParaRPr lang="el-GR" dirty="0"/>
          </a:p>
        </p:txBody>
      </p:sp>
      <p:sp>
        <p:nvSpPr>
          <p:cNvPr id="5" name="TextBox 4"/>
          <p:cNvSpPr txBox="1"/>
          <p:nvPr/>
        </p:nvSpPr>
        <p:spPr>
          <a:xfrm>
            <a:off x="107503" y="4339238"/>
            <a:ext cx="2593807" cy="369332"/>
          </a:xfrm>
          <a:prstGeom prst="rect">
            <a:avLst/>
          </a:prstGeom>
          <a:noFill/>
        </p:spPr>
        <p:txBody>
          <a:bodyPr wrap="square" rtlCol="0">
            <a:spAutoFit/>
          </a:bodyPr>
          <a:lstStyle/>
          <a:p>
            <a:r>
              <a:rPr lang="en-US" b="1" dirty="0" smtClean="0"/>
              <a:t>The book is the door to</a:t>
            </a:r>
            <a:endParaRPr lang="el-GR" dirty="0"/>
          </a:p>
        </p:txBody>
      </p:sp>
      <p:sp>
        <p:nvSpPr>
          <p:cNvPr id="7" name="TextBox 6"/>
          <p:cNvSpPr txBox="1"/>
          <p:nvPr/>
        </p:nvSpPr>
        <p:spPr>
          <a:xfrm>
            <a:off x="2915816" y="6488667"/>
            <a:ext cx="2304256" cy="369332"/>
          </a:xfrm>
          <a:prstGeom prst="rect">
            <a:avLst/>
          </a:prstGeom>
          <a:noFill/>
        </p:spPr>
        <p:txBody>
          <a:bodyPr wrap="square" rtlCol="0">
            <a:spAutoFit/>
          </a:bodyPr>
          <a:lstStyle/>
          <a:p>
            <a:r>
              <a:rPr lang="en-US" b="1" dirty="0" smtClean="0"/>
              <a:t>by </a:t>
            </a:r>
            <a:r>
              <a:rPr lang="en-US" b="1" dirty="0"/>
              <a:t>its </a:t>
            </a:r>
            <a:r>
              <a:rPr lang="en-US" b="1" dirty="0" smtClean="0"/>
              <a:t>cover!</a:t>
            </a:r>
            <a:endParaRPr lang="el-GR" dirty="0"/>
          </a:p>
        </p:txBody>
      </p:sp>
      <p:sp>
        <p:nvSpPr>
          <p:cNvPr id="8" name="TextBox 7"/>
          <p:cNvSpPr txBox="1"/>
          <p:nvPr/>
        </p:nvSpPr>
        <p:spPr>
          <a:xfrm>
            <a:off x="2771800" y="4365105"/>
            <a:ext cx="2592288" cy="369332"/>
          </a:xfrm>
          <a:prstGeom prst="rect">
            <a:avLst/>
          </a:prstGeom>
          <a:noFill/>
        </p:spPr>
        <p:txBody>
          <a:bodyPr wrap="square" rtlCol="0">
            <a:spAutoFit/>
          </a:bodyPr>
          <a:lstStyle/>
          <a:p>
            <a:r>
              <a:rPr lang="en-US" b="1" dirty="0" smtClean="0"/>
              <a:t>Do not judge a book</a:t>
            </a:r>
            <a:endParaRPr lang="el-GR" dirty="0"/>
          </a:p>
        </p:txBody>
      </p:sp>
      <p:sp>
        <p:nvSpPr>
          <p:cNvPr id="11" name="Left Arrow 10"/>
          <p:cNvSpPr/>
          <p:nvPr/>
        </p:nvSpPr>
        <p:spPr>
          <a:xfrm>
            <a:off x="5580112" y="2132856"/>
            <a:ext cx="2880320" cy="1224136"/>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hlinkClick r:id="rId2"/>
              </a:rPr>
              <a:t>https://vimeo.com/404068711</a:t>
            </a:r>
            <a:endParaRPr lang="el-GR" dirty="0"/>
          </a:p>
        </p:txBody>
      </p:sp>
    </p:spTree>
    <p:extLst>
      <p:ext uri="{BB962C8B-B14F-4D97-AF65-F5344CB8AC3E}">
        <p14:creationId xmlns:p14="http://schemas.microsoft.com/office/powerpoint/2010/main" val="4151725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540</Words>
  <Application>Microsoft Office PowerPoint</Application>
  <PresentationFormat>On-screen Show (4:3)</PresentationFormat>
  <Paragraphs>70</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Distance learning - stay at home! </vt:lpstr>
      <vt:lpstr>1. Everything will be fine! </vt:lpstr>
      <vt:lpstr>PowerPoint Presentation</vt:lpstr>
      <vt:lpstr>PowerPoint Presentation</vt:lpstr>
      <vt:lpstr>Poland, Bodzanów Everything will be fine! </vt:lpstr>
      <vt:lpstr>Class 3b</vt:lpstr>
      <vt:lpstr>Greece, Serres Everything will be fine! </vt:lpstr>
      <vt:lpstr>Class 2b</vt:lpstr>
      <vt:lpstr>2. International Childrens' Book Day- April 2</vt:lpstr>
      <vt:lpstr> 3.Earth Day - Polish-Greek joint activity </vt:lpstr>
      <vt:lpstr>PowerPoint Presentation</vt:lpstr>
      <vt:lpstr> 4. Healthy eating </vt:lpstr>
      <vt:lpstr>PowerPoint Presentation</vt:lpstr>
      <vt:lpstr> 5. Animals-pets,protected, bees </vt:lpstr>
      <vt:lpstr>PowerPoint Presentation</vt:lpstr>
      <vt:lpstr> 6. Welcome Spring </vt:lpstr>
      <vt:lpstr> 7. Easter Easter in quarantine!  </vt:lpstr>
      <vt:lpstr> Poland, Bodzanów Easter in quarantine!  </vt:lpstr>
      <vt:lpstr>Greece, Serres Easter in quarantine!</vt:lpstr>
      <vt:lpstr> 8. Let's recycle! </vt:lpstr>
      <vt:lpstr>PowerPoint Presentation</vt:lpstr>
      <vt:lpstr>9. Our National Days </vt:lpstr>
      <vt:lpstr>Poland </vt:lpstr>
      <vt:lpstr>Greece </vt:lpstr>
      <vt:lpstr> 10. Europe Day Europe Day, 9 May, in quarantine </vt:lpstr>
      <vt:lpstr> 11. International Day of families </vt:lpstr>
      <vt:lpstr>PowerPoint Presentation</vt:lpstr>
      <vt:lpstr> 12. Evaluation of the project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18</cp:revision>
  <dcterms:created xsi:type="dcterms:W3CDTF">2020-07-18T15:36:50Z</dcterms:created>
  <dcterms:modified xsi:type="dcterms:W3CDTF">2020-07-23T15:22:16Z</dcterms:modified>
</cp:coreProperties>
</file>