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64" r:id="rId2"/>
    <p:sldId id="265" r:id="rId3"/>
    <p:sldId id="256" r:id="rId4"/>
    <p:sldId id="271" r:id="rId5"/>
    <p:sldId id="272" r:id="rId6"/>
    <p:sldId id="273" r:id="rId7"/>
    <p:sldId id="280" r:id="rId8"/>
    <p:sldId id="274" r:id="rId9"/>
    <p:sldId id="275" r:id="rId10"/>
    <p:sldId id="279" r:id="rId11"/>
    <p:sldId id="276" r:id="rId12"/>
    <p:sldId id="278" r:id="rId13"/>
    <p:sldId id="277" r:id="rId14"/>
    <p:sldId id="267" r:id="rId15"/>
    <p:sldId id="268" r:id="rId16"/>
    <p:sldId id="269" r:id="rId17"/>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1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C273BE9-C46B-4FA9-962C-D73C4B2E6F5B}" type="datetimeFigureOut">
              <a:rPr lang="hr-HR" smtClean="0"/>
              <a:pPr/>
              <a:t>8.3.2020.</a:t>
            </a:fld>
            <a:endParaRPr lang="hr-HR"/>
          </a:p>
        </p:txBody>
      </p:sp>
      <p:sp>
        <p:nvSpPr>
          <p:cNvPr id="5" name="Footer Placeholder 4"/>
          <p:cNvSpPr>
            <a:spLocks noGrp="1"/>
          </p:cNvSpPr>
          <p:nvPr>
            <p:ph type="ftr" sz="quarter" idx="11"/>
          </p:nvPr>
        </p:nvSpPr>
        <p:spPr>
          <a:xfrm>
            <a:off x="2692397" y="5037663"/>
            <a:ext cx="5214635" cy="279400"/>
          </a:xfrm>
        </p:spPr>
        <p:txBody>
          <a:bodyPr/>
          <a:lstStyle/>
          <a:p>
            <a:endParaRPr lang="hr-HR"/>
          </a:p>
        </p:txBody>
      </p:sp>
      <p:sp>
        <p:nvSpPr>
          <p:cNvPr id="6" name="Slide Number Placeholder 5"/>
          <p:cNvSpPr>
            <a:spLocks noGrp="1"/>
          </p:cNvSpPr>
          <p:nvPr>
            <p:ph type="sldNum" sz="quarter" idx="12"/>
          </p:nvPr>
        </p:nvSpPr>
        <p:spPr>
          <a:xfrm>
            <a:off x="8956900" y="5037663"/>
            <a:ext cx="551167" cy="279400"/>
          </a:xfrm>
        </p:spPr>
        <p:txBody>
          <a:bodyPr/>
          <a:lstStyle/>
          <a:p>
            <a:fld id="{B8BDFEE6-7235-4359-A76B-93793865C14D}" type="slidenum">
              <a:rPr lang="hr-HR" smtClean="0"/>
              <a:pPr/>
              <a:t>‹#›</a:t>
            </a:fld>
            <a:endParaRPr lang="hr-H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541407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C273BE9-C46B-4FA9-962C-D73C4B2E6F5B}" type="datetimeFigureOut">
              <a:rPr lang="hr-HR" smtClean="0"/>
              <a:pPr/>
              <a:t>8.3.2020.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8BDFEE6-7235-4359-A76B-93793865C14D}" type="slidenum">
              <a:rPr lang="hr-HR" smtClean="0"/>
              <a:pPr/>
              <a:t>‹#›</a:t>
            </a:fld>
            <a:endParaRPr lang="hr-HR"/>
          </a:p>
        </p:txBody>
      </p:sp>
    </p:spTree>
    <p:extLst>
      <p:ext uri="{BB962C8B-B14F-4D97-AF65-F5344CB8AC3E}">
        <p14:creationId xmlns="" xmlns:p14="http://schemas.microsoft.com/office/powerpoint/2010/main" val="2493077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273BE9-C46B-4FA9-962C-D73C4B2E6F5B}" type="datetimeFigureOut">
              <a:rPr lang="hr-HR" smtClean="0"/>
              <a:pPr/>
              <a:t>8.3.2020.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8BDFEE6-7235-4359-A76B-93793865C14D}" type="slidenum">
              <a:rPr lang="hr-HR" smtClean="0"/>
              <a:pPr/>
              <a:t>‹#›</a:t>
            </a:fld>
            <a:endParaRPr lang="hr-H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686979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273BE9-C46B-4FA9-962C-D73C4B2E6F5B}" type="datetimeFigureOut">
              <a:rPr lang="hr-HR" smtClean="0"/>
              <a:pPr/>
              <a:t>8.3.2020.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8BDFEE6-7235-4359-A76B-93793865C14D}" type="slidenum">
              <a:rPr lang="hr-HR" smtClean="0"/>
              <a:pPr/>
              <a:t>‹#›</a:t>
            </a:fld>
            <a:endParaRPr lang="hr-H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02117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273BE9-C46B-4FA9-962C-D73C4B2E6F5B}" type="datetimeFigureOut">
              <a:rPr lang="hr-HR" smtClean="0"/>
              <a:pPr/>
              <a:t>8.3.2020.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8BDFEE6-7235-4359-A76B-93793865C14D}" type="slidenum">
              <a:rPr lang="hr-HR" smtClean="0"/>
              <a:pPr/>
              <a:t>‹#›</a:t>
            </a:fld>
            <a:endParaRPr lang="hr-HR"/>
          </a:p>
        </p:txBody>
      </p:sp>
    </p:spTree>
    <p:extLst>
      <p:ext uri="{BB962C8B-B14F-4D97-AF65-F5344CB8AC3E}">
        <p14:creationId xmlns="" xmlns:p14="http://schemas.microsoft.com/office/powerpoint/2010/main" val="263156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273BE9-C46B-4FA9-962C-D73C4B2E6F5B}" type="datetimeFigureOut">
              <a:rPr lang="hr-HR" smtClean="0"/>
              <a:pPr/>
              <a:t>8.3.2020.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8BDFEE6-7235-4359-A76B-93793865C14D}" type="slidenum">
              <a:rPr lang="hr-HR" smtClean="0"/>
              <a:pPr/>
              <a:t>‹#›</a:t>
            </a:fld>
            <a:endParaRPr lang="hr-H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276977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273BE9-C46B-4FA9-962C-D73C4B2E6F5B}" type="datetimeFigureOut">
              <a:rPr lang="hr-HR" smtClean="0"/>
              <a:pPr/>
              <a:t>8.3.2020.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8BDFEE6-7235-4359-A76B-93793865C14D}" type="slidenum">
              <a:rPr lang="hr-HR" smtClean="0"/>
              <a:pPr/>
              <a:t>‹#›</a:t>
            </a:fld>
            <a:endParaRPr lang="hr-H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835254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273BE9-C46B-4FA9-962C-D73C4B2E6F5B}" type="datetimeFigureOut">
              <a:rPr lang="hr-HR" smtClean="0"/>
              <a:pPr/>
              <a:t>8.3.2020.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8BDFEE6-7235-4359-A76B-93793865C14D}" type="slidenum">
              <a:rPr lang="hr-HR" smtClean="0"/>
              <a:pPr/>
              <a:t>‹#›</a:t>
            </a:fld>
            <a:endParaRPr lang="hr-H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36483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273BE9-C46B-4FA9-962C-D73C4B2E6F5B}" type="datetimeFigureOut">
              <a:rPr lang="hr-HR" smtClean="0"/>
              <a:pPr/>
              <a:t>8.3.2020.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8BDFEE6-7235-4359-A76B-93793865C14D}" type="slidenum">
              <a:rPr lang="hr-HR" smtClean="0"/>
              <a:pPr/>
              <a:t>‹#›</a:t>
            </a:fld>
            <a:endParaRPr lang="hr-H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946373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273BE9-C46B-4FA9-962C-D73C4B2E6F5B}" type="datetimeFigureOut">
              <a:rPr lang="hr-HR" smtClean="0"/>
              <a:pPr/>
              <a:t>8.3.2020.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8BDFEE6-7235-4359-A76B-93793865C14D}" type="slidenum">
              <a:rPr lang="hr-HR" smtClean="0"/>
              <a:pPr/>
              <a:t>‹#›</a:t>
            </a:fld>
            <a:endParaRPr lang="hr-HR"/>
          </a:p>
        </p:txBody>
      </p:sp>
    </p:spTree>
    <p:extLst>
      <p:ext uri="{BB962C8B-B14F-4D97-AF65-F5344CB8AC3E}">
        <p14:creationId xmlns="" xmlns:p14="http://schemas.microsoft.com/office/powerpoint/2010/main" val="2967828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273BE9-C46B-4FA9-962C-D73C4B2E6F5B}" type="datetimeFigureOut">
              <a:rPr lang="hr-HR" smtClean="0"/>
              <a:pPr/>
              <a:t>8.3.2020.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8BDFEE6-7235-4359-A76B-93793865C14D}" type="slidenum">
              <a:rPr lang="hr-HR" smtClean="0"/>
              <a:pPr/>
              <a:t>‹#›</a:t>
            </a:fld>
            <a:endParaRPr lang="hr-H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6132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273BE9-C46B-4FA9-962C-D73C4B2E6F5B}" type="datetimeFigureOut">
              <a:rPr lang="hr-HR" smtClean="0"/>
              <a:pPr/>
              <a:t>8.3.2020.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8BDFEE6-7235-4359-A76B-93793865C14D}" type="slidenum">
              <a:rPr lang="hr-HR" smtClean="0"/>
              <a:pPr/>
              <a:t>‹#›</a:t>
            </a:fld>
            <a:endParaRPr lang="hr-HR"/>
          </a:p>
        </p:txBody>
      </p:sp>
    </p:spTree>
    <p:extLst>
      <p:ext uri="{BB962C8B-B14F-4D97-AF65-F5344CB8AC3E}">
        <p14:creationId xmlns="" xmlns:p14="http://schemas.microsoft.com/office/powerpoint/2010/main" val="3714922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273BE9-C46B-4FA9-962C-D73C4B2E6F5B}" type="datetimeFigureOut">
              <a:rPr lang="hr-HR" smtClean="0"/>
              <a:pPr/>
              <a:t>8.3.2020.</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B8BDFEE6-7235-4359-A76B-93793865C14D}" type="slidenum">
              <a:rPr lang="hr-HR" smtClean="0"/>
              <a:pPr/>
              <a:t>‹#›</a:t>
            </a:fld>
            <a:endParaRPr lang="hr-H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843900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273BE9-C46B-4FA9-962C-D73C4B2E6F5B}" type="datetimeFigureOut">
              <a:rPr lang="hr-HR" smtClean="0"/>
              <a:pPr/>
              <a:t>8.3.2020.</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B8BDFEE6-7235-4359-A76B-93793865C14D}" type="slidenum">
              <a:rPr lang="hr-HR" smtClean="0"/>
              <a:pPr/>
              <a:t>‹#›</a:t>
            </a:fld>
            <a:endParaRPr lang="hr-H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241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273BE9-C46B-4FA9-962C-D73C4B2E6F5B}" type="datetimeFigureOut">
              <a:rPr lang="hr-HR" smtClean="0"/>
              <a:pPr/>
              <a:t>8.3.2020.</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B8BDFEE6-7235-4359-A76B-93793865C14D}" type="slidenum">
              <a:rPr lang="hr-HR" smtClean="0"/>
              <a:pPr/>
              <a:t>‹#›</a:t>
            </a:fld>
            <a:endParaRPr lang="hr-HR"/>
          </a:p>
        </p:txBody>
      </p:sp>
    </p:spTree>
    <p:extLst>
      <p:ext uri="{BB962C8B-B14F-4D97-AF65-F5344CB8AC3E}">
        <p14:creationId xmlns="" xmlns:p14="http://schemas.microsoft.com/office/powerpoint/2010/main" val="266418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C273BE9-C46B-4FA9-962C-D73C4B2E6F5B}" type="datetimeFigureOut">
              <a:rPr lang="hr-HR" smtClean="0"/>
              <a:pPr/>
              <a:t>8.3.2020.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8BDFEE6-7235-4359-A76B-93793865C14D}" type="slidenum">
              <a:rPr lang="hr-HR" smtClean="0"/>
              <a:pPr/>
              <a:t>‹#›</a:t>
            </a:fld>
            <a:endParaRPr lang="hr-H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516881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C273BE9-C46B-4FA9-962C-D73C4B2E6F5B}" type="datetimeFigureOut">
              <a:rPr lang="hr-HR" smtClean="0"/>
              <a:pPr/>
              <a:t>8.3.2020.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8BDFEE6-7235-4359-A76B-93793865C14D}" type="slidenum">
              <a:rPr lang="hr-HR" smtClean="0"/>
              <a:pPr/>
              <a:t>‹#›</a:t>
            </a:fld>
            <a:endParaRPr lang="hr-HR"/>
          </a:p>
        </p:txBody>
      </p:sp>
    </p:spTree>
    <p:extLst>
      <p:ext uri="{BB962C8B-B14F-4D97-AF65-F5344CB8AC3E}">
        <p14:creationId xmlns="" xmlns:p14="http://schemas.microsoft.com/office/powerpoint/2010/main" val="1987253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C273BE9-C46B-4FA9-962C-D73C4B2E6F5B}" type="datetimeFigureOut">
              <a:rPr lang="hr-HR" smtClean="0"/>
              <a:pPr/>
              <a:t>8.3.2020.</a:t>
            </a:fld>
            <a:endParaRPr lang="hr-H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r-H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8BDFEE6-7235-4359-A76B-93793865C14D}" type="slidenum">
              <a:rPr lang="hr-HR" smtClean="0"/>
              <a:pPr/>
              <a:t>‹#›</a:t>
            </a:fld>
            <a:endParaRPr lang="hr-HR"/>
          </a:p>
        </p:txBody>
      </p:sp>
    </p:spTree>
    <p:extLst>
      <p:ext uri="{BB962C8B-B14F-4D97-AF65-F5344CB8AC3E}">
        <p14:creationId xmlns="" xmlns:p14="http://schemas.microsoft.com/office/powerpoint/2010/main" val="32650893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Image 1"/>
          <p:cNvPicPr>
            <a:picLocks/>
          </p:cNvPicPr>
          <p:nvPr/>
        </p:nvPicPr>
        <p:blipFill>
          <a:blip r:embed="rId2" cstate="print"/>
          <a:srcRect/>
          <a:stretch>
            <a:fillRect/>
          </a:stretch>
        </p:blipFill>
        <p:spPr bwMode="auto">
          <a:xfrm>
            <a:off x="3618411" y="4365626"/>
            <a:ext cx="5721532" cy="1476375"/>
          </a:xfrm>
          <a:prstGeom prst="rect">
            <a:avLst/>
          </a:prstGeom>
          <a:noFill/>
          <a:ln w="9525">
            <a:noFill/>
            <a:miter lim="800000"/>
            <a:headEnd/>
            <a:tailEnd/>
          </a:ln>
        </p:spPr>
      </p:pic>
      <p:sp>
        <p:nvSpPr>
          <p:cNvPr id="4" name="Rectangle 3"/>
          <p:cNvSpPr/>
          <p:nvPr/>
        </p:nvSpPr>
        <p:spPr>
          <a:xfrm>
            <a:off x="2495007" y="1110343"/>
            <a:ext cx="7550330" cy="3416320"/>
          </a:xfrm>
          <a:prstGeom prst="rect">
            <a:avLst/>
          </a:prstGeom>
        </p:spPr>
        <p:txBody>
          <a:bodyPr wrap="square">
            <a:spAutoFit/>
          </a:bodyPr>
          <a:lstStyle/>
          <a:p>
            <a:pPr algn="ctr"/>
            <a:r>
              <a:rPr lang="en-US" altLang="ro-RO" sz="5400" b="1" dirty="0" smtClean="0">
                <a:latin typeface="Snap ITC" pitchFamily="82" charset="0"/>
              </a:rPr>
              <a:t>10 </a:t>
            </a:r>
            <a:r>
              <a:rPr lang="ro-RO" altLang="ro-RO" sz="5400" b="1" dirty="0" smtClean="0">
                <a:latin typeface="Snap ITC" pitchFamily="82" charset="0"/>
              </a:rPr>
              <a:t>QUOTE</a:t>
            </a:r>
            <a:r>
              <a:rPr lang="en-US" altLang="ro-RO" sz="5400" b="1" dirty="0" smtClean="0">
                <a:latin typeface="Snap ITC" pitchFamily="82" charset="0"/>
              </a:rPr>
              <a:t>S </a:t>
            </a:r>
            <a:r>
              <a:rPr lang="en-US" altLang="ro-RO" sz="5400" b="1" dirty="0" smtClean="0">
                <a:latin typeface="Snap ITC" pitchFamily="82" charset="0"/>
              </a:rPr>
              <a:t>OF THE BIBLE, WITH PRACTICAL APPLICATION</a:t>
            </a:r>
            <a:endParaRPr lang="en-US" altLang="ro-RO" sz="5400" b="1" dirty="0">
              <a:solidFill>
                <a:srgbClr val="C00000"/>
              </a:solidFill>
              <a:latin typeface="Calibri" pitchFamily="34" charset="0"/>
            </a:endParaRPr>
          </a:p>
        </p:txBody>
      </p:sp>
    </p:spTree>
  </p:cSld>
  <p:clrMapOvr>
    <a:masterClrMapping/>
  </p:clrMapOvr>
  <p:transition spd="slow">
    <p:whee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hr-HR" dirty="0"/>
          </a:p>
        </p:txBody>
      </p:sp>
      <p:pic>
        <p:nvPicPr>
          <p:cNvPr id="4" name="Picture 3"/>
          <p:cNvPicPr>
            <a:picLocks noChangeAspect="1"/>
          </p:cNvPicPr>
          <p:nvPr/>
        </p:nvPicPr>
        <p:blipFill>
          <a:blip r:embed="rId2" cstate="print"/>
          <a:stretch>
            <a:fillRect/>
          </a:stretch>
        </p:blipFill>
        <p:spPr>
          <a:xfrm>
            <a:off x="718457" y="559120"/>
            <a:ext cx="11051177" cy="5655088"/>
          </a:xfrm>
          <a:prstGeom prst="rect">
            <a:avLst/>
          </a:prstGeom>
        </p:spPr>
      </p:pic>
      <p:sp>
        <p:nvSpPr>
          <p:cNvPr id="3" name="Subtitle 2"/>
          <p:cNvSpPr>
            <a:spLocks noGrp="1"/>
          </p:cNvSpPr>
          <p:nvPr>
            <p:ph type="subTitle" idx="1"/>
          </p:nvPr>
        </p:nvSpPr>
        <p:spPr>
          <a:xfrm>
            <a:off x="1471353" y="1031966"/>
            <a:ext cx="8986057" cy="4794068"/>
          </a:xfrm>
        </p:spPr>
        <p:txBody>
          <a:bodyPr>
            <a:normAutofit fontScale="32500" lnSpcReduction="20000"/>
          </a:bodyPr>
          <a:lstStyle/>
          <a:p>
            <a:r>
              <a:rPr lang="ro-RO" sz="8800" b="1" dirty="0" smtClean="0">
                <a:solidFill>
                  <a:srgbClr val="FFFF00"/>
                </a:solidFill>
              </a:rPr>
              <a:t>DON’T GIVE UP</a:t>
            </a:r>
            <a:r>
              <a:rPr lang="it-IT" sz="8800" b="1" dirty="0" smtClean="0">
                <a:solidFill>
                  <a:srgbClr val="FFFF00"/>
                </a:solidFill>
              </a:rPr>
              <a:t>!</a:t>
            </a:r>
            <a:endParaRPr lang="ro-RO" sz="8800" b="1" dirty="0" smtClean="0">
              <a:solidFill>
                <a:srgbClr val="FFFF00"/>
              </a:solidFill>
            </a:endParaRPr>
          </a:p>
          <a:p>
            <a:pPr algn="r"/>
            <a:r>
              <a:rPr lang="it-IT" sz="7600" dirty="0" smtClean="0">
                <a:solidFill>
                  <a:srgbClr val="FFFF00"/>
                </a:solidFill>
              </a:rPr>
              <a:t>Matei 7:7,8</a:t>
            </a:r>
          </a:p>
          <a:p>
            <a:endParaRPr lang="it-IT" sz="8800" b="1" dirty="0" smtClean="0">
              <a:solidFill>
                <a:srgbClr val="FFFF00"/>
              </a:solidFill>
            </a:endParaRPr>
          </a:p>
          <a:p>
            <a:pPr algn="just"/>
            <a:r>
              <a:rPr lang="en-US" sz="8800" b="1" dirty="0" smtClean="0">
                <a:solidFill>
                  <a:srgbClr val="FFFF00"/>
                </a:solidFill>
              </a:rPr>
              <a:t>Ask, and you will be given;</a:t>
            </a:r>
          </a:p>
          <a:p>
            <a:pPr algn="just"/>
            <a:r>
              <a:rPr lang="en-US" sz="8800" b="1" dirty="0" smtClean="0">
                <a:solidFill>
                  <a:srgbClr val="FFFF00"/>
                </a:solidFill>
              </a:rPr>
              <a:t>search and you will find;</a:t>
            </a:r>
          </a:p>
          <a:p>
            <a:pPr algn="just"/>
            <a:r>
              <a:rPr lang="en-US" sz="8800" b="1" dirty="0" smtClean="0">
                <a:solidFill>
                  <a:srgbClr val="FFFF00"/>
                </a:solidFill>
              </a:rPr>
              <a:t>beat, and it will open.</a:t>
            </a:r>
          </a:p>
          <a:p>
            <a:pPr algn="just"/>
            <a:r>
              <a:rPr lang="en-US" sz="8800" b="1" dirty="0" smtClean="0">
                <a:solidFill>
                  <a:srgbClr val="FFFF00"/>
                </a:solidFill>
              </a:rPr>
              <a:t>For everyone asks for an end; who is looking </a:t>
            </a:r>
            <a:r>
              <a:rPr lang="ro-RO" sz="8800" b="1" dirty="0" smtClean="0">
                <a:solidFill>
                  <a:srgbClr val="FFFF00"/>
                </a:solidFill>
              </a:rPr>
              <a:t>will</a:t>
            </a:r>
            <a:r>
              <a:rPr lang="en-US" sz="8800" b="1" dirty="0" smtClean="0">
                <a:solidFill>
                  <a:srgbClr val="FFFF00"/>
                </a:solidFill>
              </a:rPr>
              <a:t> </a:t>
            </a:r>
            <a:r>
              <a:rPr lang="en-US" sz="8800" b="1" dirty="0" smtClean="0">
                <a:solidFill>
                  <a:srgbClr val="FFFF00"/>
                </a:solidFill>
              </a:rPr>
              <a:t>find; and to him who knocks it opens.</a:t>
            </a:r>
          </a:p>
          <a:p>
            <a:pPr algn="just"/>
            <a:r>
              <a:rPr lang="en-US" sz="8800" b="1" dirty="0" smtClean="0">
                <a:solidFill>
                  <a:srgbClr val="FFFF00"/>
                </a:solidFill>
              </a:rPr>
              <a:t>Attitude worth pursuing for positive purposes.</a:t>
            </a:r>
            <a:endParaRPr lang="hr-HR" sz="8800" i="1" dirty="0" smtClean="0">
              <a:solidFill>
                <a:schemeClr val="bg1"/>
              </a:solidFill>
              <a:latin typeface="Freestyle Script" panose="030804020302050B0404" pitchFamily="66" charset="0"/>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692712" y="4735115"/>
            <a:ext cx="1499288" cy="2122885"/>
          </a:xfrm>
          <a:prstGeom prst="rect">
            <a:avLst/>
          </a:prstGeom>
        </p:spPr>
      </p:pic>
    </p:spTree>
    <p:extLst>
      <p:ext uri="{BB962C8B-B14F-4D97-AF65-F5344CB8AC3E}">
        <p14:creationId xmlns="" xmlns:p14="http://schemas.microsoft.com/office/powerpoint/2010/main" val="1673942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hr-HR" dirty="0"/>
          </a:p>
        </p:txBody>
      </p:sp>
      <p:pic>
        <p:nvPicPr>
          <p:cNvPr id="4" name="Picture 3"/>
          <p:cNvPicPr>
            <a:picLocks noChangeAspect="1"/>
          </p:cNvPicPr>
          <p:nvPr/>
        </p:nvPicPr>
        <p:blipFill>
          <a:blip r:embed="rId2" cstate="print"/>
          <a:stretch>
            <a:fillRect/>
          </a:stretch>
        </p:blipFill>
        <p:spPr>
          <a:xfrm>
            <a:off x="718457" y="559120"/>
            <a:ext cx="11051177" cy="5655088"/>
          </a:xfrm>
          <a:prstGeom prst="rect">
            <a:avLst/>
          </a:prstGeom>
        </p:spPr>
      </p:pic>
      <p:sp>
        <p:nvSpPr>
          <p:cNvPr id="3" name="Subtitle 2"/>
          <p:cNvSpPr>
            <a:spLocks noGrp="1"/>
          </p:cNvSpPr>
          <p:nvPr>
            <p:ph type="subTitle" idx="1"/>
          </p:nvPr>
        </p:nvSpPr>
        <p:spPr>
          <a:xfrm>
            <a:off x="1471353" y="849086"/>
            <a:ext cx="9841081" cy="5225143"/>
          </a:xfrm>
        </p:spPr>
        <p:txBody>
          <a:bodyPr>
            <a:normAutofit fontScale="40000" lnSpcReduction="20000"/>
          </a:bodyPr>
          <a:lstStyle/>
          <a:p>
            <a:r>
              <a:rPr lang="ro-RO" sz="8800" b="1" dirty="0" smtClean="0">
                <a:solidFill>
                  <a:srgbClr val="FFFF00"/>
                </a:solidFill>
              </a:rPr>
              <a:t>LOVE PEOPLE AROUND YOU</a:t>
            </a:r>
            <a:endParaRPr lang="ro-RO" sz="8800" b="1" dirty="0" smtClean="0">
              <a:solidFill>
                <a:srgbClr val="FFFF00"/>
              </a:solidFill>
            </a:endParaRPr>
          </a:p>
          <a:p>
            <a:pPr algn="r"/>
            <a:r>
              <a:rPr lang="en-US" sz="8800" dirty="0" err="1" smtClean="0">
                <a:solidFill>
                  <a:srgbClr val="FFFF00"/>
                </a:solidFill>
              </a:rPr>
              <a:t>Ioan</a:t>
            </a:r>
            <a:r>
              <a:rPr lang="en-US" sz="8800" dirty="0" smtClean="0">
                <a:solidFill>
                  <a:srgbClr val="FFFF00"/>
                </a:solidFill>
              </a:rPr>
              <a:t> 4:11-12</a:t>
            </a:r>
          </a:p>
          <a:p>
            <a:endParaRPr lang="ro-RO" sz="8800" b="1" dirty="0" smtClean="0">
              <a:solidFill>
                <a:srgbClr val="FFFF00"/>
              </a:solidFill>
            </a:endParaRPr>
          </a:p>
          <a:p>
            <a:endParaRPr lang="en-US" sz="8800" b="1" dirty="0" smtClean="0">
              <a:solidFill>
                <a:srgbClr val="FFFF00"/>
              </a:solidFill>
            </a:endParaRPr>
          </a:p>
          <a:p>
            <a:pPr algn="just"/>
            <a:r>
              <a:rPr lang="en-US" sz="8800" b="1" dirty="0" smtClean="0">
                <a:solidFill>
                  <a:srgbClr val="FFFF00"/>
                </a:solidFill>
              </a:rPr>
              <a:t>Beloved, if God so loved us, then we must love one another. No one has ever seen God; if we love one another, God remains in us, and His love has become perfect in us.</a:t>
            </a:r>
            <a:endParaRPr lang="hr-HR" sz="8800" b="1" i="1" dirty="0" smtClean="0">
              <a:solidFill>
                <a:schemeClr val="bg1"/>
              </a:solidFill>
              <a:latin typeface="Freestyle Script" panose="030804020302050B0404" pitchFamily="66" charset="0"/>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692712" y="4735115"/>
            <a:ext cx="1499288" cy="2122885"/>
          </a:xfrm>
          <a:prstGeom prst="rect">
            <a:avLst/>
          </a:prstGeom>
        </p:spPr>
      </p:pic>
    </p:spTree>
    <p:extLst>
      <p:ext uri="{BB962C8B-B14F-4D97-AF65-F5344CB8AC3E}">
        <p14:creationId xmlns="" xmlns:p14="http://schemas.microsoft.com/office/powerpoint/2010/main" val="1673942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hr-HR" dirty="0"/>
          </a:p>
        </p:txBody>
      </p:sp>
      <p:pic>
        <p:nvPicPr>
          <p:cNvPr id="4" name="Picture 3"/>
          <p:cNvPicPr>
            <a:picLocks noChangeAspect="1"/>
          </p:cNvPicPr>
          <p:nvPr/>
        </p:nvPicPr>
        <p:blipFill>
          <a:blip r:embed="rId2" cstate="print"/>
          <a:stretch>
            <a:fillRect/>
          </a:stretch>
        </p:blipFill>
        <p:spPr>
          <a:xfrm>
            <a:off x="718457" y="559120"/>
            <a:ext cx="11051177" cy="5655088"/>
          </a:xfrm>
          <a:prstGeom prst="rect">
            <a:avLst/>
          </a:prstGeom>
        </p:spPr>
      </p:pic>
      <p:sp>
        <p:nvSpPr>
          <p:cNvPr id="3" name="Subtitle 2"/>
          <p:cNvSpPr>
            <a:spLocks noGrp="1"/>
          </p:cNvSpPr>
          <p:nvPr>
            <p:ph type="subTitle" idx="1"/>
          </p:nvPr>
        </p:nvSpPr>
        <p:spPr>
          <a:xfrm>
            <a:off x="1471353" y="653143"/>
            <a:ext cx="8986057" cy="5460273"/>
          </a:xfrm>
        </p:spPr>
        <p:txBody>
          <a:bodyPr>
            <a:normAutofit fontScale="47500" lnSpcReduction="20000"/>
          </a:bodyPr>
          <a:lstStyle/>
          <a:p>
            <a:r>
              <a:rPr lang="ro-RO" sz="8800" b="1" dirty="0" smtClean="0">
                <a:solidFill>
                  <a:srgbClr val="FFFF00"/>
                </a:solidFill>
              </a:rPr>
              <a:t>LOVE YOUR ENEMIES</a:t>
            </a:r>
            <a:endParaRPr lang="ro-RO" sz="8800" b="1" dirty="0" smtClean="0">
              <a:solidFill>
                <a:srgbClr val="FFFF00"/>
              </a:solidFill>
            </a:endParaRPr>
          </a:p>
          <a:p>
            <a:pPr algn="r"/>
            <a:r>
              <a:rPr lang="en-US" sz="8800" dirty="0" err="1" smtClean="0">
                <a:solidFill>
                  <a:srgbClr val="FFFF00"/>
                </a:solidFill>
              </a:rPr>
              <a:t>Matei</a:t>
            </a:r>
            <a:r>
              <a:rPr lang="en-US" sz="8800" dirty="0" smtClean="0">
                <a:solidFill>
                  <a:srgbClr val="FFFF00"/>
                </a:solidFill>
              </a:rPr>
              <a:t> 5:44</a:t>
            </a:r>
          </a:p>
          <a:p>
            <a:endParaRPr lang="en-US" sz="8800" dirty="0" smtClean="0">
              <a:solidFill>
                <a:srgbClr val="FFFF00"/>
              </a:solidFill>
            </a:endParaRPr>
          </a:p>
          <a:p>
            <a:pPr algn="just"/>
            <a:r>
              <a:rPr lang="en-US" sz="8800" b="1" dirty="0" smtClean="0">
                <a:solidFill>
                  <a:srgbClr val="FFFF00"/>
                </a:solidFill>
              </a:rPr>
              <a:t>Love those who are against you, bless those who speak ill of you, do good to those who hate you and pray for those who wander aimlessly, so you will feel better, without negative thoughts, useful to society.</a:t>
            </a:r>
            <a:endParaRPr lang="hr-HR" sz="8800" i="1" dirty="0" smtClean="0">
              <a:solidFill>
                <a:schemeClr val="bg1"/>
              </a:solidFill>
              <a:latin typeface="Freestyle Script" panose="030804020302050B0404" pitchFamily="66" charset="0"/>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499288" cy="2122885"/>
          </a:xfrm>
          <a:prstGeom prst="rect">
            <a:avLst/>
          </a:prstGeom>
        </p:spPr>
      </p:pic>
    </p:spTree>
    <p:extLst>
      <p:ext uri="{BB962C8B-B14F-4D97-AF65-F5344CB8AC3E}">
        <p14:creationId xmlns="" xmlns:p14="http://schemas.microsoft.com/office/powerpoint/2010/main" val="1673942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hr-HR" dirty="0"/>
          </a:p>
        </p:txBody>
      </p:sp>
      <p:pic>
        <p:nvPicPr>
          <p:cNvPr id="4" name="Picture 3"/>
          <p:cNvPicPr>
            <a:picLocks noChangeAspect="1"/>
          </p:cNvPicPr>
          <p:nvPr/>
        </p:nvPicPr>
        <p:blipFill>
          <a:blip r:embed="rId2" cstate="print"/>
          <a:stretch>
            <a:fillRect/>
          </a:stretch>
        </p:blipFill>
        <p:spPr>
          <a:xfrm>
            <a:off x="718457" y="559120"/>
            <a:ext cx="11051177" cy="5655088"/>
          </a:xfrm>
          <a:prstGeom prst="rect">
            <a:avLst/>
          </a:prstGeom>
        </p:spPr>
      </p:pic>
      <p:sp>
        <p:nvSpPr>
          <p:cNvPr id="3" name="Subtitle 2"/>
          <p:cNvSpPr>
            <a:spLocks noGrp="1"/>
          </p:cNvSpPr>
          <p:nvPr>
            <p:ph type="subTitle" idx="1"/>
          </p:nvPr>
        </p:nvSpPr>
        <p:spPr>
          <a:xfrm>
            <a:off x="808761" y="2834640"/>
            <a:ext cx="10776857" cy="3239589"/>
          </a:xfrm>
        </p:spPr>
        <p:txBody>
          <a:bodyPr>
            <a:normAutofit fontScale="85000" lnSpcReduction="10000"/>
          </a:bodyPr>
          <a:lstStyle/>
          <a:p>
            <a:pPr algn="l"/>
            <a:r>
              <a:rPr lang="en-US" sz="3200" dirty="0" smtClean="0">
                <a:solidFill>
                  <a:srgbClr val="FFFF00"/>
                </a:solidFill>
              </a:rPr>
              <a:t>The Bible, as a literary document, integrates into the ancient literature of the Near East.</a:t>
            </a:r>
          </a:p>
          <a:p>
            <a:pPr algn="l"/>
            <a:endParaRPr lang="en-US" sz="3200" dirty="0" smtClean="0">
              <a:solidFill>
                <a:srgbClr val="FFFF00"/>
              </a:solidFill>
            </a:endParaRPr>
          </a:p>
          <a:p>
            <a:pPr algn="l"/>
            <a:r>
              <a:rPr lang="en-US" sz="3200" dirty="0" smtClean="0">
                <a:solidFill>
                  <a:srgbClr val="FFFF00"/>
                </a:solidFill>
              </a:rPr>
              <a:t>Includes: Old Testament and New Testament.</a:t>
            </a:r>
          </a:p>
          <a:p>
            <a:pPr algn="l"/>
            <a:endParaRPr lang="en-US" sz="3200" dirty="0" smtClean="0">
              <a:solidFill>
                <a:srgbClr val="FFFF00"/>
              </a:solidFill>
            </a:endParaRPr>
          </a:p>
          <a:p>
            <a:pPr algn="l"/>
            <a:r>
              <a:rPr lang="en-US" sz="3200" dirty="0" smtClean="0">
                <a:solidFill>
                  <a:srgbClr val="FFFF00"/>
                </a:solidFill>
              </a:rPr>
              <a:t>The first full translation of the Bible into Romanian was printed in 1688.</a:t>
            </a:r>
            <a:endParaRPr lang="hr-HR" sz="8800" i="1" dirty="0" smtClean="0">
              <a:solidFill>
                <a:schemeClr val="bg1"/>
              </a:solidFill>
              <a:latin typeface="Freestyle Script" panose="030804020302050B0404" pitchFamily="66" charset="0"/>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692712" y="0"/>
            <a:ext cx="1499288" cy="2122885"/>
          </a:xfrm>
          <a:prstGeom prst="rect">
            <a:avLst/>
          </a:prstGeom>
        </p:spPr>
      </p:pic>
    </p:spTree>
    <p:extLst>
      <p:ext uri="{BB962C8B-B14F-4D97-AF65-F5344CB8AC3E}">
        <p14:creationId xmlns="" xmlns:p14="http://schemas.microsoft.com/office/powerpoint/2010/main" val="1673942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smtClean="0"/>
          </a:p>
        </p:txBody>
      </p:sp>
      <p:sp>
        <p:nvSpPr>
          <p:cNvPr id="4" name="Horizontal Scroll 3"/>
          <p:cNvSpPr/>
          <p:nvPr/>
        </p:nvSpPr>
        <p:spPr>
          <a:xfrm>
            <a:off x="862149" y="3462338"/>
            <a:ext cx="10517051" cy="2938462"/>
          </a:xfrm>
          <a:prstGeom prst="horizontalScrol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t>,, The European Commission is not responsible for any uploaded or submitted content. The content reflects the views only of the European Commission cannot be held responsible for any use which may be made of the information contained therein”</a:t>
            </a:r>
            <a:endParaRPr lang="en-US" dirty="0"/>
          </a:p>
        </p:txBody>
      </p:sp>
      <p:sp>
        <p:nvSpPr>
          <p:cNvPr id="5" name="Horizontal Scroll 4"/>
          <p:cNvSpPr/>
          <p:nvPr/>
        </p:nvSpPr>
        <p:spPr>
          <a:xfrm>
            <a:off x="914400" y="496888"/>
            <a:ext cx="10668000" cy="2024062"/>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All rights reserved. No part of this publication may be reproduced, in any form or any means, without permission in writing from the authors.</a:t>
            </a:r>
            <a:endParaRPr lang="en-US" dirty="0"/>
          </a:p>
        </p:txBody>
      </p:sp>
      <p:pic>
        <p:nvPicPr>
          <p:cNvPr id="17413" name="Image 1"/>
          <p:cNvPicPr>
            <a:picLocks noGrp="1"/>
          </p:cNvPicPr>
          <p:nvPr>
            <p:ph idx="1"/>
          </p:nvPr>
        </p:nvPicPr>
        <p:blipFill>
          <a:blip r:embed="rId2" cstate="print"/>
          <a:srcRect/>
          <a:stretch>
            <a:fillRect/>
          </a:stretch>
        </p:blipFill>
        <p:spPr>
          <a:xfrm>
            <a:off x="3709850" y="2286001"/>
            <a:ext cx="5329647" cy="1476375"/>
          </a:xfrm>
        </p:spPr>
      </p:pic>
    </p:spTree>
  </p:cSld>
  <p:clrMapOvr>
    <a:masterClrMapping/>
  </p:clrMapOvr>
  <p:transition spd="med" advClick="0">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t>Project Financed by the European Union</a:t>
            </a:r>
            <a:endParaRPr lang="ro-RO" dirty="0"/>
          </a:p>
        </p:txBody>
      </p:sp>
      <p:sp>
        <p:nvSpPr>
          <p:cNvPr id="18435" name="Content Placeholder 2"/>
          <p:cNvSpPr>
            <a:spLocks noGrp="1"/>
          </p:cNvSpPr>
          <p:nvPr>
            <p:ph sz="quarter" idx="1"/>
          </p:nvPr>
        </p:nvSpPr>
        <p:spPr>
          <a:xfrm>
            <a:off x="1422400" y="1752600"/>
            <a:ext cx="10160000" cy="4724400"/>
          </a:xfrm>
        </p:spPr>
        <p:txBody>
          <a:bodyPr/>
          <a:lstStyle/>
          <a:p>
            <a:pPr algn="ctr">
              <a:buFontTx/>
              <a:buNone/>
            </a:pPr>
            <a:r>
              <a:rPr lang="en-US" b="1" smtClean="0">
                <a:solidFill>
                  <a:srgbClr val="FF0000"/>
                </a:solidFill>
              </a:rPr>
              <a:t>„Motivating the </a:t>
            </a:r>
            <a:r>
              <a:rPr lang="ro-RO" b="1" smtClean="0">
                <a:solidFill>
                  <a:srgbClr val="FF0000"/>
                </a:solidFill>
              </a:rPr>
              <a:t>L</a:t>
            </a:r>
            <a:r>
              <a:rPr lang="en-US" b="1" smtClean="0">
                <a:solidFill>
                  <a:srgbClr val="FF0000"/>
                </a:solidFill>
              </a:rPr>
              <a:t>earning </a:t>
            </a:r>
            <a:r>
              <a:rPr lang="ro-RO" b="1" smtClean="0">
                <a:solidFill>
                  <a:srgbClr val="FF0000"/>
                </a:solidFill>
              </a:rPr>
              <a:t>E</a:t>
            </a:r>
            <a:r>
              <a:rPr lang="en-US" b="1" smtClean="0">
                <a:solidFill>
                  <a:srgbClr val="FF0000"/>
                </a:solidFill>
              </a:rPr>
              <a:t>ngine to </a:t>
            </a:r>
            <a:r>
              <a:rPr lang="ro-RO" b="1" smtClean="0">
                <a:solidFill>
                  <a:srgbClr val="FF0000"/>
                </a:solidFill>
              </a:rPr>
              <a:t>I</a:t>
            </a:r>
            <a:r>
              <a:rPr lang="en-US" b="1" smtClean="0">
                <a:solidFill>
                  <a:srgbClr val="FF0000"/>
                </a:solidFill>
              </a:rPr>
              <a:t>ncrease </a:t>
            </a:r>
            <a:r>
              <a:rPr lang="ro-RO" b="1" smtClean="0">
                <a:solidFill>
                  <a:srgbClr val="FF0000"/>
                </a:solidFill>
              </a:rPr>
              <a:t>S</a:t>
            </a:r>
            <a:r>
              <a:rPr lang="en-US" b="1" smtClean="0">
                <a:solidFill>
                  <a:srgbClr val="FF0000"/>
                </a:solidFill>
              </a:rPr>
              <a:t>tudent's </a:t>
            </a:r>
            <a:r>
              <a:rPr lang="ro-RO" b="1" smtClean="0">
                <a:solidFill>
                  <a:srgbClr val="FF0000"/>
                </a:solidFill>
              </a:rPr>
              <a:t>S</a:t>
            </a:r>
            <a:r>
              <a:rPr lang="en-US" b="1" smtClean="0">
                <a:solidFill>
                  <a:srgbClr val="FF0000"/>
                </a:solidFill>
              </a:rPr>
              <a:t>chool, </a:t>
            </a:r>
            <a:r>
              <a:rPr lang="ro-RO" b="1" smtClean="0">
                <a:solidFill>
                  <a:srgbClr val="FF0000"/>
                </a:solidFill>
              </a:rPr>
              <a:t>P</a:t>
            </a:r>
            <a:r>
              <a:rPr lang="en-US" b="1" smtClean="0">
                <a:solidFill>
                  <a:srgbClr val="FF0000"/>
                </a:solidFill>
              </a:rPr>
              <a:t>rofessional and </a:t>
            </a:r>
            <a:r>
              <a:rPr lang="ro-RO" b="1" smtClean="0">
                <a:solidFill>
                  <a:srgbClr val="FF0000"/>
                </a:solidFill>
              </a:rPr>
              <a:t>S</a:t>
            </a:r>
            <a:r>
              <a:rPr lang="en-US" b="1" smtClean="0">
                <a:solidFill>
                  <a:srgbClr val="FF0000"/>
                </a:solidFill>
              </a:rPr>
              <a:t>ocial </a:t>
            </a:r>
            <a:r>
              <a:rPr lang="ro-RO" b="1" smtClean="0">
                <a:solidFill>
                  <a:srgbClr val="FF0000"/>
                </a:solidFill>
              </a:rPr>
              <a:t>S</a:t>
            </a:r>
            <a:r>
              <a:rPr lang="en-US" b="1" smtClean="0">
                <a:solidFill>
                  <a:srgbClr val="FF0000"/>
                </a:solidFill>
              </a:rPr>
              <a:t>uccess and </a:t>
            </a:r>
            <a:r>
              <a:rPr lang="ro-RO" b="1" smtClean="0">
                <a:solidFill>
                  <a:srgbClr val="FF0000"/>
                </a:solidFill>
              </a:rPr>
              <a:t>R</a:t>
            </a:r>
            <a:r>
              <a:rPr lang="en-US" b="1" smtClean="0">
                <a:solidFill>
                  <a:srgbClr val="FF0000"/>
                </a:solidFill>
              </a:rPr>
              <a:t>educe </a:t>
            </a:r>
            <a:r>
              <a:rPr lang="ro-RO" b="1" smtClean="0">
                <a:solidFill>
                  <a:srgbClr val="FF0000"/>
                </a:solidFill>
              </a:rPr>
              <a:t>A</a:t>
            </a:r>
            <a:r>
              <a:rPr lang="en-US" b="1" smtClean="0">
                <a:solidFill>
                  <a:srgbClr val="FF0000"/>
                </a:solidFill>
              </a:rPr>
              <a:t>bsenteeism “</a:t>
            </a:r>
            <a:endParaRPr lang="ro-RO" b="1" smtClean="0">
              <a:solidFill>
                <a:srgbClr val="FF0000"/>
              </a:solidFill>
            </a:endParaRPr>
          </a:p>
          <a:p>
            <a:pPr>
              <a:buFontTx/>
              <a:buNone/>
            </a:pPr>
            <a:endParaRPr lang="ro-RO" b="1" smtClean="0"/>
          </a:p>
          <a:p>
            <a:endParaRPr lang="ro-RO" smtClean="0"/>
          </a:p>
        </p:txBody>
      </p:sp>
      <p:pic>
        <p:nvPicPr>
          <p:cNvPr id="18436" name="Picture 3" descr="Резултат с изображение за еразмус"/>
          <p:cNvPicPr>
            <a:picLocks noChangeAspect="1" noChangeArrowheads="1"/>
          </p:cNvPicPr>
          <p:nvPr/>
        </p:nvPicPr>
        <p:blipFill>
          <a:blip r:embed="rId2" cstate="print"/>
          <a:srcRect/>
          <a:stretch>
            <a:fillRect/>
          </a:stretch>
        </p:blipFill>
        <p:spPr bwMode="auto">
          <a:xfrm>
            <a:off x="2991394" y="4038600"/>
            <a:ext cx="6975566" cy="1944189"/>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27463" y="3964407"/>
            <a:ext cx="1499288" cy="2122885"/>
          </a:xfrm>
          <a:prstGeom prst="rect">
            <a:avLst/>
          </a:prstGeom>
        </p:spPr>
      </p:pic>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1" y="762000"/>
            <a:ext cx="10765367" cy="2057400"/>
          </a:xfrm>
          <a:solidFill>
            <a:srgbClr val="FF0000"/>
          </a:solidFill>
        </p:spPr>
        <p:txBody>
          <a:bodyPr/>
          <a:lstStyle/>
          <a:p>
            <a:pPr algn="ctr" fontAlgn="auto">
              <a:spcAft>
                <a:spcPts val="0"/>
              </a:spcAft>
              <a:defRPr/>
            </a:pPr>
            <a:r>
              <a:rPr sz="4000" smtClean="0"/>
              <a:t>Secondary school</a:t>
            </a:r>
            <a:r>
              <a:rPr lang="ro-RO" sz="4000" smtClean="0"/>
              <a:t/>
            </a:r>
            <a:br>
              <a:rPr lang="ro-RO" sz="4000" smtClean="0"/>
            </a:br>
            <a:r>
              <a:rPr sz="4000" smtClean="0"/>
              <a:t>"PROF. UNIV. DR. ION STOIA”</a:t>
            </a:r>
            <a:r>
              <a:rPr lang="ro-RO" sz="4000" smtClean="0"/>
              <a:t/>
            </a:r>
            <a:br>
              <a:rPr lang="ro-RO" sz="4000" smtClean="0"/>
            </a:br>
            <a:r>
              <a:rPr sz="4000" smtClean="0"/>
              <a:t>CĂLDĂRARU - ARGEŞ</a:t>
            </a:r>
          </a:p>
        </p:txBody>
      </p:sp>
      <p:sp>
        <p:nvSpPr>
          <p:cNvPr id="3" name="Text Placeholder 2"/>
          <p:cNvSpPr>
            <a:spLocks noGrp="1"/>
          </p:cNvSpPr>
          <p:nvPr>
            <p:ph type="body" idx="1"/>
          </p:nvPr>
        </p:nvSpPr>
        <p:spPr>
          <a:xfrm>
            <a:off x="1828800" y="3200399"/>
            <a:ext cx="8634549" cy="2756263"/>
          </a:xfrm>
          <a:solidFill>
            <a:srgbClr val="FFFF00"/>
          </a:solidFill>
        </p:spPr>
        <p:txBody>
          <a:bodyPr>
            <a:normAutofit fontScale="40000" lnSpcReduction="20000"/>
          </a:bodyPr>
          <a:lstStyle/>
          <a:p>
            <a:pPr algn="r" fontAlgn="auto">
              <a:spcAft>
                <a:spcPts val="0"/>
              </a:spcAft>
              <a:buClr>
                <a:schemeClr val="accent3"/>
              </a:buClr>
              <a:buFont typeface="Wingdings 2"/>
              <a:buNone/>
              <a:defRPr/>
            </a:pPr>
            <a:endParaRPr lang="ro-RO" b="1" dirty="0" smtClean="0"/>
          </a:p>
          <a:p>
            <a:pPr algn="r" fontAlgn="auto">
              <a:spcAft>
                <a:spcPts val="0"/>
              </a:spcAft>
              <a:buClr>
                <a:schemeClr val="accent3"/>
              </a:buClr>
              <a:buFont typeface="Wingdings 2"/>
              <a:buNone/>
              <a:defRPr/>
            </a:pPr>
            <a:endParaRPr lang="ro-RO" b="1" dirty="0" smtClean="0"/>
          </a:p>
          <a:p>
            <a:pPr algn="ctr" fontAlgn="auto">
              <a:spcAft>
                <a:spcPts val="0"/>
              </a:spcAft>
              <a:buClr>
                <a:schemeClr val="accent3"/>
              </a:buClr>
              <a:buFont typeface="Wingdings 2"/>
              <a:buNone/>
              <a:defRPr/>
            </a:pPr>
            <a:endParaRPr lang="en-US" b="1" dirty="0" smtClean="0"/>
          </a:p>
          <a:p>
            <a:pPr algn="ctr" fontAlgn="auto">
              <a:spcAft>
                <a:spcPts val="0"/>
              </a:spcAft>
              <a:buClr>
                <a:schemeClr val="accent3"/>
              </a:buClr>
              <a:buFont typeface="Wingdings 2"/>
              <a:buNone/>
              <a:defRPr/>
            </a:pPr>
            <a:r>
              <a:rPr lang="ro-RO" sz="3400" b="1" dirty="0" smtClean="0">
                <a:solidFill>
                  <a:srgbClr val="FF0000"/>
                </a:solidFill>
              </a:rPr>
              <a:t>By Students</a:t>
            </a:r>
            <a:endParaRPr lang="en-US" sz="3400" b="1" dirty="0" smtClean="0">
              <a:solidFill>
                <a:srgbClr val="FF0000"/>
              </a:solidFill>
            </a:endParaRPr>
          </a:p>
          <a:p>
            <a:pPr algn="ctr" fontAlgn="auto">
              <a:spcAft>
                <a:spcPts val="0"/>
              </a:spcAft>
              <a:buClr>
                <a:schemeClr val="accent3"/>
              </a:buClr>
              <a:buFont typeface="Wingdings 2"/>
              <a:buNone/>
              <a:defRPr/>
            </a:pPr>
            <a:endParaRPr lang="en-US" sz="3400" b="1" dirty="0" smtClean="0">
              <a:solidFill>
                <a:srgbClr val="FF0000"/>
              </a:solidFill>
            </a:endParaRPr>
          </a:p>
          <a:p>
            <a:pPr algn="ctr" fontAlgn="auto">
              <a:spcAft>
                <a:spcPts val="0"/>
              </a:spcAft>
              <a:buClr>
                <a:schemeClr val="accent3"/>
              </a:buClr>
              <a:buFont typeface="Wingdings 2"/>
              <a:buNone/>
              <a:defRPr/>
            </a:pPr>
            <a:r>
              <a:rPr lang="vi-VN" sz="3400" b="1" dirty="0" smtClean="0">
                <a:solidFill>
                  <a:srgbClr val="FF0000"/>
                </a:solidFill>
              </a:rPr>
              <a:t>Fulger Dorin Ionuț</a:t>
            </a:r>
            <a:r>
              <a:rPr lang="en-US" sz="3400" b="1" dirty="0" smtClean="0">
                <a:solidFill>
                  <a:srgbClr val="FF0000"/>
                </a:solidFill>
              </a:rPr>
              <a:t>,  </a:t>
            </a:r>
            <a:r>
              <a:rPr lang="vi-VN" sz="3400" b="1" dirty="0" smtClean="0">
                <a:solidFill>
                  <a:srgbClr val="FF0000"/>
                </a:solidFill>
              </a:rPr>
              <a:t>Diaconescu Mihai Octavian</a:t>
            </a:r>
          </a:p>
          <a:p>
            <a:pPr algn="ctr" fontAlgn="auto">
              <a:spcAft>
                <a:spcPts val="0"/>
              </a:spcAft>
              <a:buClr>
                <a:schemeClr val="accent3"/>
              </a:buClr>
              <a:buFont typeface="Wingdings 2"/>
              <a:buNone/>
              <a:defRPr/>
            </a:pPr>
            <a:r>
              <a:rPr lang="vi-VN" sz="3400" b="1" dirty="0" smtClean="0">
                <a:solidFill>
                  <a:srgbClr val="FF0000"/>
                </a:solidFill>
              </a:rPr>
              <a:t>Tatu Daniel George</a:t>
            </a:r>
            <a:r>
              <a:rPr lang="en-US" sz="3400" b="1" dirty="0" smtClean="0">
                <a:solidFill>
                  <a:srgbClr val="FF0000"/>
                </a:solidFill>
              </a:rPr>
              <a:t>,   </a:t>
            </a:r>
            <a:r>
              <a:rPr lang="vi-VN" sz="3400" b="1" dirty="0" smtClean="0">
                <a:solidFill>
                  <a:srgbClr val="FF0000"/>
                </a:solidFill>
              </a:rPr>
              <a:t>Niculae Raluca Elena</a:t>
            </a:r>
          </a:p>
          <a:p>
            <a:pPr algn="ctr" fontAlgn="auto">
              <a:spcAft>
                <a:spcPts val="0"/>
              </a:spcAft>
              <a:buClr>
                <a:schemeClr val="accent3"/>
              </a:buClr>
              <a:buFont typeface="Wingdings 2"/>
              <a:buNone/>
              <a:defRPr/>
            </a:pPr>
            <a:r>
              <a:rPr lang="vi-VN" sz="3400" b="1" dirty="0" smtClean="0">
                <a:solidFill>
                  <a:srgbClr val="FF0000"/>
                </a:solidFill>
              </a:rPr>
              <a:t>Nedelea Alexandru Victor</a:t>
            </a:r>
            <a:r>
              <a:rPr lang="en-US" sz="3400" b="1" dirty="0" smtClean="0">
                <a:solidFill>
                  <a:srgbClr val="FF0000"/>
                </a:solidFill>
              </a:rPr>
              <a:t>,    </a:t>
            </a:r>
            <a:r>
              <a:rPr lang="vi-VN" sz="3400" b="1" dirty="0" smtClean="0">
                <a:solidFill>
                  <a:srgbClr val="FF0000"/>
                </a:solidFill>
              </a:rPr>
              <a:t>Petrică Marilena Ionela</a:t>
            </a:r>
          </a:p>
          <a:p>
            <a:pPr algn="ctr" fontAlgn="auto">
              <a:spcAft>
                <a:spcPts val="0"/>
              </a:spcAft>
              <a:buClr>
                <a:schemeClr val="accent3"/>
              </a:buClr>
              <a:buFont typeface="Wingdings 2"/>
              <a:buNone/>
              <a:defRPr/>
            </a:pPr>
            <a:r>
              <a:rPr lang="vi-VN" sz="3400" b="1" dirty="0" smtClean="0">
                <a:solidFill>
                  <a:srgbClr val="FF0000"/>
                </a:solidFill>
              </a:rPr>
              <a:t>Zorzonea Ramona Nicoleta</a:t>
            </a:r>
            <a:r>
              <a:rPr lang="en-US" sz="3400" b="1" dirty="0" smtClean="0">
                <a:solidFill>
                  <a:srgbClr val="FF0000"/>
                </a:solidFill>
              </a:rPr>
              <a:t>,   </a:t>
            </a:r>
            <a:r>
              <a:rPr lang="vi-VN" sz="3400" b="1" dirty="0" smtClean="0">
                <a:solidFill>
                  <a:srgbClr val="FF0000"/>
                </a:solidFill>
              </a:rPr>
              <a:t>Constantin Cosmin</a:t>
            </a:r>
          </a:p>
          <a:p>
            <a:pPr algn="ctr" fontAlgn="auto">
              <a:spcAft>
                <a:spcPts val="0"/>
              </a:spcAft>
              <a:buClr>
                <a:schemeClr val="accent3"/>
              </a:buClr>
              <a:buFont typeface="Wingdings 2"/>
              <a:buNone/>
              <a:defRPr/>
            </a:pPr>
            <a:endParaRPr lang="ro-RO" b="1" dirty="0" smtClean="0">
              <a:solidFill>
                <a:srgbClr val="FF0000"/>
              </a:solidFill>
            </a:endParaRPr>
          </a:p>
          <a:p>
            <a:pPr algn="ctr" fontAlgn="auto">
              <a:spcAft>
                <a:spcPts val="0"/>
              </a:spcAft>
              <a:buClr>
                <a:schemeClr val="accent3"/>
              </a:buClr>
              <a:buFont typeface="Wingdings 2"/>
              <a:buNone/>
              <a:defRPr/>
            </a:pPr>
            <a:endParaRPr lang="en-US" sz="3800" b="1" dirty="0" smtClean="0">
              <a:solidFill>
                <a:srgbClr val="FF0000"/>
              </a:solidFill>
            </a:endParaRPr>
          </a:p>
          <a:p>
            <a:pPr algn="ctr" fontAlgn="auto">
              <a:spcAft>
                <a:spcPts val="0"/>
              </a:spcAft>
              <a:buClr>
                <a:schemeClr val="accent3"/>
              </a:buClr>
              <a:buFont typeface="Wingdings 2"/>
              <a:buNone/>
              <a:defRPr/>
            </a:pPr>
            <a:r>
              <a:rPr lang="ro-RO" sz="3800" b="1" dirty="0" smtClean="0">
                <a:solidFill>
                  <a:srgbClr val="FF0000"/>
                </a:solidFill>
              </a:rPr>
              <a:t>Co</a:t>
            </a:r>
            <a:r>
              <a:rPr lang="ro-RO" sz="3800" b="1" dirty="0" smtClean="0">
                <a:solidFill>
                  <a:srgbClr val="FF0000"/>
                </a:solidFill>
              </a:rPr>
              <a:t>ordinator </a:t>
            </a:r>
            <a:r>
              <a:rPr lang="en-US" sz="3800" b="1" dirty="0" smtClean="0">
                <a:solidFill>
                  <a:srgbClr val="FF0000"/>
                </a:solidFill>
              </a:rPr>
              <a:t>teacher -</a:t>
            </a:r>
            <a:r>
              <a:rPr lang="ro-RO" sz="3800" b="1" dirty="0" smtClean="0">
                <a:solidFill>
                  <a:srgbClr val="FF0000"/>
                </a:solidFill>
              </a:rPr>
              <a:t>Drăguț Violeta   &amp;   </a:t>
            </a:r>
            <a:r>
              <a:rPr lang="ro-RO" sz="3800" b="1" dirty="0" smtClean="0">
                <a:solidFill>
                  <a:srgbClr val="FF0000"/>
                </a:solidFill>
              </a:rPr>
              <a:t>Translation teacher </a:t>
            </a:r>
            <a:r>
              <a:rPr lang="ro-RO" sz="3800" b="1" dirty="0" smtClean="0">
                <a:solidFill>
                  <a:srgbClr val="FF0000"/>
                </a:solidFill>
              </a:rPr>
              <a:t>-Ghițulescu Daniela</a:t>
            </a:r>
          </a:p>
          <a:p>
            <a:pPr algn="r" fontAlgn="auto">
              <a:spcAft>
                <a:spcPts val="0"/>
              </a:spcAft>
              <a:buClr>
                <a:schemeClr val="accent3"/>
              </a:buClr>
              <a:buFont typeface="Wingdings 2"/>
              <a:buNone/>
              <a:defRPr/>
            </a:pPr>
            <a:r>
              <a:rPr lang="ro-RO" b="1" dirty="0" smtClean="0"/>
              <a:t> </a:t>
            </a:r>
          </a:p>
          <a:p>
            <a:pPr algn="r" fontAlgn="auto">
              <a:spcAft>
                <a:spcPts val="0"/>
              </a:spcAft>
              <a:buClr>
                <a:schemeClr val="accent3"/>
              </a:buClr>
              <a:buFont typeface="Wingdings 2"/>
              <a:buNone/>
              <a:defRPr/>
            </a:pPr>
            <a:endParaRPr lang="ro-RO" b="1" dirty="0" smtClean="0"/>
          </a:p>
          <a:p>
            <a:pPr algn="r" fontAlgn="auto">
              <a:spcAft>
                <a:spcPts val="0"/>
              </a:spcAft>
              <a:buClr>
                <a:schemeClr val="accent3"/>
              </a:buClr>
              <a:buFont typeface="Wingdings 2"/>
              <a:buNone/>
              <a:defRPr/>
            </a:pPr>
            <a:endParaRPr lang="ro-RO" b="1" dirty="0" smtClean="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735115"/>
            <a:ext cx="1499288" cy="2122885"/>
          </a:xfrm>
          <a:prstGeom prst="rect">
            <a:avLst/>
          </a:prstGeom>
        </p:spPr>
      </p:pic>
    </p:spTree>
  </p:cSld>
  <p:clrMapOvr>
    <a:masterClrMapping/>
  </p:clrMapOvr>
  <p:transition spd="med" advClick="0" advTm="500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anim calcmode="lin" valueType="num">
                                      <p:cBhvr additive="base">
                                        <p:cTn id="1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anim calcmode="lin" valueType="num">
                                      <p:cBhvr additive="base">
                                        <p:cTn id="1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6994" y="1528354"/>
            <a:ext cx="8020595" cy="2899955"/>
          </a:xfrm>
        </p:spPr>
        <p:txBody>
          <a:bodyPr>
            <a:normAutofit fontScale="90000"/>
          </a:bodyPr>
          <a:lstStyle/>
          <a:p>
            <a:pPr algn="ctr" fontAlgn="auto">
              <a:spcAft>
                <a:spcPts val="0"/>
              </a:spcAft>
              <a:defRPr/>
            </a:pPr>
            <a:r>
              <a:rPr lang="ro-RO" sz="3600" b="1" dirty="0" smtClean="0">
                <a:solidFill>
                  <a:srgbClr val="FF0000"/>
                </a:solidFill>
              </a:rPr>
              <a:t/>
            </a:r>
            <a:br>
              <a:rPr lang="ro-RO" sz="3600" b="1" dirty="0" smtClean="0">
                <a:solidFill>
                  <a:srgbClr val="FF0000"/>
                </a:solidFill>
              </a:rPr>
            </a:br>
            <a:r>
              <a:rPr lang="ro-RO" sz="3600" b="1" dirty="0" smtClean="0">
                <a:solidFill>
                  <a:srgbClr val="FF0000"/>
                </a:solidFill>
              </a:rPr>
              <a:t/>
            </a:r>
            <a:br>
              <a:rPr lang="ro-RO" sz="3600" b="1" dirty="0" smtClean="0">
                <a:solidFill>
                  <a:srgbClr val="FF0000"/>
                </a:solidFill>
              </a:rPr>
            </a:br>
            <a:r>
              <a:rPr lang="ro-RO" sz="3600" b="1" dirty="0" smtClean="0">
                <a:solidFill>
                  <a:srgbClr val="FF0000"/>
                </a:solidFill>
              </a:rPr>
              <a:t/>
            </a:r>
            <a:br>
              <a:rPr lang="ro-RO" sz="3600" b="1" dirty="0" smtClean="0">
                <a:solidFill>
                  <a:srgbClr val="FF0000"/>
                </a:solidFill>
              </a:rPr>
            </a:br>
            <a:r>
              <a:rPr lang="en-US" sz="3600" b="1" dirty="0" smtClean="0">
                <a:solidFill>
                  <a:srgbClr val="FF0000"/>
                </a:solidFill>
              </a:rPr>
              <a:t>„Motivating the </a:t>
            </a:r>
            <a:r>
              <a:rPr lang="ro-RO" sz="3600" b="1" dirty="0" smtClean="0">
                <a:solidFill>
                  <a:srgbClr val="FF0000"/>
                </a:solidFill>
              </a:rPr>
              <a:t>L</a:t>
            </a:r>
            <a:r>
              <a:rPr lang="en-US" sz="3600" b="1" dirty="0" smtClean="0">
                <a:solidFill>
                  <a:srgbClr val="FF0000"/>
                </a:solidFill>
              </a:rPr>
              <a:t>earning </a:t>
            </a:r>
            <a:r>
              <a:rPr lang="ro-RO" sz="3600" b="1" dirty="0" smtClean="0">
                <a:solidFill>
                  <a:srgbClr val="FF0000"/>
                </a:solidFill>
              </a:rPr>
              <a:t>E</a:t>
            </a:r>
            <a:r>
              <a:rPr lang="en-US" sz="3600" b="1" dirty="0" err="1" smtClean="0">
                <a:solidFill>
                  <a:srgbClr val="FF0000"/>
                </a:solidFill>
              </a:rPr>
              <a:t>ngine</a:t>
            </a:r>
            <a:r>
              <a:rPr lang="en-US" sz="3600" b="1" dirty="0" smtClean="0">
                <a:solidFill>
                  <a:srgbClr val="FF0000"/>
                </a:solidFill>
              </a:rPr>
              <a:t> to </a:t>
            </a:r>
            <a:r>
              <a:rPr lang="ro-RO" sz="3600" b="1" dirty="0" smtClean="0">
                <a:solidFill>
                  <a:srgbClr val="FF0000"/>
                </a:solidFill>
              </a:rPr>
              <a:t>I</a:t>
            </a:r>
            <a:r>
              <a:rPr lang="en-US" sz="3600" b="1" dirty="0" err="1" smtClean="0">
                <a:solidFill>
                  <a:srgbClr val="FF0000"/>
                </a:solidFill>
              </a:rPr>
              <a:t>ncrease</a:t>
            </a:r>
            <a:r>
              <a:rPr lang="en-US" sz="3600" b="1" dirty="0" smtClean="0">
                <a:solidFill>
                  <a:srgbClr val="FF0000"/>
                </a:solidFill>
              </a:rPr>
              <a:t> </a:t>
            </a:r>
            <a:r>
              <a:rPr lang="ro-RO" sz="3600" b="1" dirty="0" smtClean="0">
                <a:solidFill>
                  <a:srgbClr val="FF0000"/>
                </a:solidFill>
              </a:rPr>
              <a:t>S</a:t>
            </a:r>
            <a:r>
              <a:rPr lang="en-US" sz="3600" b="1" dirty="0" err="1" smtClean="0">
                <a:solidFill>
                  <a:srgbClr val="FF0000"/>
                </a:solidFill>
              </a:rPr>
              <a:t>tudent's</a:t>
            </a:r>
            <a:r>
              <a:rPr lang="en-US" sz="3600" b="1" dirty="0" smtClean="0">
                <a:solidFill>
                  <a:srgbClr val="FF0000"/>
                </a:solidFill>
              </a:rPr>
              <a:t> </a:t>
            </a:r>
            <a:r>
              <a:rPr lang="ro-RO" sz="3600" b="1" dirty="0" smtClean="0">
                <a:solidFill>
                  <a:srgbClr val="FF0000"/>
                </a:solidFill>
              </a:rPr>
              <a:t>S</a:t>
            </a:r>
            <a:r>
              <a:rPr lang="en-US" sz="3600" b="1" dirty="0" err="1" smtClean="0">
                <a:solidFill>
                  <a:srgbClr val="FF0000"/>
                </a:solidFill>
              </a:rPr>
              <a:t>chool</a:t>
            </a:r>
            <a:r>
              <a:rPr lang="en-US" sz="3600" b="1" dirty="0" smtClean="0">
                <a:solidFill>
                  <a:srgbClr val="FF0000"/>
                </a:solidFill>
              </a:rPr>
              <a:t>, </a:t>
            </a:r>
            <a:r>
              <a:rPr lang="ro-RO" sz="3600" b="1" dirty="0" smtClean="0">
                <a:solidFill>
                  <a:srgbClr val="FF0000"/>
                </a:solidFill>
              </a:rPr>
              <a:t>P</a:t>
            </a:r>
            <a:r>
              <a:rPr lang="en-US" sz="3600" b="1" dirty="0" err="1" smtClean="0">
                <a:solidFill>
                  <a:srgbClr val="FF0000"/>
                </a:solidFill>
              </a:rPr>
              <a:t>rofessional</a:t>
            </a:r>
            <a:r>
              <a:rPr lang="en-US" sz="3600" b="1" dirty="0" smtClean="0">
                <a:solidFill>
                  <a:srgbClr val="FF0000"/>
                </a:solidFill>
              </a:rPr>
              <a:t> and </a:t>
            </a:r>
            <a:r>
              <a:rPr lang="ro-RO" sz="3600" b="1" dirty="0" smtClean="0">
                <a:solidFill>
                  <a:srgbClr val="FF0000"/>
                </a:solidFill>
              </a:rPr>
              <a:t>S</a:t>
            </a:r>
            <a:r>
              <a:rPr lang="en-US" sz="3600" b="1" dirty="0" err="1" smtClean="0">
                <a:solidFill>
                  <a:srgbClr val="FF0000"/>
                </a:solidFill>
              </a:rPr>
              <a:t>ocial</a:t>
            </a:r>
            <a:r>
              <a:rPr lang="en-US" sz="3600" b="1" dirty="0" smtClean="0">
                <a:solidFill>
                  <a:srgbClr val="FF0000"/>
                </a:solidFill>
              </a:rPr>
              <a:t> </a:t>
            </a:r>
            <a:r>
              <a:rPr lang="ro-RO" sz="3600" b="1" dirty="0" smtClean="0">
                <a:solidFill>
                  <a:srgbClr val="FF0000"/>
                </a:solidFill>
              </a:rPr>
              <a:t>S</a:t>
            </a:r>
            <a:r>
              <a:rPr lang="en-US" sz="3600" b="1" dirty="0" err="1" smtClean="0">
                <a:solidFill>
                  <a:srgbClr val="FF0000"/>
                </a:solidFill>
              </a:rPr>
              <a:t>uccess</a:t>
            </a:r>
            <a:r>
              <a:rPr lang="en-US" sz="3600" b="1" dirty="0" smtClean="0">
                <a:solidFill>
                  <a:srgbClr val="FF0000"/>
                </a:solidFill>
              </a:rPr>
              <a:t> and </a:t>
            </a:r>
            <a:r>
              <a:rPr lang="ro-RO" sz="3600" b="1" dirty="0" smtClean="0">
                <a:solidFill>
                  <a:srgbClr val="FF0000"/>
                </a:solidFill>
              </a:rPr>
              <a:t>R</a:t>
            </a:r>
            <a:r>
              <a:rPr lang="en-US" sz="3600" b="1" dirty="0" smtClean="0">
                <a:solidFill>
                  <a:srgbClr val="FF0000"/>
                </a:solidFill>
              </a:rPr>
              <a:t>educe </a:t>
            </a:r>
            <a:r>
              <a:rPr lang="ro-RO" sz="3600" b="1" dirty="0" smtClean="0">
                <a:solidFill>
                  <a:srgbClr val="FF0000"/>
                </a:solidFill>
              </a:rPr>
              <a:t>A</a:t>
            </a:r>
            <a:r>
              <a:rPr lang="en-US" sz="3600" b="1" dirty="0" err="1" smtClean="0">
                <a:solidFill>
                  <a:srgbClr val="FF0000"/>
                </a:solidFill>
              </a:rPr>
              <a:t>bsenteeism</a:t>
            </a:r>
            <a:r>
              <a:rPr lang="en-US" sz="3600" b="1" dirty="0" smtClean="0">
                <a:solidFill>
                  <a:srgbClr val="FF0000"/>
                </a:solidFill>
              </a:rPr>
              <a:t> “</a:t>
            </a:r>
            <a:r>
              <a:rPr lang="ro-RO" sz="3200" dirty="0" smtClean="0">
                <a:solidFill>
                  <a:srgbClr val="FFFF00"/>
                </a:solidFill>
              </a:rPr>
              <a:t/>
            </a:r>
            <a:br>
              <a:rPr lang="ro-RO" sz="3200" dirty="0" smtClean="0">
                <a:solidFill>
                  <a:srgbClr val="FFFF00"/>
                </a:solidFill>
              </a:rPr>
            </a:br>
            <a:r>
              <a:rPr lang="ro-RO" sz="3100" dirty="0" smtClean="0"/>
              <a:t/>
            </a:r>
            <a:br>
              <a:rPr lang="ro-RO" sz="3100" dirty="0" smtClean="0"/>
            </a:br>
            <a:r>
              <a:rPr lang="ro-RO" sz="3100" dirty="0" smtClean="0"/>
              <a:t/>
            </a:r>
            <a:br>
              <a:rPr lang="ro-RO" sz="3100" dirty="0" smtClean="0"/>
            </a:br>
            <a:r>
              <a:rPr lang="en-US" sz="3100" b="1" dirty="0" smtClean="0"/>
              <a:t> </a:t>
            </a:r>
            <a:r>
              <a:rPr lang="bg-BG" sz="3100" b="1" dirty="0" smtClean="0"/>
              <a:t>№ </a:t>
            </a:r>
            <a:r>
              <a:rPr lang="ro-RO" sz="3200" b="1" dirty="0" smtClean="0"/>
              <a:t>2019-1-RO01-KA229-063851_1</a:t>
            </a:r>
            <a:endParaRPr lang="en-US" b="1" dirty="0"/>
          </a:p>
        </p:txBody>
      </p:sp>
      <p:sp>
        <p:nvSpPr>
          <p:cNvPr id="6147" name="Subtitle 2"/>
          <p:cNvSpPr>
            <a:spLocks noGrp="1"/>
          </p:cNvSpPr>
          <p:nvPr>
            <p:ph type="subTitle" idx="1"/>
          </p:nvPr>
        </p:nvSpPr>
        <p:spPr>
          <a:xfrm>
            <a:off x="2336801" y="3962400"/>
            <a:ext cx="8786284" cy="2438400"/>
          </a:xfrm>
        </p:spPr>
        <p:txBody>
          <a:bodyPr>
            <a:normAutofit fontScale="92500" lnSpcReduction="20000"/>
          </a:bodyPr>
          <a:lstStyle/>
          <a:p>
            <a:pPr marR="0"/>
            <a:endParaRPr lang="ro-RO" b="1" dirty="0" smtClean="0"/>
          </a:p>
          <a:p>
            <a:pPr marR="0"/>
            <a:r>
              <a:rPr lang="ro-RO" b="1" dirty="0" smtClean="0"/>
              <a:t>2019-2021</a:t>
            </a:r>
          </a:p>
          <a:p>
            <a:pPr marR="0" algn="r"/>
            <a:endParaRPr lang="ro-RO" dirty="0" smtClean="0"/>
          </a:p>
          <a:p>
            <a:pPr marR="0" algn="r"/>
            <a:endParaRPr lang="ro-RO" dirty="0" smtClean="0"/>
          </a:p>
          <a:p>
            <a:pPr marR="0" algn="r"/>
            <a:endParaRPr lang="ro-RO" dirty="0" smtClean="0"/>
          </a:p>
          <a:p>
            <a:pPr marR="0" algn="r"/>
            <a:r>
              <a:rPr lang="en-US" b="1" dirty="0" smtClean="0"/>
              <a:t>Secondary school</a:t>
            </a:r>
            <a:br>
              <a:rPr lang="en-US" b="1" dirty="0" smtClean="0"/>
            </a:br>
            <a:r>
              <a:rPr lang="en-US" b="1" dirty="0" smtClean="0"/>
              <a:t>"PROF. UNIV. DR. ION STOIA”</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271053" y="660573"/>
            <a:ext cx="1499288" cy="2122885"/>
          </a:xfrm>
          <a:prstGeom prst="rect">
            <a:avLst/>
          </a:prstGeom>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hr-HR" dirty="0"/>
          </a:p>
        </p:txBody>
      </p:sp>
      <p:pic>
        <p:nvPicPr>
          <p:cNvPr id="4" name="Picture 3"/>
          <p:cNvPicPr>
            <a:picLocks noChangeAspect="1"/>
          </p:cNvPicPr>
          <p:nvPr/>
        </p:nvPicPr>
        <p:blipFill>
          <a:blip r:embed="rId2" cstate="print"/>
          <a:stretch>
            <a:fillRect/>
          </a:stretch>
        </p:blipFill>
        <p:spPr>
          <a:xfrm>
            <a:off x="718457" y="559120"/>
            <a:ext cx="11051177" cy="5655088"/>
          </a:xfrm>
          <a:prstGeom prst="rect">
            <a:avLst/>
          </a:prstGeom>
        </p:spPr>
      </p:pic>
      <p:sp>
        <p:nvSpPr>
          <p:cNvPr id="3" name="Subtitle 2"/>
          <p:cNvSpPr>
            <a:spLocks noGrp="1"/>
          </p:cNvSpPr>
          <p:nvPr>
            <p:ph type="subTitle" idx="1"/>
          </p:nvPr>
        </p:nvSpPr>
        <p:spPr>
          <a:xfrm>
            <a:off x="1471353" y="875212"/>
            <a:ext cx="8986057" cy="4767942"/>
          </a:xfrm>
        </p:spPr>
        <p:txBody>
          <a:bodyPr>
            <a:normAutofit fontScale="32500" lnSpcReduction="20000"/>
          </a:bodyPr>
          <a:lstStyle/>
          <a:p>
            <a:pPr fontAlgn="base"/>
            <a:r>
              <a:rPr lang="en-US" sz="8800" b="1" i="1" dirty="0" smtClean="0">
                <a:solidFill>
                  <a:srgbClr val="FFFF00"/>
                </a:solidFill>
              </a:rPr>
              <a:t>THE LORD IS CLOSE TO THOSE WHO HAVE THE DEATH HEART AND SAVES THOSE WITH THE CRUSHED SPIRIT</a:t>
            </a:r>
            <a:r>
              <a:rPr lang="vi-VN" sz="8800" b="1" i="1" dirty="0" smtClean="0">
                <a:solidFill>
                  <a:srgbClr val="FFFF00"/>
                </a:solidFill>
              </a:rPr>
              <a:t>.</a:t>
            </a:r>
            <a:endParaRPr lang="ro-RO" sz="8800" b="1" i="1" dirty="0" smtClean="0">
              <a:solidFill>
                <a:srgbClr val="FFFF00"/>
              </a:solidFill>
            </a:endParaRPr>
          </a:p>
          <a:p>
            <a:pPr algn="r" fontAlgn="base"/>
            <a:r>
              <a:rPr lang="vi-VN" sz="8800" b="1" i="1" dirty="0" smtClean="0">
                <a:solidFill>
                  <a:srgbClr val="FFFF00"/>
                </a:solidFill>
              </a:rPr>
              <a:t> </a:t>
            </a:r>
            <a:r>
              <a:rPr lang="vi-VN" sz="8800" b="1" i="1" dirty="0" smtClean="0">
                <a:solidFill>
                  <a:srgbClr val="FFFF00"/>
                </a:solidFill>
              </a:rPr>
              <a:t>Psalm </a:t>
            </a:r>
            <a:r>
              <a:rPr lang="vi-VN" sz="8800" b="1" i="1" dirty="0" smtClean="0">
                <a:solidFill>
                  <a:srgbClr val="FFFF00"/>
                </a:solidFill>
              </a:rPr>
              <a:t>34:18</a:t>
            </a:r>
            <a:endParaRPr lang="vi-VN" sz="8800" dirty="0" smtClean="0">
              <a:solidFill>
                <a:srgbClr val="FFFF00"/>
              </a:solidFill>
            </a:endParaRPr>
          </a:p>
          <a:p>
            <a:pPr fontAlgn="base"/>
            <a:endParaRPr lang="ro-RO" sz="8800" dirty="0" smtClean="0">
              <a:solidFill>
                <a:srgbClr val="FFFF00"/>
              </a:solidFill>
            </a:endParaRPr>
          </a:p>
          <a:p>
            <a:pPr fontAlgn="base"/>
            <a:r>
              <a:rPr lang="en-US" sz="8800" dirty="0" smtClean="0">
                <a:solidFill>
                  <a:srgbClr val="FFFF00"/>
                </a:solidFill>
              </a:rPr>
              <a:t>The Lord is near ... </a:t>
            </a:r>
            <a:r>
              <a:rPr lang="ro-RO" sz="8800" dirty="0" smtClean="0">
                <a:solidFill>
                  <a:srgbClr val="FFFF00"/>
                </a:solidFill>
              </a:rPr>
              <a:t>Really</a:t>
            </a:r>
            <a:r>
              <a:rPr lang="en-US" sz="8800" dirty="0" smtClean="0">
                <a:solidFill>
                  <a:srgbClr val="FFFF00"/>
                </a:solidFill>
              </a:rPr>
              <a:t> </a:t>
            </a:r>
            <a:r>
              <a:rPr lang="en-US" sz="8800" dirty="0" smtClean="0">
                <a:solidFill>
                  <a:srgbClr val="FFFF00"/>
                </a:solidFill>
              </a:rPr>
              <a:t>... Even if you don't always feel it. When I have a "broken heart" and "broken spirit" I am prone to feel God beyond me, but the Word that is trustworthy says </a:t>
            </a:r>
            <a:r>
              <a:rPr lang="ro-RO" sz="8800" dirty="0" smtClean="0">
                <a:solidFill>
                  <a:srgbClr val="FFFF00"/>
                </a:solidFill>
              </a:rPr>
              <a:t>I</a:t>
            </a:r>
            <a:r>
              <a:rPr lang="en-US" sz="8800" dirty="0" smtClean="0">
                <a:solidFill>
                  <a:srgbClr val="FFFF00"/>
                </a:solidFill>
              </a:rPr>
              <a:t>t </a:t>
            </a:r>
            <a:r>
              <a:rPr lang="en-US" sz="8800" dirty="0" smtClean="0">
                <a:solidFill>
                  <a:srgbClr val="FFFF00"/>
                </a:solidFill>
              </a:rPr>
              <a:t>is near me. And that </a:t>
            </a:r>
            <a:r>
              <a:rPr lang="en-US" sz="8800" dirty="0" smtClean="0">
                <a:solidFill>
                  <a:srgbClr val="FFFF00"/>
                </a:solidFill>
              </a:rPr>
              <a:t>my pain</a:t>
            </a:r>
            <a:r>
              <a:rPr lang="ro-RO" sz="8800" dirty="0" smtClean="0">
                <a:solidFill>
                  <a:srgbClr val="FFFF00"/>
                </a:solidFill>
              </a:rPr>
              <a:t> hurts him</a:t>
            </a:r>
            <a:r>
              <a:rPr lang="en-US" sz="8800" dirty="0" smtClean="0">
                <a:solidFill>
                  <a:srgbClr val="FFFF00"/>
                </a:solidFill>
              </a:rPr>
              <a:t>.</a:t>
            </a:r>
            <a:endParaRPr lang="hr-HR" sz="8800" i="1" dirty="0" smtClean="0">
              <a:solidFill>
                <a:srgbClr val="FFFF00"/>
              </a:solidFill>
              <a:latin typeface="Freestyle Script" panose="030804020302050B0404" pitchFamily="66" charset="0"/>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692712" y="4735115"/>
            <a:ext cx="1499288" cy="2122885"/>
          </a:xfrm>
          <a:prstGeom prst="rect">
            <a:avLst/>
          </a:prstGeom>
        </p:spPr>
      </p:pic>
    </p:spTree>
    <p:extLst>
      <p:ext uri="{BB962C8B-B14F-4D97-AF65-F5344CB8AC3E}">
        <p14:creationId xmlns="" xmlns:p14="http://schemas.microsoft.com/office/powerpoint/2010/main" val="1673942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hr-HR" dirty="0"/>
          </a:p>
        </p:txBody>
      </p:sp>
      <p:pic>
        <p:nvPicPr>
          <p:cNvPr id="4" name="Picture 3"/>
          <p:cNvPicPr>
            <a:picLocks noChangeAspect="1"/>
          </p:cNvPicPr>
          <p:nvPr/>
        </p:nvPicPr>
        <p:blipFill>
          <a:blip r:embed="rId2" cstate="print"/>
          <a:stretch>
            <a:fillRect/>
          </a:stretch>
        </p:blipFill>
        <p:spPr>
          <a:xfrm>
            <a:off x="815859" y="559120"/>
            <a:ext cx="10856372" cy="5655088"/>
          </a:xfrm>
          <a:prstGeom prst="rect">
            <a:avLst/>
          </a:prstGeom>
        </p:spPr>
      </p:pic>
      <p:sp>
        <p:nvSpPr>
          <p:cNvPr id="3" name="Subtitle 2"/>
          <p:cNvSpPr>
            <a:spLocks noGrp="1"/>
          </p:cNvSpPr>
          <p:nvPr>
            <p:ph type="subTitle" idx="1"/>
          </p:nvPr>
        </p:nvSpPr>
        <p:spPr>
          <a:xfrm>
            <a:off x="1471353" y="822960"/>
            <a:ext cx="8986057" cy="5277393"/>
          </a:xfrm>
        </p:spPr>
        <p:txBody>
          <a:bodyPr>
            <a:normAutofit fontScale="32500" lnSpcReduction="20000"/>
          </a:bodyPr>
          <a:lstStyle/>
          <a:p>
            <a:pPr fontAlgn="base"/>
            <a:r>
              <a:rPr lang="en-US" sz="8800" b="1" i="1" dirty="0" smtClean="0"/>
              <a:t>WHEN </a:t>
            </a:r>
            <a:r>
              <a:rPr lang="ro-RO" sz="8800" b="1" i="1" dirty="0" smtClean="0"/>
              <a:t> A LOT OF </a:t>
            </a:r>
            <a:r>
              <a:rPr lang="en-US" sz="8800" b="1" i="1" dirty="0" smtClean="0"/>
              <a:t>BLACK </a:t>
            </a:r>
            <a:r>
              <a:rPr lang="en-US" sz="8800" b="1" i="1" dirty="0" smtClean="0"/>
              <a:t>THOUGHTS COME UP </a:t>
            </a:r>
            <a:r>
              <a:rPr lang="en-US" sz="8800" b="1" i="1" dirty="0" smtClean="0"/>
              <a:t> IN</a:t>
            </a:r>
            <a:r>
              <a:rPr lang="ro-RO" sz="8800" b="1" i="1" dirty="0" smtClean="0"/>
              <a:t>SIDE</a:t>
            </a:r>
            <a:r>
              <a:rPr lang="en-US" sz="8800" b="1" i="1" dirty="0" smtClean="0"/>
              <a:t> </a:t>
            </a:r>
            <a:r>
              <a:rPr lang="en-US" sz="8800" b="1" i="1" dirty="0" smtClean="0"/>
              <a:t>ME, YOUR CONCERNS BRING </a:t>
            </a:r>
            <a:r>
              <a:rPr lang="ro-RO" sz="8800" b="1" i="1" dirty="0" smtClean="0"/>
              <a:t> JOY TO </a:t>
            </a:r>
            <a:r>
              <a:rPr lang="en-US" sz="8800" b="1" i="1" dirty="0" smtClean="0"/>
              <a:t>MY </a:t>
            </a:r>
            <a:r>
              <a:rPr lang="en-US" sz="8800" b="1" i="1" dirty="0" smtClean="0"/>
              <a:t>SOUL</a:t>
            </a:r>
            <a:r>
              <a:rPr lang="en-US" sz="8800" b="1" i="1" dirty="0" smtClean="0"/>
              <a:t>.</a:t>
            </a:r>
            <a:endParaRPr lang="ro-RO" sz="8800" b="1" i="1" dirty="0" smtClean="0"/>
          </a:p>
          <a:p>
            <a:pPr fontAlgn="base"/>
            <a:r>
              <a:rPr lang="vi-VN" sz="8800" b="1" i="1" dirty="0" smtClean="0"/>
              <a:t>Psalm </a:t>
            </a:r>
            <a:r>
              <a:rPr lang="vi-VN" sz="8800" b="1" i="1" dirty="0" smtClean="0"/>
              <a:t>94:19</a:t>
            </a:r>
            <a:endParaRPr lang="ro-RO" sz="8800" dirty="0" smtClean="0"/>
          </a:p>
          <a:p>
            <a:pPr fontAlgn="base"/>
            <a:endParaRPr lang="ro-RO" sz="8800" dirty="0" smtClean="0"/>
          </a:p>
          <a:p>
            <a:pPr fontAlgn="base"/>
            <a:endParaRPr lang="ro-RO" sz="8800" dirty="0" smtClean="0"/>
          </a:p>
          <a:p>
            <a:pPr fontAlgn="base"/>
            <a:endParaRPr lang="ro-RO" sz="8800" dirty="0" smtClean="0"/>
          </a:p>
          <a:p>
            <a:pPr algn="just" fontAlgn="base"/>
            <a:r>
              <a:rPr lang="en-US" sz="8800" dirty="0" smtClean="0"/>
              <a:t>I always remember this verse. Just when I had the greatest need for encouragement from the Word of the Lord. To this day, it remains a special verse for anyone, because I have experience with it. It may be the same for you.</a:t>
            </a:r>
            <a:endParaRPr lang="hr-HR" sz="8800" i="1" dirty="0" smtClean="0">
              <a:solidFill>
                <a:schemeClr val="bg1"/>
              </a:solidFill>
              <a:latin typeface="Freestyle Script" panose="030804020302050B0404" pitchFamily="66" charset="0"/>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692712" y="4735115"/>
            <a:ext cx="1499288" cy="2122885"/>
          </a:xfrm>
          <a:prstGeom prst="rect">
            <a:avLst/>
          </a:prstGeom>
        </p:spPr>
      </p:pic>
    </p:spTree>
    <p:extLst>
      <p:ext uri="{BB962C8B-B14F-4D97-AF65-F5344CB8AC3E}">
        <p14:creationId xmlns="" xmlns:p14="http://schemas.microsoft.com/office/powerpoint/2010/main" val="1673942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hr-HR" dirty="0"/>
          </a:p>
        </p:txBody>
      </p:sp>
      <p:pic>
        <p:nvPicPr>
          <p:cNvPr id="4" name="Picture 3"/>
          <p:cNvPicPr>
            <a:picLocks noChangeAspect="1"/>
          </p:cNvPicPr>
          <p:nvPr/>
        </p:nvPicPr>
        <p:blipFill>
          <a:blip r:embed="rId2" cstate="print"/>
          <a:stretch>
            <a:fillRect/>
          </a:stretch>
        </p:blipFill>
        <p:spPr>
          <a:xfrm>
            <a:off x="927463" y="630863"/>
            <a:ext cx="10580914" cy="5511601"/>
          </a:xfrm>
          <a:prstGeom prst="rect">
            <a:avLst/>
          </a:prstGeom>
        </p:spPr>
      </p:pic>
      <p:sp>
        <p:nvSpPr>
          <p:cNvPr id="3" name="Subtitle 2"/>
          <p:cNvSpPr>
            <a:spLocks noGrp="1"/>
          </p:cNvSpPr>
          <p:nvPr>
            <p:ph type="subTitle" idx="1"/>
          </p:nvPr>
        </p:nvSpPr>
        <p:spPr>
          <a:xfrm>
            <a:off x="1471353" y="1175657"/>
            <a:ext cx="8986057" cy="4689566"/>
          </a:xfrm>
        </p:spPr>
        <p:txBody>
          <a:bodyPr>
            <a:normAutofit fontScale="32500" lnSpcReduction="20000"/>
          </a:bodyPr>
          <a:lstStyle/>
          <a:p>
            <a:r>
              <a:rPr lang="vi-VN" sz="8800" b="1" dirty="0" smtClean="0"/>
              <a:t>VERSET 13 B: »</a:t>
            </a:r>
            <a:r>
              <a:rPr lang="en-US" sz="8800" b="1" dirty="0" smtClean="0"/>
              <a:t> LIVE IN PEACE BETWEEN YOU</a:t>
            </a:r>
            <a:r>
              <a:rPr lang="en-US" sz="8800" b="1" dirty="0" smtClean="0"/>
              <a:t>!</a:t>
            </a:r>
            <a:r>
              <a:rPr lang="vi-VN" sz="8800" b="1" dirty="0" smtClean="0"/>
              <a:t>« </a:t>
            </a:r>
            <a:endParaRPr lang="en-US" sz="8800" b="1" dirty="0" smtClean="0"/>
          </a:p>
          <a:p>
            <a:pPr algn="l"/>
            <a:endParaRPr lang="en-US" sz="8800" dirty="0" smtClean="0"/>
          </a:p>
          <a:p>
            <a:pPr algn="l"/>
            <a:endParaRPr lang="ro-RO" sz="8800" dirty="0" smtClean="0"/>
          </a:p>
          <a:p>
            <a:pPr algn="l"/>
            <a:endParaRPr lang="ro-RO" sz="8800" dirty="0" smtClean="0"/>
          </a:p>
          <a:p>
            <a:pPr algn="just"/>
            <a:r>
              <a:rPr lang="en-US" sz="8800" b="1" dirty="0" smtClean="0"/>
              <a:t>Mutual peace in the living together of the believers. Peace is a feature of daily life.</a:t>
            </a:r>
          </a:p>
          <a:p>
            <a:pPr algn="just"/>
            <a:r>
              <a:rPr lang="en-US" sz="8800" b="1" dirty="0" smtClean="0"/>
              <a:t>The world around us is looking for peace, but we know precisely that people without </a:t>
            </a:r>
            <a:r>
              <a:rPr lang="en-US" sz="8800" b="1" dirty="0" smtClean="0"/>
              <a:t>God </a:t>
            </a:r>
            <a:r>
              <a:rPr lang="ro-RO" sz="8800" b="1" dirty="0" smtClean="0"/>
              <a:t>vainly </a:t>
            </a:r>
            <a:r>
              <a:rPr lang="en-US" sz="8800" b="1" dirty="0" smtClean="0"/>
              <a:t>seek </a:t>
            </a:r>
            <a:r>
              <a:rPr lang="en-US" sz="8800" b="1" dirty="0" smtClean="0"/>
              <a:t>it. As long as man has no peace with God, he cannot have lasting peace with his fellow </a:t>
            </a:r>
            <a:r>
              <a:rPr lang="en-US" sz="8800" b="1" dirty="0" smtClean="0"/>
              <a:t>m</a:t>
            </a:r>
            <a:r>
              <a:rPr lang="ro-RO" sz="8800" b="1" dirty="0" smtClean="0"/>
              <a:t>e</a:t>
            </a:r>
            <a:r>
              <a:rPr lang="en-US" sz="8800" b="1" dirty="0" smtClean="0"/>
              <a:t>n </a:t>
            </a:r>
            <a:r>
              <a:rPr lang="en-US" sz="8800" b="1" dirty="0" smtClean="0"/>
              <a:t>either.</a:t>
            </a:r>
            <a:endParaRPr lang="hr-HR" sz="8800" b="1" i="1" dirty="0" smtClean="0">
              <a:solidFill>
                <a:schemeClr val="bg1"/>
              </a:solidFill>
              <a:latin typeface="Freestyle Script" panose="030804020302050B0404" pitchFamily="66" charset="0"/>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692712" y="4735115"/>
            <a:ext cx="1499288" cy="2122885"/>
          </a:xfrm>
          <a:prstGeom prst="rect">
            <a:avLst/>
          </a:prstGeom>
        </p:spPr>
      </p:pic>
    </p:spTree>
    <p:extLst>
      <p:ext uri="{BB962C8B-B14F-4D97-AF65-F5344CB8AC3E}">
        <p14:creationId xmlns="" xmlns:p14="http://schemas.microsoft.com/office/powerpoint/2010/main" val="1673942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hr-HR" dirty="0"/>
          </a:p>
        </p:txBody>
      </p:sp>
      <p:pic>
        <p:nvPicPr>
          <p:cNvPr id="4" name="Picture 3"/>
          <p:cNvPicPr>
            <a:picLocks noChangeAspect="1"/>
          </p:cNvPicPr>
          <p:nvPr/>
        </p:nvPicPr>
        <p:blipFill>
          <a:blip r:embed="rId2" cstate="print"/>
          <a:stretch>
            <a:fillRect/>
          </a:stretch>
        </p:blipFill>
        <p:spPr>
          <a:xfrm>
            <a:off x="815860" y="572183"/>
            <a:ext cx="10856372" cy="5655088"/>
          </a:xfrm>
          <a:prstGeom prst="rect">
            <a:avLst/>
          </a:prstGeom>
        </p:spPr>
      </p:pic>
      <p:sp>
        <p:nvSpPr>
          <p:cNvPr id="3" name="Subtitle 2"/>
          <p:cNvSpPr>
            <a:spLocks noGrp="1"/>
          </p:cNvSpPr>
          <p:nvPr>
            <p:ph type="subTitle" idx="1"/>
          </p:nvPr>
        </p:nvSpPr>
        <p:spPr>
          <a:xfrm>
            <a:off x="836023" y="718457"/>
            <a:ext cx="10737668" cy="5551713"/>
          </a:xfrm>
        </p:spPr>
        <p:txBody>
          <a:bodyPr>
            <a:normAutofit/>
          </a:bodyPr>
          <a:lstStyle/>
          <a:p>
            <a:r>
              <a:rPr lang="vi-VN" sz="3000" b="1" dirty="0" smtClean="0"/>
              <a:t>»</a:t>
            </a:r>
            <a:r>
              <a:rPr lang="en-US" sz="3000" b="1" dirty="0" smtClean="0"/>
              <a:t> DON'T BACK Evil TO Evil</a:t>
            </a:r>
            <a:r>
              <a:rPr lang="vi-VN" sz="3000" b="1" dirty="0" smtClean="0"/>
              <a:t>« </a:t>
            </a:r>
            <a:endParaRPr lang="ro-RO" sz="3000" b="1" dirty="0" smtClean="0"/>
          </a:p>
          <a:p>
            <a:pPr algn="r"/>
            <a:r>
              <a:rPr lang="vi-VN" sz="2600" b="1" dirty="0" smtClean="0"/>
              <a:t>(Romani 12.17) </a:t>
            </a:r>
            <a:r>
              <a:rPr lang="hr-HR" sz="2600" b="1" i="1" dirty="0" smtClean="0">
                <a:latin typeface="Wide Latin" panose="020A0A07050505020404" pitchFamily="18" charset="0"/>
              </a:rPr>
              <a:t> </a:t>
            </a:r>
          </a:p>
          <a:p>
            <a:pPr algn="l"/>
            <a:endParaRPr lang="ro-RO" sz="2800" b="1" dirty="0" smtClean="0"/>
          </a:p>
          <a:p>
            <a:pPr algn="l"/>
            <a:endParaRPr lang="ro-RO" sz="2800" b="1" dirty="0" smtClean="0"/>
          </a:p>
          <a:p>
            <a:pPr algn="l"/>
            <a:endParaRPr lang="ro-RO" sz="2800" b="1" dirty="0" smtClean="0"/>
          </a:p>
          <a:p>
            <a:pPr algn="l"/>
            <a:r>
              <a:rPr lang="en-US" sz="2800" b="1" dirty="0" smtClean="0"/>
              <a:t>You have heard that it was said: "Eye for eye and tooth for tooth", but in the Christian morality this exhortation is not indicated, because revenge does not end the conflict and the conflict ruins the soul and the peace.</a:t>
            </a:r>
            <a:endParaRPr lang="hr-HR" sz="2800" b="1" i="1" dirty="0" smtClean="0">
              <a:latin typeface="Freestyle Script" panose="030804020302050B0404" pitchFamily="66" charset="0"/>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692712" y="4976949"/>
            <a:ext cx="1499288" cy="1881051"/>
          </a:xfrm>
          <a:prstGeom prst="rect">
            <a:avLst/>
          </a:prstGeom>
        </p:spPr>
      </p:pic>
    </p:spTree>
    <p:extLst>
      <p:ext uri="{BB962C8B-B14F-4D97-AF65-F5344CB8AC3E}">
        <p14:creationId xmlns="" xmlns:p14="http://schemas.microsoft.com/office/powerpoint/2010/main" val="1673942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hr-HR" dirty="0"/>
          </a:p>
        </p:txBody>
      </p:sp>
      <p:pic>
        <p:nvPicPr>
          <p:cNvPr id="4" name="Picture 3"/>
          <p:cNvPicPr>
            <a:picLocks noChangeAspect="1"/>
          </p:cNvPicPr>
          <p:nvPr/>
        </p:nvPicPr>
        <p:blipFill>
          <a:blip r:embed="rId2" cstate="print"/>
          <a:stretch>
            <a:fillRect/>
          </a:stretch>
        </p:blipFill>
        <p:spPr>
          <a:xfrm>
            <a:off x="927463" y="559120"/>
            <a:ext cx="10580914" cy="5655088"/>
          </a:xfrm>
          <a:prstGeom prst="rect">
            <a:avLst/>
          </a:prstGeom>
        </p:spPr>
      </p:pic>
      <p:sp>
        <p:nvSpPr>
          <p:cNvPr id="3" name="Subtitle 2"/>
          <p:cNvSpPr>
            <a:spLocks noGrp="1"/>
          </p:cNvSpPr>
          <p:nvPr>
            <p:ph type="subTitle" idx="1"/>
          </p:nvPr>
        </p:nvSpPr>
        <p:spPr>
          <a:xfrm>
            <a:off x="1471353" y="1175657"/>
            <a:ext cx="8986057" cy="4689566"/>
          </a:xfrm>
        </p:spPr>
        <p:txBody>
          <a:bodyPr>
            <a:normAutofit fontScale="25000" lnSpcReduction="20000"/>
          </a:bodyPr>
          <a:lstStyle/>
          <a:p>
            <a:r>
              <a:rPr lang="vi-VN" sz="8800" b="1" dirty="0" smtClean="0"/>
              <a:t>»</a:t>
            </a:r>
            <a:r>
              <a:rPr lang="en-US" sz="8800" b="1" dirty="0" smtClean="0"/>
              <a:t>LIVE </a:t>
            </a:r>
            <a:r>
              <a:rPr lang="en-US" sz="8800" b="1" dirty="0" smtClean="0"/>
              <a:t>IN PEACE BETWEEN YOU!</a:t>
            </a:r>
            <a:r>
              <a:rPr lang="vi-VN" sz="8800" b="1" dirty="0" smtClean="0"/>
              <a:t>!« </a:t>
            </a:r>
            <a:endParaRPr lang="ro-RO" sz="8800" b="1" dirty="0" smtClean="0"/>
          </a:p>
          <a:p>
            <a:pPr algn="r"/>
            <a:r>
              <a:rPr lang="vi-VN" sz="9600" b="1" dirty="0" smtClean="0"/>
              <a:t>Verset 13 b</a:t>
            </a:r>
            <a:endParaRPr lang="en-US" sz="9600" b="1" dirty="0" smtClean="0"/>
          </a:p>
          <a:p>
            <a:pPr algn="l"/>
            <a:endParaRPr lang="ro-RO" sz="8800" dirty="0" smtClean="0"/>
          </a:p>
          <a:p>
            <a:pPr algn="l"/>
            <a:endParaRPr lang="ro-RO" sz="8800" dirty="0" smtClean="0"/>
          </a:p>
          <a:p>
            <a:pPr algn="l"/>
            <a:endParaRPr lang="ro-RO" sz="8800" dirty="0" smtClean="0"/>
          </a:p>
          <a:p>
            <a:pPr algn="l"/>
            <a:endParaRPr lang="ro-RO" sz="8800" dirty="0" smtClean="0"/>
          </a:p>
          <a:p>
            <a:pPr algn="l"/>
            <a:endParaRPr lang="en-US" sz="8800" dirty="0" smtClean="0"/>
          </a:p>
          <a:p>
            <a:pPr algn="just"/>
            <a:r>
              <a:rPr lang="en-US" sz="8800" b="1" dirty="0" smtClean="0">
                <a:solidFill>
                  <a:srgbClr val="FFFF00"/>
                </a:solidFill>
              </a:rPr>
              <a:t>Mutual peace in the living together of the believers. Peace is a feature of daily life</a:t>
            </a:r>
          </a:p>
          <a:p>
            <a:pPr algn="just"/>
            <a:r>
              <a:rPr lang="en-US" sz="8800" b="1" dirty="0" smtClean="0">
                <a:solidFill>
                  <a:srgbClr val="FFFF00"/>
                </a:solidFill>
              </a:rPr>
              <a:t>The world around us is looking for peace, but we know precisely that people without a vain God seek it. As long as man has no peace with God, he cannot have lasting peace with his fellow </a:t>
            </a:r>
            <a:r>
              <a:rPr lang="en-US" sz="8800" b="1" dirty="0" smtClean="0">
                <a:solidFill>
                  <a:srgbClr val="FFFF00"/>
                </a:solidFill>
              </a:rPr>
              <a:t>m</a:t>
            </a:r>
            <a:r>
              <a:rPr lang="ro-RO" sz="8800" b="1" dirty="0" smtClean="0">
                <a:solidFill>
                  <a:srgbClr val="FFFF00"/>
                </a:solidFill>
              </a:rPr>
              <a:t>e</a:t>
            </a:r>
            <a:r>
              <a:rPr lang="en-US" sz="8800" b="1" dirty="0" smtClean="0">
                <a:solidFill>
                  <a:srgbClr val="FFFF00"/>
                </a:solidFill>
              </a:rPr>
              <a:t>n </a:t>
            </a:r>
            <a:r>
              <a:rPr lang="en-US" sz="8800" b="1" dirty="0" smtClean="0">
                <a:solidFill>
                  <a:srgbClr val="FFFF00"/>
                </a:solidFill>
              </a:rPr>
              <a:t>either.</a:t>
            </a:r>
            <a:endParaRPr lang="hr-HR" sz="8800" b="1" i="1" dirty="0" smtClean="0">
              <a:solidFill>
                <a:srgbClr val="FFFF00"/>
              </a:solidFill>
              <a:latin typeface="Freestyle Script" panose="030804020302050B0404" pitchFamily="66" charset="0"/>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692712" y="4735115"/>
            <a:ext cx="1499288" cy="2122885"/>
          </a:xfrm>
          <a:prstGeom prst="rect">
            <a:avLst/>
          </a:prstGeom>
        </p:spPr>
      </p:pic>
    </p:spTree>
    <p:extLst>
      <p:ext uri="{BB962C8B-B14F-4D97-AF65-F5344CB8AC3E}">
        <p14:creationId xmlns="" xmlns:p14="http://schemas.microsoft.com/office/powerpoint/2010/main" val="1673942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hr-HR" dirty="0"/>
          </a:p>
        </p:txBody>
      </p:sp>
      <p:pic>
        <p:nvPicPr>
          <p:cNvPr id="4" name="Picture 3"/>
          <p:cNvPicPr>
            <a:picLocks noChangeAspect="1"/>
          </p:cNvPicPr>
          <p:nvPr/>
        </p:nvPicPr>
        <p:blipFill>
          <a:blip r:embed="rId2" cstate="print"/>
          <a:stretch>
            <a:fillRect/>
          </a:stretch>
        </p:blipFill>
        <p:spPr>
          <a:xfrm>
            <a:off x="718457" y="559120"/>
            <a:ext cx="11051177" cy="5655088"/>
          </a:xfrm>
          <a:prstGeom prst="rect">
            <a:avLst/>
          </a:prstGeom>
        </p:spPr>
      </p:pic>
      <p:sp>
        <p:nvSpPr>
          <p:cNvPr id="3" name="Subtitle 2"/>
          <p:cNvSpPr>
            <a:spLocks noGrp="1"/>
          </p:cNvSpPr>
          <p:nvPr>
            <p:ph type="subTitle" idx="1"/>
          </p:nvPr>
        </p:nvSpPr>
        <p:spPr>
          <a:xfrm>
            <a:off x="1471353" y="992777"/>
            <a:ext cx="8986057" cy="4872445"/>
          </a:xfrm>
        </p:spPr>
        <p:txBody>
          <a:bodyPr>
            <a:normAutofit fontScale="47500" lnSpcReduction="20000"/>
          </a:bodyPr>
          <a:lstStyle/>
          <a:p>
            <a:r>
              <a:rPr lang="ro-RO" sz="8800" b="1" dirty="0" smtClean="0">
                <a:solidFill>
                  <a:srgbClr val="FFFF00"/>
                </a:solidFill>
              </a:rPr>
              <a:t>Love the people around you</a:t>
            </a:r>
            <a:r>
              <a:rPr lang="en-US" sz="8800" dirty="0" smtClean="0">
                <a:solidFill>
                  <a:srgbClr val="FFFF00"/>
                </a:solidFill>
              </a:rPr>
              <a:t> </a:t>
            </a:r>
            <a:r>
              <a:rPr lang="en-US" sz="8800" dirty="0" smtClean="0">
                <a:solidFill>
                  <a:srgbClr val="FFFF00"/>
                </a:solidFill>
              </a:rPr>
              <a:t>4:11-12</a:t>
            </a:r>
          </a:p>
          <a:p>
            <a:endParaRPr lang="ro-RO" sz="8800" dirty="0" smtClean="0">
              <a:solidFill>
                <a:srgbClr val="FFFF00"/>
              </a:solidFill>
            </a:endParaRPr>
          </a:p>
          <a:p>
            <a:endParaRPr lang="ro-RO" sz="8800" dirty="0" smtClean="0">
              <a:solidFill>
                <a:srgbClr val="FFFF00"/>
              </a:solidFill>
            </a:endParaRPr>
          </a:p>
          <a:p>
            <a:endParaRPr lang="en-US" sz="8800" dirty="0" smtClean="0">
              <a:solidFill>
                <a:srgbClr val="FFFF00"/>
              </a:solidFill>
            </a:endParaRPr>
          </a:p>
          <a:p>
            <a:pPr algn="just"/>
            <a:r>
              <a:rPr lang="en-US" sz="8800" b="1" dirty="0" smtClean="0">
                <a:solidFill>
                  <a:srgbClr val="FFFF00"/>
                </a:solidFill>
              </a:rPr>
              <a:t>We must love one another, so that our peace, </a:t>
            </a:r>
            <a:r>
              <a:rPr lang="ro-RO" sz="8800" b="1" dirty="0" smtClean="0">
                <a:solidFill>
                  <a:srgbClr val="FFFF00"/>
                </a:solidFill>
              </a:rPr>
              <a:t>quietness</a:t>
            </a:r>
            <a:r>
              <a:rPr lang="en-US" sz="8800" b="1" dirty="0" smtClean="0">
                <a:solidFill>
                  <a:srgbClr val="FFFF00"/>
                </a:solidFill>
              </a:rPr>
              <a:t> </a:t>
            </a:r>
            <a:r>
              <a:rPr lang="en-US" sz="8800" b="1" dirty="0" smtClean="0">
                <a:solidFill>
                  <a:srgbClr val="FFFF00"/>
                </a:solidFill>
              </a:rPr>
              <a:t>and security will be preserved as well as those around us.</a:t>
            </a:r>
            <a:endParaRPr lang="hr-HR" sz="8800" i="1" dirty="0" smtClean="0">
              <a:solidFill>
                <a:schemeClr val="bg1"/>
              </a:solidFill>
              <a:latin typeface="Freestyle Script" panose="030804020302050B0404" pitchFamily="66" charset="0"/>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692712" y="4735115"/>
            <a:ext cx="1499288" cy="2122885"/>
          </a:xfrm>
          <a:prstGeom prst="rect">
            <a:avLst/>
          </a:prstGeom>
        </p:spPr>
      </p:pic>
    </p:spTree>
    <p:extLst>
      <p:ext uri="{BB962C8B-B14F-4D97-AF65-F5344CB8AC3E}">
        <p14:creationId xmlns="" xmlns:p14="http://schemas.microsoft.com/office/powerpoint/2010/main" val="1673942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hr-HR" dirty="0"/>
          </a:p>
        </p:txBody>
      </p:sp>
      <p:pic>
        <p:nvPicPr>
          <p:cNvPr id="4" name="Picture 3"/>
          <p:cNvPicPr>
            <a:picLocks noChangeAspect="1"/>
          </p:cNvPicPr>
          <p:nvPr/>
        </p:nvPicPr>
        <p:blipFill>
          <a:blip r:embed="rId2" cstate="print"/>
          <a:stretch>
            <a:fillRect/>
          </a:stretch>
        </p:blipFill>
        <p:spPr>
          <a:xfrm>
            <a:off x="718457" y="559120"/>
            <a:ext cx="11051177" cy="5655088"/>
          </a:xfrm>
          <a:prstGeom prst="rect">
            <a:avLst/>
          </a:prstGeom>
        </p:spPr>
      </p:pic>
      <p:sp>
        <p:nvSpPr>
          <p:cNvPr id="3" name="Subtitle 2"/>
          <p:cNvSpPr>
            <a:spLocks noGrp="1"/>
          </p:cNvSpPr>
          <p:nvPr>
            <p:ph type="subTitle" idx="1"/>
          </p:nvPr>
        </p:nvSpPr>
        <p:spPr>
          <a:xfrm>
            <a:off x="1471353" y="888274"/>
            <a:ext cx="8986057" cy="4963886"/>
          </a:xfrm>
        </p:spPr>
        <p:txBody>
          <a:bodyPr>
            <a:normAutofit fontScale="40000" lnSpcReduction="20000"/>
          </a:bodyPr>
          <a:lstStyle/>
          <a:p>
            <a:r>
              <a:rPr lang="ro-RO" sz="8800" b="1" dirty="0" smtClean="0">
                <a:solidFill>
                  <a:srgbClr val="FFFF00"/>
                </a:solidFill>
              </a:rPr>
              <a:t>FORGIVE</a:t>
            </a:r>
            <a:endParaRPr lang="ro-RO" sz="8800" b="1" dirty="0" smtClean="0">
              <a:solidFill>
                <a:srgbClr val="FFFF00"/>
              </a:solidFill>
            </a:endParaRPr>
          </a:p>
          <a:p>
            <a:pPr algn="r"/>
            <a:r>
              <a:rPr lang="it-IT" sz="6500" dirty="0" smtClean="0">
                <a:solidFill>
                  <a:srgbClr val="FFFF00"/>
                </a:solidFill>
              </a:rPr>
              <a:t>Marcu 11:25</a:t>
            </a:r>
          </a:p>
          <a:p>
            <a:endParaRPr lang="it-IT" sz="8800" b="1" dirty="0" smtClean="0">
              <a:solidFill>
                <a:srgbClr val="FFFF00"/>
              </a:solidFill>
            </a:endParaRPr>
          </a:p>
          <a:p>
            <a:pPr algn="just"/>
            <a:r>
              <a:rPr lang="en-US" sz="8800" dirty="0" smtClean="0">
                <a:solidFill>
                  <a:srgbClr val="FFFF00"/>
                </a:solidFill>
              </a:rPr>
              <a:t>And, when you stand up to pray, forgive everything you have against someone, because your Father who is in heaven will forgive you your mistakes.</a:t>
            </a:r>
          </a:p>
          <a:p>
            <a:pPr algn="just"/>
            <a:r>
              <a:rPr lang="en-US" sz="8800" dirty="0" smtClean="0">
                <a:solidFill>
                  <a:srgbClr val="FFFF00"/>
                </a:solidFill>
              </a:rPr>
              <a:t>This will keep the harmony between </a:t>
            </a:r>
            <a:r>
              <a:rPr lang="ro-RO" sz="8800" dirty="0" smtClean="0">
                <a:solidFill>
                  <a:srgbClr val="FFFF00"/>
                </a:solidFill>
              </a:rPr>
              <a:t>PEOPLE</a:t>
            </a:r>
            <a:r>
              <a:rPr lang="en-US" sz="8800" dirty="0" smtClean="0">
                <a:solidFill>
                  <a:srgbClr val="FFFF00"/>
                </a:solidFill>
              </a:rPr>
              <a:t>.</a:t>
            </a:r>
            <a:endParaRPr lang="hr-HR" sz="8800" i="1" dirty="0" smtClean="0">
              <a:solidFill>
                <a:schemeClr val="bg1"/>
              </a:solidFill>
              <a:latin typeface="Freestyle Script" panose="030804020302050B0404" pitchFamily="66" charset="0"/>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692712" y="4735115"/>
            <a:ext cx="1499288" cy="2122885"/>
          </a:xfrm>
          <a:prstGeom prst="rect">
            <a:avLst/>
          </a:prstGeom>
        </p:spPr>
      </p:pic>
    </p:spTree>
    <p:extLst>
      <p:ext uri="{BB962C8B-B14F-4D97-AF65-F5344CB8AC3E}">
        <p14:creationId xmlns="" xmlns:p14="http://schemas.microsoft.com/office/powerpoint/2010/main" val="16739428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564</TotalTime>
  <Words>774</Words>
  <Application>Microsoft Office PowerPoint</Application>
  <PresentationFormat>Custom</PresentationFormat>
  <Paragraphs>89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Organic</vt:lpstr>
      <vt:lpstr>Slide 1</vt:lpstr>
      <vt:lpstr>   „Motivating the Learning Engine to Increase Student's School, Professional and Social Success and Reduce Absenteeism “    № 2019-1-RO01-KA229-063851_1</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Project Financed by the European Union</vt:lpstr>
      <vt:lpstr>Secondary school "PROF. UNIV. DR. ION STOIA” CĂLDĂRARU - ARGEŞ</vt:lpstr>
    </vt:vector>
  </TitlesOfParts>
  <Company>diakov.net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Stjepan</dc:creator>
  <cp:lastModifiedBy>simina</cp:lastModifiedBy>
  <cp:revision>60</cp:revision>
  <dcterms:created xsi:type="dcterms:W3CDTF">2020-02-19T15:06:57Z</dcterms:created>
  <dcterms:modified xsi:type="dcterms:W3CDTF">2020-03-08T16:03:44Z</dcterms:modified>
</cp:coreProperties>
</file>