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-111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026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f80a373f2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f80a373f2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6ca95935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6ca95935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6ca95935e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6ca95935e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6ca95935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6ca95935e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6ca95935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6ca95935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6ca95935e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6ca95935e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6ca95935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6ca95935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6ca95935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6ca95935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6ca95935e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6ca95935e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80a373f2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80a373f2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80a373f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80a373f2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80a373f2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80a373f2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80a373f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80a373f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2040e054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2040e054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2040e054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2040e054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6ca95935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6ca95935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6ca95935e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6ca95935e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6ca95935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6ca95935e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6ca95935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6ca95935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6ca95935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6ca95935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6ca95935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6ca95935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025" y="3608575"/>
            <a:ext cx="2453050" cy="4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9125" y="0"/>
            <a:ext cx="1954875" cy="179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775" y="93800"/>
            <a:ext cx="268605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505550" y="1793625"/>
            <a:ext cx="8055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 i="1">
                <a:latin typeface="Liberation Serif"/>
                <a:ea typeface="Liberation Serif"/>
                <a:cs typeface="Liberation Serif"/>
                <a:sym typeface="Liberation Serif"/>
              </a:rPr>
              <a:t>Motivating the learning engine to increase student’s school, professional and social success and reduce absenteeism</a:t>
            </a:r>
            <a:endParaRPr sz="1800" b="1" i="1">
              <a:latin typeface="Liberation Serif"/>
              <a:ea typeface="Liberation Serif"/>
              <a:cs typeface="Liberation Serif"/>
              <a:sym typeface="Liberation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latin typeface="Liberation Serif"/>
              <a:ea typeface="Liberation Serif"/>
              <a:cs typeface="Liberation Serif"/>
              <a:sym typeface="Liberation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Liberation Serif"/>
                <a:ea typeface="Liberation Serif"/>
                <a:cs typeface="Liberation Serif"/>
                <a:sym typeface="Liberation Serif"/>
              </a:rPr>
              <a:t>2019-1-RO01-KA229-063851</a:t>
            </a:r>
            <a:endParaRPr sz="1600">
              <a:latin typeface="Liberation Serif"/>
              <a:ea typeface="Liberation Serif"/>
              <a:cs typeface="Liberation Serif"/>
              <a:sym typeface="Liberation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F81BD"/>
                </a:solidFill>
                <a:latin typeface="Liberation Serif"/>
                <a:ea typeface="Liberation Serif"/>
                <a:cs typeface="Liberation Serif"/>
                <a:sym typeface="Liberation Serif"/>
              </a:rPr>
              <a:t>Project financed by the European Union</a:t>
            </a:r>
            <a:endParaRPr>
              <a:solidFill>
                <a:srgbClr val="4F81BD"/>
              </a:solidFill>
              <a:latin typeface="Liberation Serif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033200" y="40884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Liberation Serif"/>
                <a:ea typeface="Liberation Serif"/>
                <a:cs typeface="Liberation Serif"/>
                <a:sym typeface="Liberation Serif"/>
              </a:rPr>
              <a:t>Authors: </a:t>
            </a:r>
            <a:endParaRPr sz="1600">
              <a:latin typeface="Liberation Serif"/>
              <a:ea typeface="Liberation Serif"/>
              <a:cs typeface="Liberation Serif"/>
              <a:sym typeface="Liberation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Liberation Serif"/>
                <a:ea typeface="Liberation Serif"/>
                <a:cs typeface="Liberation Serif"/>
                <a:sym typeface="Liberation Serif"/>
              </a:rPr>
              <a:t>Bianca Tamara Mesaros</a:t>
            </a:r>
            <a:endParaRPr sz="1600">
              <a:latin typeface="Liberation Serif"/>
              <a:ea typeface="Liberation Serif"/>
              <a:cs typeface="Liberation Serif"/>
              <a:sym typeface="Liberation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Liberation Serif"/>
                <a:ea typeface="Liberation Serif"/>
                <a:cs typeface="Liberation Serif"/>
                <a:sym typeface="Liberation Serif"/>
              </a:rPr>
              <a:t>Verónica Nebot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latin typeface="Comic Sans MS"/>
                <a:ea typeface="Comic Sans MS"/>
                <a:cs typeface="Comic Sans MS"/>
                <a:sym typeface="Comic Sans MS"/>
              </a:rPr>
              <a:t>Lack of knowledge &amp; education is ignorance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5207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2"/>
          </p:nvPr>
        </p:nvSpPr>
        <p:spPr>
          <a:xfrm>
            <a:off x="1607875" y="1291600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50" y="1228675"/>
            <a:ext cx="6370375" cy="36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7198225" y="1960650"/>
            <a:ext cx="1799700" cy="1222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0B5394"/>
                </a:solidFill>
              </a:rPr>
              <a:t>Big NO</a:t>
            </a:r>
            <a:endParaRPr sz="2600"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788">
                <a:latin typeface="Comic Sans MS"/>
                <a:ea typeface="Comic Sans MS"/>
                <a:cs typeface="Comic Sans MS"/>
                <a:sym typeface="Comic Sans MS"/>
              </a:rPr>
              <a:t>5.Spend time reading books </a:t>
            </a:r>
            <a:endParaRPr sz="2788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30925"/>
            <a:ext cx="7106950" cy="40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7956325" y="229925"/>
            <a:ext cx="886200" cy="8010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/>
          <p:nvPr/>
        </p:nvSpPr>
        <p:spPr>
          <a:xfrm>
            <a:off x="7512500" y="1947275"/>
            <a:ext cx="1489200" cy="108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YES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788">
                <a:latin typeface="Comic Sans MS"/>
                <a:ea typeface="Comic Sans MS"/>
                <a:cs typeface="Comic Sans MS"/>
                <a:sym typeface="Comic Sans MS"/>
              </a:rPr>
              <a:t>Spending lots of time in front of a screen</a:t>
            </a:r>
            <a:endParaRPr sz="2788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25" y="993775"/>
            <a:ext cx="71953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>
            <a:off x="7453325" y="1927200"/>
            <a:ext cx="1584600" cy="1289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NO</a:t>
            </a:r>
            <a:endParaRPr sz="26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5357"/>
              <a:buNone/>
            </a:pPr>
            <a:r>
              <a:rPr lang="ca" sz="2800">
                <a:latin typeface="Comic Sans MS"/>
                <a:ea typeface="Comic Sans MS"/>
                <a:cs typeface="Comic Sans MS"/>
                <a:sym typeface="Comic Sans MS"/>
              </a:rPr>
              <a:t>6.Constant effort and work in school help you see the beauty of life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0150"/>
            <a:ext cx="7015300" cy="36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/>
          <p:nvPr/>
        </p:nvSpPr>
        <p:spPr>
          <a:xfrm>
            <a:off x="7426500" y="1799550"/>
            <a:ext cx="1717500" cy="1327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YES</a:t>
            </a:r>
            <a:endParaRPr sz="26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8160200" y="781025"/>
            <a:ext cx="672000" cy="754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245675"/>
            <a:ext cx="8520600" cy="8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6818"/>
              <a:buNone/>
            </a:pPr>
            <a:r>
              <a:rPr lang="ca" sz="2688">
                <a:latin typeface="Comic Sans MS"/>
                <a:ea typeface="Comic Sans MS"/>
                <a:cs typeface="Comic Sans MS"/>
                <a:sym typeface="Comic Sans MS"/>
              </a:rPr>
              <a:t>Apathy and lack of interest are a barrier to success</a:t>
            </a:r>
            <a:endParaRPr sz="2688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6818"/>
              <a:buNone/>
            </a:pPr>
            <a:endParaRPr sz="2688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6580450" y="1799550"/>
            <a:ext cx="1920300" cy="134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NO</a:t>
            </a:r>
            <a:endParaRPr sz="26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38" y="1050188"/>
            <a:ext cx="5172075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68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7.Discipline:</a:t>
            </a:r>
            <a:r>
              <a:rPr lang="ca" sz="2680">
                <a:latin typeface="Comic Sans MS"/>
                <a:ea typeface="Comic Sans MS"/>
                <a:cs typeface="Comic Sans MS"/>
                <a:sym typeface="Comic Sans MS"/>
              </a:rPr>
              <a:t> the golden key to your success</a:t>
            </a:r>
            <a:endParaRPr sz="268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00" y="1137400"/>
            <a:ext cx="5129775" cy="384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7990550" y="120850"/>
            <a:ext cx="752100" cy="8010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7010200" y="1853250"/>
            <a:ext cx="2028000" cy="14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7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YES</a:t>
            </a:r>
            <a:endParaRPr sz="27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977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Chaos</a:t>
            </a:r>
            <a:r>
              <a:rPr lang="ca" sz="2977">
                <a:latin typeface="Comic Sans MS"/>
                <a:ea typeface="Comic Sans MS"/>
                <a:cs typeface="Comic Sans MS"/>
                <a:sym typeface="Comic Sans MS"/>
              </a:rPr>
              <a:t> in your daily life is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a" sz="2977">
                <a:latin typeface="Comic Sans MS"/>
                <a:ea typeface="Comic Sans MS"/>
                <a:cs typeface="Comic Sans MS"/>
                <a:sym typeface="Comic Sans MS"/>
              </a:rPr>
              <a:t>counterproductive</a:t>
            </a:r>
            <a:endParaRPr sz="2977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25" y="1235525"/>
            <a:ext cx="5756925" cy="37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/>
          <p:nvPr/>
        </p:nvSpPr>
        <p:spPr>
          <a:xfrm>
            <a:off x="7052425" y="1839850"/>
            <a:ext cx="1638300" cy="127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NO</a:t>
            </a:r>
            <a:endParaRPr sz="26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600">
                <a:latin typeface="Comic Sans MS"/>
                <a:ea typeface="Comic Sans MS"/>
                <a:cs typeface="Comic Sans MS"/>
                <a:sym typeface="Comic Sans MS"/>
              </a:rPr>
              <a:t>8.Nothing worthwhile is ever easy: be patient and work hard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25" y="1433150"/>
            <a:ext cx="6291724" cy="35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/>
          <p:nvPr/>
        </p:nvSpPr>
        <p:spPr>
          <a:xfrm>
            <a:off x="7372800" y="2377025"/>
            <a:ext cx="1665300" cy="107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YES</a:t>
            </a:r>
            <a:endParaRPr sz="25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7872175" y="965975"/>
            <a:ext cx="769500" cy="815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Rushing is a poor friend</a:t>
            </a:r>
            <a:r>
              <a:rPr lang="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77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7052425" y="1839850"/>
            <a:ext cx="1638300" cy="127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NO</a:t>
            </a:r>
            <a:endParaRPr sz="26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50" y="1138850"/>
            <a:ext cx="4726438" cy="37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680">
                <a:latin typeface="Comic Sans MS"/>
                <a:ea typeface="Comic Sans MS"/>
                <a:cs typeface="Comic Sans MS"/>
                <a:sym typeface="Comic Sans MS"/>
              </a:rPr>
              <a:t>9.Setting a goal and stick to it 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2" name="Google Shape;202;p31"/>
          <p:cNvSpPr/>
          <p:nvPr/>
        </p:nvSpPr>
        <p:spPr>
          <a:xfrm>
            <a:off x="7167000" y="2316025"/>
            <a:ext cx="1665300" cy="107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YES</a:t>
            </a:r>
            <a:endParaRPr sz="25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32853"/>
            <a:ext cx="5853176" cy="38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/>
          <p:nvPr/>
        </p:nvSpPr>
        <p:spPr>
          <a:xfrm>
            <a:off x="7879500" y="175050"/>
            <a:ext cx="860400" cy="902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So yes, so no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HOW TO ACHIEVE YOUR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88">
                <a:latin typeface="Comic Sans MS"/>
                <a:ea typeface="Comic Sans MS"/>
                <a:cs typeface="Comic Sans MS"/>
                <a:sym typeface="Comic Sans MS"/>
              </a:rPr>
              <a:t>Doing things on the go</a:t>
            </a:r>
            <a:r>
              <a:rPr lang="ca" sz="4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4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77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0" name="Google Shape;210;p32"/>
          <p:cNvSpPr/>
          <p:nvPr/>
        </p:nvSpPr>
        <p:spPr>
          <a:xfrm>
            <a:off x="7052425" y="1839850"/>
            <a:ext cx="1638300" cy="127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NO</a:t>
            </a:r>
            <a:endParaRPr sz="26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0" y="1057550"/>
            <a:ext cx="5669952" cy="378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311700" y="105775"/>
            <a:ext cx="85206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ca" sz="2622">
                <a:latin typeface="Comic Sans MS"/>
                <a:ea typeface="Comic Sans MS"/>
                <a:cs typeface="Comic Sans MS"/>
                <a:sym typeface="Comic Sans MS"/>
              </a:rPr>
              <a:t>10.Being present in the moment: real life is offline  </a:t>
            </a:r>
            <a:endParaRPr sz="2622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25" y="1329575"/>
            <a:ext cx="54295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/>
          <p:nvPr/>
        </p:nvSpPr>
        <p:spPr>
          <a:xfrm>
            <a:off x="6956500" y="1759275"/>
            <a:ext cx="1598100" cy="139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YES</a:t>
            </a:r>
            <a:endParaRPr sz="26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7878125" y="105775"/>
            <a:ext cx="848400" cy="890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580">
                <a:latin typeface="Comic Sans MS"/>
                <a:ea typeface="Comic Sans MS"/>
                <a:cs typeface="Comic Sans MS"/>
                <a:sym typeface="Comic Sans MS"/>
              </a:rPr>
              <a:t>Living most of the time online </a:t>
            </a:r>
            <a:endParaRPr sz="258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5" name="Google Shape;2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75" y="1093850"/>
            <a:ext cx="6615200" cy="35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/>
          <p:nvPr/>
        </p:nvSpPr>
        <p:spPr>
          <a:xfrm>
            <a:off x="7455725" y="2081575"/>
            <a:ext cx="1569000" cy="1168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NO</a:t>
            </a:r>
            <a:endParaRPr sz="26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All</a:t>
            </a:r>
            <a:r>
              <a:rPr lang="es-ES_tradnl" dirty="0"/>
              <a:t> </a:t>
            </a:r>
            <a:r>
              <a:rPr lang="es-ES_tradnl" dirty="0" err="1"/>
              <a:t>rights</a:t>
            </a:r>
            <a:r>
              <a:rPr lang="es-ES_tradnl" dirty="0"/>
              <a:t> </a:t>
            </a:r>
            <a:r>
              <a:rPr lang="es-ES_tradnl" dirty="0" err="1"/>
              <a:t>reserved</a:t>
            </a:r>
            <a:r>
              <a:rPr lang="es-ES_tradnl" dirty="0"/>
              <a:t>. No </a:t>
            </a:r>
            <a:r>
              <a:rPr lang="es-ES_tradnl" dirty="0" err="1"/>
              <a:t>part</a:t>
            </a:r>
            <a:r>
              <a:rPr lang="es-ES_tradnl" dirty="0"/>
              <a:t> of </a:t>
            </a:r>
            <a:r>
              <a:rPr lang="es-ES_tradnl" dirty="0" err="1"/>
              <a:t>this</a:t>
            </a:r>
            <a:r>
              <a:rPr lang="es-ES_tradnl" dirty="0"/>
              <a:t> </a:t>
            </a:r>
            <a:r>
              <a:rPr lang="es-ES_tradnl" dirty="0" err="1"/>
              <a:t>publication</a:t>
            </a:r>
            <a:r>
              <a:rPr lang="es-ES_tradnl" dirty="0"/>
              <a:t> </a:t>
            </a:r>
            <a:r>
              <a:rPr lang="es-ES_tradnl" dirty="0" err="1"/>
              <a:t>may</a:t>
            </a:r>
            <a:r>
              <a:rPr lang="es-ES_tradnl" dirty="0"/>
              <a:t> be  </a:t>
            </a:r>
            <a:r>
              <a:rPr lang="es-ES_tradnl" dirty="0" err="1"/>
              <a:t>reproduced</a:t>
            </a:r>
            <a:r>
              <a:rPr lang="es-ES_tradnl" dirty="0"/>
              <a:t>, in </a:t>
            </a:r>
            <a:r>
              <a:rPr lang="es-ES_tradnl" dirty="0" err="1"/>
              <a:t>any</a:t>
            </a:r>
            <a:r>
              <a:rPr lang="es-ES_tradnl" dirty="0"/>
              <a:t> </a:t>
            </a:r>
            <a:r>
              <a:rPr lang="es-ES_tradnl" dirty="0" err="1"/>
              <a:t>form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any</a:t>
            </a:r>
            <a:r>
              <a:rPr lang="es-ES_tradnl" dirty="0"/>
              <a:t> </a:t>
            </a:r>
            <a:r>
              <a:rPr lang="es-ES_tradnl" dirty="0" err="1"/>
              <a:t>means</a:t>
            </a:r>
            <a:r>
              <a:rPr lang="es-ES_tradnl" dirty="0"/>
              <a:t>, </a:t>
            </a:r>
            <a:r>
              <a:rPr lang="es-ES_tradnl" dirty="0" err="1"/>
              <a:t>without</a:t>
            </a:r>
            <a:r>
              <a:rPr lang="es-ES_tradnl" dirty="0"/>
              <a:t> </a:t>
            </a:r>
            <a:r>
              <a:rPr lang="es-ES_tradnl" dirty="0" err="1"/>
              <a:t>permission</a:t>
            </a:r>
            <a:r>
              <a:rPr lang="es-ES_tradnl" dirty="0"/>
              <a:t> in </a:t>
            </a:r>
            <a:r>
              <a:rPr lang="es-ES_tradnl" dirty="0" err="1"/>
              <a:t>writing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authors</a:t>
            </a:r>
            <a:r>
              <a:rPr lang="es-ES_tradnl" dirty="0"/>
              <a:t>.</a:t>
            </a:r>
            <a:r>
              <a:rPr lang="es-ES_tradnl" dirty="0"/>
              <a:t> </a:t>
            </a:r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/>
              <a:t>“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European</a:t>
            </a:r>
            <a:r>
              <a:rPr lang="es-ES_tradnl" dirty="0"/>
              <a:t> </a:t>
            </a:r>
            <a:r>
              <a:rPr lang="es-ES_tradnl" dirty="0" err="1"/>
              <a:t>Comission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responsible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any</a:t>
            </a:r>
            <a:r>
              <a:rPr lang="es-ES_tradnl" dirty="0"/>
              <a:t> </a:t>
            </a:r>
            <a:r>
              <a:rPr lang="es-ES_tradnl" dirty="0" err="1"/>
              <a:t>uploaded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submitted</a:t>
            </a:r>
            <a:r>
              <a:rPr lang="es-ES_tradnl" dirty="0"/>
              <a:t> </a:t>
            </a:r>
            <a:r>
              <a:rPr lang="es-ES_tradnl" dirty="0" err="1"/>
              <a:t>content</a:t>
            </a:r>
            <a:r>
              <a:rPr lang="es-ES_tradnl" dirty="0"/>
              <a:t>.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content</a:t>
            </a:r>
            <a:r>
              <a:rPr lang="es-ES_tradnl" dirty="0"/>
              <a:t> </a:t>
            </a:r>
            <a:r>
              <a:rPr lang="es-ES_tradnl" dirty="0" err="1"/>
              <a:t>reflects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views</a:t>
            </a:r>
            <a:r>
              <a:rPr lang="es-ES_tradnl" dirty="0"/>
              <a:t>  </a:t>
            </a:r>
            <a:r>
              <a:rPr lang="es-ES_tradnl" dirty="0" err="1"/>
              <a:t>only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European</a:t>
            </a:r>
            <a:r>
              <a:rPr lang="es-ES_tradnl" dirty="0"/>
              <a:t> </a:t>
            </a:r>
            <a:r>
              <a:rPr lang="es-ES_tradnl" dirty="0" err="1"/>
              <a:t>Comission</a:t>
            </a:r>
            <a:r>
              <a:rPr lang="es-ES_tradnl" dirty="0"/>
              <a:t>  </a:t>
            </a:r>
            <a:r>
              <a:rPr lang="es-ES_tradnl" dirty="0" err="1"/>
              <a:t>cannot</a:t>
            </a:r>
            <a:r>
              <a:rPr lang="es-ES_tradnl" dirty="0"/>
              <a:t> be </a:t>
            </a:r>
            <a:r>
              <a:rPr lang="es-ES_tradnl" dirty="0" err="1"/>
              <a:t>held</a:t>
            </a:r>
            <a:r>
              <a:rPr lang="es-ES_tradnl" dirty="0"/>
              <a:t> responsable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any</a:t>
            </a:r>
            <a:r>
              <a:rPr lang="es-ES_tradnl" dirty="0"/>
              <a:t> use 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may</a:t>
            </a:r>
            <a:r>
              <a:rPr lang="es-ES_tradnl" dirty="0"/>
              <a:t> be </a:t>
            </a:r>
            <a:r>
              <a:rPr lang="es-ES_tradnl" dirty="0" err="1"/>
              <a:t>made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information</a:t>
            </a:r>
            <a:r>
              <a:rPr lang="es-ES_tradnl" dirty="0"/>
              <a:t> </a:t>
            </a:r>
            <a:r>
              <a:rPr lang="es-ES_tradnl" dirty="0" err="1"/>
              <a:t>contained</a:t>
            </a:r>
            <a:r>
              <a:rPr lang="es-ES_tradnl" dirty="0"/>
              <a:t> </a:t>
            </a:r>
            <a:r>
              <a:rPr lang="es-ES_tradnl" dirty="0" err="1"/>
              <a:t>therein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544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Malala Yousafzai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" sz="2988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ca" sz="3100">
                <a:latin typeface="Comic Sans MS"/>
                <a:ea typeface="Comic Sans MS"/>
                <a:cs typeface="Comic Sans MS"/>
                <a:sym typeface="Comic Sans MS"/>
              </a:rPr>
              <a:t>.Choosing good role models in life         </a:t>
            </a:r>
            <a:r>
              <a:rPr lang="ca" sz="31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a" sz="3100" b="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ca" sz="3100" b="0"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25" y="1730225"/>
            <a:ext cx="5993700" cy="33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8003975" y="292850"/>
            <a:ext cx="765600" cy="8010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6925200" y="2098200"/>
            <a:ext cx="1907100" cy="1450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" sz="31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YES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114025"/>
            <a:ext cx="8520600" cy="9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700">
                <a:latin typeface="Comic Sans MS"/>
                <a:ea typeface="Comic Sans MS"/>
                <a:cs typeface="Comic Sans MS"/>
                <a:sym typeface="Comic Sans MS"/>
              </a:rPr>
              <a:t>  Looking up at an anti-model 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4025"/>
            <a:ext cx="8520600" cy="8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2700"/>
              <a:t>  </a:t>
            </a:r>
            <a:r>
              <a:rPr lang="ca" sz="3997"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        </a:t>
            </a:r>
            <a:r>
              <a:rPr lang="ca" sz="2700">
                <a:solidFill>
                  <a:srgbClr val="0B5394"/>
                </a:solidFill>
              </a:rPr>
              <a:t> </a:t>
            </a:r>
            <a:r>
              <a:rPr lang="ca" sz="2700"/>
              <a:t>          									             </a:t>
            </a:r>
            <a:endParaRPr sz="270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93625"/>
            <a:ext cx="5874626" cy="38779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41800" y="3706550"/>
            <a:ext cx="85206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2700" b="1">
                <a:solidFill>
                  <a:schemeClr val="accent1"/>
                </a:solidFill>
              </a:rPr>
              <a:t>	</a:t>
            </a:r>
            <a:r>
              <a:rPr lang="ca" sz="2700"/>
              <a:t>									             </a:t>
            </a:r>
            <a:endParaRPr sz="2700"/>
          </a:p>
        </p:txBody>
      </p:sp>
      <p:sp>
        <p:nvSpPr>
          <p:cNvPr id="84" name="Google Shape;84;p16"/>
          <p:cNvSpPr/>
          <p:nvPr/>
        </p:nvSpPr>
        <p:spPr>
          <a:xfrm>
            <a:off x="6849050" y="1479450"/>
            <a:ext cx="1719000" cy="1092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" sz="2797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Big No</a:t>
            </a:r>
            <a:r>
              <a:rPr lang="ca" sz="27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400">
                <a:latin typeface="Comic Sans MS"/>
                <a:ea typeface="Comic Sans MS"/>
                <a:cs typeface="Comic Sans MS"/>
                <a:sym typeface="Comic Sans MS"/>
              </a:rPr>
              <a:t>2.Choosing inspiring friends with healthy habits   </a:t>
            </a:r>
            <a:endParaRPr sz="24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75" y="1228675"/>
            <a:ext cx="6718449" cy="37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7374950" y="1598100"/>
            <a:ext cx="1544400" cy="118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a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YES</a:t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8025300" y="292850"/>
            <a:ext cx="807000" cy="674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0" y="292850"/>
            <a:ext cx="88323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888"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ca" sz="2788">
                <a:latin typeface="Comic Sans MS"/>
                <a:ea typeface="Comic Sans MS"/>
                <a:cs typeface="Comic Sans MS"/>
                <a:sym typeface="Comic Sans MS"/>
              </a:rPr>
              <a:t>eople who are demotivating and apathetic </a:t>
            </a:r>
            <a:endParaRPr sz="1488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r="5195"/>
          <a:stretch/>
        </p:blipFill>
        <p:spPr>
          <a:xfrm>
            <a:off x="408975" y="1228675"/>
            <a:ext cx="6449025" cy="33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6996775" y="1833150"/>
            <a:ext cx="2001000" cy="126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Big  NO</a:t>
            </a:r>
            <a:endParaRPr sz="26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06925" y="0"/>
            <a:ext cx="8520600" cy="14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580">
                <a:latin typeface="Comic Sans MS"/>
                <a:ea typeface="Comic Sans MS"/>
                <a:cs typeface="Comic Sans MS"/>
                <a:sym typeface="Comic Sans MS"/>
              </a:rPr>
              <a:t>3.Reading biographies of famous people in the world of culture </a:t>
            </a:r>
            <a:endParaRPr sz="258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96825" y="901650"/>
            <a:ext cx="5382300" cy="4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23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Maria Montessori</a:t>
            </a:r>
            <a:r>
              <a:rPr lang="ca" sz="2300" b="1"/>
              <a:t> </a:t>
            </a:r>
            <a:endParaRPr sz="2300" b="1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25" y="1532375"/>
            <a:ext cx="5291225" cy="34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/>
          <p:nvPr/>
        </p:nvSpPr>
        <p:spPr>
          <a:xfrm>
            <a:off x="6575325" y="2032400"/>
            <a:ext cx="1933800" cy="156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7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YES</a:t>
            </a:r>
            <a:endParaRPr sz="27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8107525" y="543900"/>
            <a:ext cx="780000" cy="8619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57525" y="46100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650">
                <a:latin typeface="Comic Sans MS"/>
                <a:ea typeface="Comic Sans MS"/>
                <a:cs typeface="Comic Sans MS"/>
                <a:sym typeface="Comic Sans MS"/>
              </a:rPr>
              <a:t>Being interested in the personal life of an influencer on social media</a:t>
            </a:r>
            <a:endParaRPr sz="175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64434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25" y="1340850"/>
            <a:ext cx="3832475" cy="16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000" y="1228676"/>
            <a:ext cx="2884676" cy="20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400" y="3028400"/>
            <a:ext cx="3527424" cy="15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5825" y="3231350"/>
            <a:ext cx="3209126" cy="14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/>
          <p:nvPr/>
        </p:nvSpPr>
        <p:spPr>
          <a:xfrm>
            <a:off x="7399675" y="1705575"/>
            <a:ext cx="1651800" cy="145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NO</a:t>
            </a:r>
            <a:endParaRPr sz="26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600">
                <a:latin typeface="Comic Sans MS"/>
                <a:ea typeface="Comic Sans MS"/>
                <a:cs typeface="Comic Sans MS"/>
                <a:sym typeface="Comic Sans MS"/>
              </a:rPr>
              <a:t>4.The light of knowledge is the only way to unbind the secrets and beauty of life 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50" y="1332275"/>
            <a:ext cx="5989324" cy="351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/>
          <p:nvPr/>
        </p:nvSpPr>
        <p:spPr>
          <a:xfrm>
            <a:off x="7278800" y="2215875"/>
            <a:ext cx="1732500" cy="131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Big YES</a:t>
            </a:r>
            <a:endParaRPr sz="26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8163000" y="831600"/>
            <a:ext cx="669300" cy="797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Macintosh PowerPoint</Application>
  <PresentationFormat>Presentación en pantalla (16:9)</PresentationFormat>
  <Paragraphs>58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Amatic SC</vt:lpstr>
      <vt:lpstr>Source Code Pro</vt:lpstr>
      <vt:lpstr>Beach Day</vt:lpstr>
      <vt:lpstr>Presentación de PowerPoint</vt:lpstr>
      <vt:lpstr>So yes, so no</vt:lpstr>
      <vt:lpstr>1.Choosing good role models in life                   </vt:lpstr>
      <vt:lpstr>  Looking up at an anti-model </vt:lpstr>
      <vt:lpstr>2.Choosing inspiring friends with healthy habits   </vt:lpstr>
      <vt:lpstr>People who are demotivating and apathetic </vt:lpstr>
      <vt:lpstr>3.Reading biographies of famous people in the world of culture </vt:lpstr>
      <vt:lpstr>Being interested in the personal life of an influencer on social media</vt:lpstr>
      <vt:lpstr>4.The light of knowledge is the only way to unbind the secrets and beauty of life </vt:lpstr>
      <vt:lpstr>Lack of knowledge &amp; education is ignorance </vt:lpstr>
      <vt:lpstr>5.Spend time reading books </vt:lpstr>
      <vt:lpstr>Spending lots of time in front of a screen</vt:lpstr>
      <vt:lpstr>6.Constant effort and work in school help you see the beauty of life</vt:lpstr>
      <vt:lpstr>Apathy and lack of interest are a barrier to success </vt:lpstr>
      <vt:lpstr>7.Discipline: the golden key to your success</vt:lpstr>
      <vt:lpstr>Chaos in your daily life is counterproductive</vt:lpstr>
      <vt:lpstr>8.Nothing worthwhile is ever easy: be patient and work hard</vt:lpstr>
      <vt:lpstr>Rushing is a poor friend  </vt:lpstr>
      <vt:lpstr>9.Setting a goal and stick to it </vt:lpstr>
      <vt:lpstr>Doing things on the go   </vt:lpstr>
      <vt:lpstr>10.Being present in the moment: real life is offline  </vt:lpstr>
      <vt:lpstr>Living most of the time online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merys</cp:lastModifiedBy>
  <cp:revision>1</cp:revision>
  <dcterms:modified xsi:type="dcterms:W3CDTF">2021-10-13T13:41:20Z</dcterms:modified>
</cp:coreProperties>
</file>