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58" r:id="rId3"/>
    <p:sldId id="261" r:id="rId4"/>
    <p:sldId id="259" r:id="rId5"/>
    <p:sldId id="260" r:id="rId6"/>
    <p:sldId id="263" r:id="rId7"/>
    <p:sldId id="268" r:id="rId8"/>
    <p:sldId id="265" r:id="rId9"/>
    <p:sldId id="267"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dirty="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11/30/2020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nytimes.com/1990/02/26/obituaries/malcolm-forbes-publisher-dies-at-70.html?pagewanted=all" TargetMode="External"/><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rainfacts.org/across-the-lifespan/diet-and-exercise/articles/2013/physical-exercise-beefs-up-the-bra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Leonardo_da_Vinci" TargetMode="External"/><Relationship Id="rId2" Type="http://schemas.openxmlformats.org/officeDocument/2006/relationships/hyperlink" Target="https://www.inspirationalstories.com/quotes/prophet-muhammad-the-ink-of-the-scholar-is-mor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130212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66647" y="1718445"/>
            <a:ext cx="8237483" cy="3807144"/>
          </a:xfrm>
        </p:spPr>
        <p:txBody>
          <a:bodyPr>
            <a:normAutofit/>
          </a:bodyPr>
          <a:lstStyle/>
          <a:p>
            <a:pPr algn="ctr">
              <a:buNone/>
            </a:pPr>
            <a:r>
              <a:rPr lang="tr-TR" sz="7000" dirty="0" smtClean="0">
                <a:solidFill>
                  <a:srgbClr val="FF0000"/>
                </a:solidFill>
              </a:rPr>
              <a:t>THANKS FOR </a:t>
            </a:r>
            <a:endParaRPr lang="ro-RO" sz="7000" dirty="0" smtClean="0">
              <a:solidFill>
                <a:srgbClr val="FF0000"/>
              </a:solidFill>
            </a:endParaRPr>
          </a:p>
          <a:p>
            <a:pPr algn="ctr">
              <a:buNone/>
            </a:pPr>
            <a:endParaRPr lang="ro-RO" sz="7000" dirty="0" smtClean="0">
              <a:solidFill>
                <a:srgbClr val="FF0000"/>
              </a:solidFill>
            </a:endParaRPr>
          </a:p>
          <a:p>
            <a:pPr algn="ctr">
              <a:buNone/>
            </a:pPr>
            <a:r>
              <a:rPr lang="tr-TR" sz="7000" dirty="0" smtClean="0">
                <a:solidFill>
                  <a:srgbClr val="FF0000"/>
                </a:solidFill>
              </a:rPr>
              <a:t>LISTENING</a:t>
            </a:r>
            <a:endParaRPr lang="tr-TR" sz="7000" dirty="0">
              <a:solidFill>
                <a:srgbClr val="FF0000"/>
              </a:solidFill>
            </a:endParaRPr>
          </a:p>
        </p:txBody>
      </p:sp>
      <p:pic>
        <p:nvPicPr>
          <p:cNvPr id="1026" name="Picture 2" descr="C:\Users\FirdevsPc\Desktop\images.jpg"/>
          <p:cNvPicPr>
            <a:picLocks noChangeAspect="1" noChangeArrowheads="1"/>
          </p:cNvPicPr>
          <p:nvPr/>
        </p:nvPicPr>
        <p:blipFill>
          <a:blip r:embed="rId2"/>
          <a:srcRect/>
          <a:stretch>
            <a:fillRect/>
          </a:stretch>
        </p:blipFill>
        <p:spPr bwMode="auto">
          <a:xfrm>
            <a:off x="4861358" y="3048149"/>
            <a:ext cx="911299" cy="682595"/>
          </a:xfrm>
          <a:prstGeom prst="rect">
            <a:avLst/>
          </a:prstGeom>
          <a:noFill/>
        </p:spPr>
      </p:pic>
      <p:pic>
        <p:nvPicPr>
          <p:cNvPr id="4" name="Picture 2" descr="C:\Users\FirdevsPc\Desktop\indir.png"/>
          <p:cNvPicPr>
            <a:picLocks noChangeAspect="1" noChangeArrowheads="1"/>
          </p:cNvPicPr>
          <p:nvPr/>
        </p:nvPicPr>
        <p:blipFill>
          <a:blip r:embed="rId3"/>
          <a:srcRect/>
          <a:stretch>
            <a:fillRect/>
          </a:stretch>
        </p:blipFill>
        <p:spPr bwMode="auto">
          <a:xfrm>
            <a:off x="8961876" y="0"/>
            <a:ext cx="3230124" cy="1143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7505" y="118241"/>
            <a:ext cx="11646172" cy="1595229"/>
          </a:xfrm>
        </p:spPr>
        <p:txBody>
          <a:bodyPr>
            <a:normAutofit/>
          </a:bodyPr>
          <a:lstStyle/>
          <a:p>
            <a:r>
              <a:rPr lang="en-US" sz="2800" dirty="0"/>
              <a:t>You learn something new every day.</a:t>
            </a:r>
            <a:br>
              <a:rPr lang="en-US" sz="2800" dirty="0"/>
            </a:br>
            <a:r>
              <a:rPr lang="en-US" sz="2800" dirty="0"/>
              <a:t>Everyone you meet knows something you don’t.</a:t>
            </a:r>
          </a:p>
        </p:txBody>
      </p:sp>
      <p:pic>
        <p:nvPicPr>
          <p:cNvPr id="4" name="İçerik Yer Tutucusu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79938" y="1374312"/>
            <a:ext cx="8309967" cy="5135832"/>
          </a:xfrm>
        </p:spPr>
      </p:pic>
      <p:pic>
        <p:nvPicPr>
          <p:cNvPr id="5" name="Picture 2" descr="C:\Users\FirdevsPc\Desktop\indir.png"/>
          <p:cNvPicPr>
            <a:picLocks noChangeAspect="1" noChangeArrowheads="1"/>
          </p:cNvPicPr>
          <p:nvPr/>
        </p:nvPicPr>
        <p:blipFill>
          <a:blip r:embed="rId3"/>
          <a:srcRect/>
          <a:stretch>
            <a:fillRect/>
          </a:stretch>
        </p:blipFill>
        <p:spPr bwMode="auto">
          <a:xfrm>
            <a:off x="8765177" y="0"/>
            <a:ext cx="3426823" cy="1143001"/>
          </a:xfrm>
          <a:prstGeom prst="rect">
            <a:avLst/>
          </a:prstGeom>
          <a:noFill/>
        </p:spPr>
      </p:pic>
      <p:pic>
        <p:nvPicPr>
          <p:cNvPr id="3" name="Resim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807555" y="1368319"/>
            <a:ext cx="1294584" cy="1828992"/>
          </a:xfrm>
          <a:prstGeom prst="rect">
            <a:avLst/>
          </a:prstGeom>
        </p:spPr>
      </p:pic>
      <p:pic>
        <p:nvPicPr>
          <p:cNvPr id="6" name="Resim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741771" y="2178216"/>
            <a:ext cx="1935540" cy="1972221"/>
          </a:xfrm>
          <a:prstGeom prst="rect">
            <a:avLst/>
          </a:prstGeom>
        </p:spPr>
      </p:pic>
      <p:sp>
        <p:nvSpPr>
          <p:cNvPr id="7" name="Metin Kutusu 2"/>
          <p:cNvSpPr txBox="1">
            <a:spLocks noChangeArrowheads="1"/>
          </p:cNvSpPr>
          <p:nvPr/>
        </p:nvSpPr>
        <p:spPr bwMode="auto">
          <a:xfrm>
            <a:off x="8872015" y="4611189"/>
            <a:ext cx="3215005" cy="1516825"/>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Erasmus+ Programme-Strategic Partnership Procejt Nr: </a:t>
            </a: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2019-1RO01-KA2</a:t>
            </a:r>
            <a:endParaRPr lang="ro-RO"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100" dirty="0" smtClean="0">
                <a:effectLst/>
                <a:latin typeface="Calibri" panose="020F0502020204030204" pitchFamily="34" charset="0"/>
                <a:ea typeface="Calibri" panose="020F0502020204030204" pitchFamily="34" charset="0"/>
                <a:cs typeface="Times New Roman" panose="02020603050405020304" pitchFamily="18" charset="0"/>
              </a:rPr>
              <a:t>29-063851_4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“Motivating the learning engine to increase student’s school Professional and social success and reduce absenteeism</a:t>
            </a:r>
            <a:r>
              <a:rPr lang="tr-TR" sz="1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 xmlns:p14="http://schemas.microsoft.com/office/powerpoint/2010/main" val="36900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a:spLocks noGrp="1"/>
          </p:cNvSpPr>
          <p:nvPr>
            <p:ph type="title"/>
          </p:nvPr>
        </p:nvSpPr>
        <p:spPr>
          <a:xfrm>
            <a:off x="275551" y="692727"/>
            <a:ext cx="8854593" cy="1524000"/>
          </a:xfrm>
        </p:spPr>
        <p:txBody>
          <a:bodyPr>
            <a:normAutofit/>
          </a:bodyPr>
          <a:lstStyle/>
          <a:p>
            <a:r>
              <a:rPr lang="tr-TR" sz="5400" dirty="0" smtClean="0"/>
              <a:t>LEARNING OPENS THE MIND</a:t>
            </a:r>
            <a:r>
              <a:rPr lang="tr-TR" dirty="0"/>
              <a:t/>
            </a:r>
            <a:br>
              <a:rPr lang="tr-TR" dirty="0"/>
            </a:br>
            <a:endParaRPr lang="tr-TR" dirty="0"/>
          </a:p>
        </p:txBody>
      </p:sp>
      <p:pic>
        <p:nvPicPr>
          <p:cNvPr id="4" name="İçerik Yer Tutucusu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00710" y="2382837"/>
            <a:ext cx="3934381" cy="3993133"/>
          </a:xfrm>
          <a:prstGeom prst="rect">
            <a:avLst/>
          </a:prstGeom>
        </p:spPr>
      </p:pic>
      <p:pic>
        <p:nvPicPr>
          <p:cNvPr id="5" name="Picture 2" descr="C:\Users\FirdevsPc\Desktop\indir.png"/>
          <p:cNvPicPr>
            <a:picLocks noChangeAspect="1" noChangeArrowheads="1"/>
          </p:cNvPicPr>
          <p:nvPr/>
        </p:nvPicPr>
        <p:blipFill>
          <a:blip r:embed="rId3"/>
          <a:srcRect/>
          <a:stretch>
            <a:fillRect/>
          </a:stretch>
        </p:blipFill>
        <p:spPr bwMode="auto">
          <a:xfrm>
            <a:off x="8961876" y="0"/>
            <a:ext cx="3230124" cy="1143001"/>
          </a:xfrm>
          <a:prstGeom prst="rect">
            <a:avLst/>
          </a:prstGeom>
          <a:noFill/>
        </p:spPr>
      </p:pic>
    </p:spTree>
    <p:extLst>
      <p:ext uri="{BB962C8B-B14F-4D97-AF65-F5344CB8AC3E}">
        <p14:creationId xmlns="" xmlns:p14="http://schemas.microsoft.com/office/powerpoint/2010/main" val="34764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616766" y="2348346"/>
            <a:ext cx="2575234" cy="2575234"/>
          </a:xfrm>
          <a:prstGeom prst="rect">
            <a:avLst/>
          </a:prstGeom>
        </p:spPr>
      </p:pic>
      <p:sp>
        <p:nvSpPr>
          <p:cNvPr id="6" name="Unvan 1"/>
          <p:cNvSpPr txBox="1">
            <a:spLocks/>
          </p:cNvSpPr>
          <p:nvPr/>
        </p:nvSpPr>
        <p:spPr>
          <a:xfrm>
            <a:off x="263236" y="277090"/>
            <a:ext cx="9005455" cy="6386945"/>
          </a:xfrm>
          <a:prstGeom prst="rect">
            <a:avLst/>
          </a:prstGeom>
        </p:spPr>
        <p:txBody>
          <a:bodyPr vert="horz" lIns="91440" tIns="45720" rIns="91440" bIns="45720" rtlCol="0" anchor="t">
            <a:normAutofit fontScale="4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7400" dirty="0">
                <a:solidFill>
                  <a:schemeClr val="accent2">
                    <a:lumMod val="50000"/>
                  </a:schemeClr>
                </a:solidFill>
                <a:latin typeface="Lucida Bright" panose="02040602050505020304" pitchFamily="18" charset="0"/>
              </a:rPr>
              <a:t>One of my favorite quotes is by </a:t>
            </a:r>
            <a:r>
              <a:rPr lang="en-US" sz="7400" u="sng" dirty="0">
                <a:solidFill>
                  <a:schemeClr val="tx1"/>
                </a:solidFill>
                <a:latin typeface="Lucida Bright" panose="02040602050505020304" pitchFamily="18" charset="0"/>
                <a:hlinkClick r:id="rId3"/>
              </a:rPr>
              <a:t>Malcolm Forbes</a:t>
            </a:r>
            <a:r>
              <a:rPr lang="en-US" sz="7400" dirty="0">
                <a:solidFill>
                  <a:schemeClr val="tx1"/>
                </a:solidFill>
                <a:latin typeface="Lucida Bright" panose="02040602050505020304" pitchFamily="18" charset="0"/>
              </a:rPr>
              <a:t>: </a:t>
            </a:r>
            <a:endParaRPr lang="ro-RO" sz="7400" dirty="0" smtClean="0">
              <a:solidFill>
                <a:schemeClr val="tx1"/>
              </a:solidFill>
              <a:latin typeface="Lucida Bright" panose="02040602050505020304" pitchFamily="18" charset="0"/>
            </a:endParaRPr>
          </a:p>
          <a:p>
            <a:pPr algn="just"/>
            <a:r>
              <a:rPr lang="en-US" sz="7400" dirty="0" smtClean="0">
                <a:solidFill>
                  <a:schemeClr val="accent2">
                    <a:lumMod val="50000"/>
                  </a:schemeClr>
                </a:solidFill>
                <a:latin typeface="Lucida Bright" panose="02040602050505020304" pitchFamily="18" charset="0"/>
              </a:rPr>
              <a:t>“</a:t>
            </a:r>
            <a:r>
              <a:rPr lang="en-US" sz="7400" dirty="0">
                <a:solidFill>
                  <a:schemeClr val="accent2">
                    <a:lumMod val="50000"/>
                  </a:schemeClr>
                </a:solidFill>
                <a:latin typeface="Lucida Bright" panose="02040602050505020304" pitchFamily="18" charset="0"/>
              </a:rPr>
              <a:t>Education’s purpose is to replace an empty mind with an open one.” Replace the word “education” with “learning” and you get the same story. </a:t>
            </a:r>
            <a:endParaRPr lang="tr-TR" sz="7400" dirty="0" smtClean="0">
              <a:solidFill>
                <a:schemeClr val="accent2">
                  <a:lumMod val="50000"/>
                </a:schemeClr>
              </a:solidFill>
              <a:latin typeface="Lucida Bright" panose="02040602050505020304" pitchFamily="18" charset="0"/>
            </a:endParaRPr>
          </a:p>
          <a:p>
            <a:pPr algn="just"/>
            <a:endParaRPr lang="tr-TR" sz="7400" dirty="0">
              <a:solidFill>
                <a:schemeClr val="accent2">
                  <a:lumMod val="50000"/>
                </a:schemeClr>
              </a:solidFill>
              <a:latin typeface="Lucida Bright" panose="02040602050505020304" pitchFamily="18" charset="0"/>
            </a:endParaRPr>
          </a:p>
          <a:p>
            <a:pPr algn="just"/>
            <a:r>
              <a:rPr lang="en-US" sz="7400" dirty="0" smtClean="0">
                <a:solidFill>
                  <a:schemeClr val="accent2">
                    <a:lumMod val="50000"/>
                  </a:schemeClr>
                </a:solidFill>
                <a:latin typeface="Lucida Bright" panose="02040602050505020304" pitchFamily="18" charset="0"/>
              </a:rPr>
              <a:t>We </a:t>
            </a:r>
            <a:r>
              <a:rPr lang="en-US" sz="7400" dirty="0">
                <a:solidFill>
                  <a:schemeClr val="accent2">
                    <a:lumMod val="50000"/>
                  </a:schemeClr>
                </a:solidFill>
                <a:latin typeface="Lucida Bright" panose="02040602050505020304" pitchFamily="18" charset="0"/>
              </a:rPr>
              <a:t>are all born in a certain place at a certain time, but learning (in its broadest definition) expands our boundaries to include many more people, perspectives, and cultures. </a:t>
            </a:r>
            <a:endParaRPr lang="tr-TR" sz="7400" dirty="0" smtClean="0">
              <a:solidFill>
                <a:schemeClr val="accent2">
                  <a:lumMod val="50000"/>
                </a:schemeClr>
              </a:solidFill>
              <a:latin typeface="Lucida Bright" panose="02040602050505020304" pitchFamily="18" charset="0"/>
            </a:endParaRPr>
          </a:p>
          <a:p>
            <a:pPr algn="just"/>
            <a:endParaRPr lang="tr-TR" sz="7400" dirty="0" smtClean="0">
              <a:solidFill>
                <a:schemeClr val="accent2">
                  <a:lumMod val="50000"/>
                </a:schemeClr>
              </a:solidFill>
              <a:latin typeface="Lucida Bright" panose="02040602050505020304" pitchFamily="18" charset="0"/>
            </a:endParaRPr>
          </a:p>
          <a:p>
            <a:pPr algn="just"/>
            <a:r>
              <a:rPr lang="en-US" sz="7400" dirty="0" smtClean="0">
                <a:solidFill>
                  <a:schemeClr val="accent2">
                    <a:lumMod val="50000"/>
                  </a:schemeClr>
                </a:solidFill>
                <a:latin typeface="Lucida Bright" panose="02040602050505020304" pitchFamily="18" charset="0"/>
              </a:rPr>
              <a:t>It </a:t>
            </a:r>
            <a:r>
              <a:rPr lang="en-US" sz="7400" dirty="0">
                <a:solidFill>
                  <a:schemeClr val="accent2">
                    <a:lumMod val="50000"/>
                  </a:schemeClr>
                </a:solidFill>
                <a:latin typeface="Lucida Bright" panose="02040602050505020304" pitchFamily="18" charset="0"/>
              </a:rPr>
              <a:t>helps us </a:t>
            </a:r>
            <a:r>
              <a:rPr lang="tr-TR" sz="7400" dirty="0" err="1" smtClean="0">
                <a:solidFill>
                  <a:schemeClr val="accent2">
                    <a:lumMod val="50000"/>
                  </a:schemeClr>
                </a:solidFill>
                <a:latin typeface="Lucida Bright" panose="02040602050505020304" pitchFamily="18" charset="0"/>
              </a:rPr>
              <a:t>to</a:t>
            </a:r>
            <a:r>
              <a:rPr lang="tr-TR" sz="7400" dirty="0" smtClean="0">
                <a:solidFill>
                  <a:schemeClr val="accent2">
                    <a:lumMod val="50000"/>
                  </a:schemeClr>
                </a:solidFill>
                <a:latin typeface="Lucida Bright" panose="02040602050505020304" pitchFamily="18" charset="0"/>
              </a:rPr>
              <a:t> </a:t>
            </a:r>
            <a:r>
              <a:rPr lang="en-US" sz="7400" dirty="0" smtClean="0">
                <a:solidFill>
                  <a:schemeClr val="accent2">
                    <a:lumMod val="50000"/>
                  </a:schemeClr>
                </a:solidFill>
                <a:latin typeface="Lucida Bright" panose="02040602050505020304" pitchFamily="18" charset="0"/>
              </a:rPr>
              <a:t>understand </a:t>
            </a:r>
            <a:r>
              <a:rPr lang="en-US" sz="7400" dirty="0">
                <a:solidFill>
                  <a:schemeClr val="accent2">
                    <a:lumMod val="50000"/>
                  </a:schemeClr>
                </a:solidFill>
                <a:latin typeface="Lucida Bright" panose="02040602050505020304" pitchFamily="18" charset="0"/>
              </a:rPr>
              <a:t>how and why we think or act a certain way, while illuminating the same about others, without </a:t>
            </a:r>
            <a:r>
              <a:rPr lang="en-US" sz="7400" dirty="0" err="1">
                <a:solidFill>
                  <a:schemeClr val="accent2">
                    <a:lumMod val="50000"/>
                  </a:schemeClr>
                </a:solidFill>
                <a:latin typeface="Lucida Bright" panose="02040602050505020304" pitchFamily="18" charset="0"/>
              </a:rPr>
              <a:t>judgement</a:t>
            </a:r>
            <a:r>
              <a:rPr lang="en-US" sz="7400" dirty="0">
                <a:solidFill>
                  <a:schemeClr val="accent2">
                    <a:lumMod val="50000"/>
                  </a:schemeClr>
                </a:solidFill>
                <a:latin typeface="Lucida Bright" panose="02040602050505020304" pitchFamily="18" charset="0"/>
              </a:rPr>
              <a:t>. That </a:t>
            </a:r>
            <a:r>
              <a:rPr lang="en-US" sz="7400" dirty="0" smtClean="0">
                <a:solidFill>
                  <a:schemeClr val="accent2">
                    <a:lumMod val="50000"/>
                  </a:schemeClr>
                </a:solidFill>
                <a:latin typeface="Lucida Bright" panose="02040602050505020304" pitchFamily="18" charset="0"/>
              </a:rPr>
              <a:t>wisdom</a:t>
            </a:r>
            <a:r>
              <a:rPr lang="tr-TR" sz="7400" dirty="0" smtClean="0">
                <a:solidFill>
                  <a:schemeClr val="accent2">
                    <a:lumMod val="50000"/>
                  </a:schemeClr>
                </a:solidFill>
                <a:latin typeface="Lucida Bright" panose="02040602050505020304" pitchFamily="18" charset="0"/>
              </a:rPr>
              <a:t> </a:t>
            </a:r>
            <a:r>
              <a:rPr lang="en-US" sz="7400" dirty="0" smtClean="0">
                <a:solidFill>
                  <a:schemeClr val="accent2">
                    <a:lumMod val="50000"/>
                  </a:schemeClr>
                </a:solidFill>
                <a:latin typeface="Lucida Bright" panose="02040602050505020304" pitchFamily="18" charset="0"/>
              </a:rPr>
              <a:t>is </a:t>
            </a:r>
            <a:r>
              <a:rPr lang="en-US" sz="7400" dirty="0">
                <a:solidFill>
                  <a:schemeClr val="accent2">
                    <a:lumMod val="50000"/>
                  </a:schemeClr>
                </a:solidFill>
                <a:latin typeface="Lucida Bright" panose="02040602050505020304" pitchFamily="18" charset="0"/>
              </a:rPr>
              <a:t>priceless for navigating life.</a:t>
            </a:r>
            <a:r>
              <a:rPr lang="tr-TR" dirty="0" smtClean="0">
                <a:solidFill>
                  <a:schemeClr val="accent2">
                    <a:lumMod val="50000"/>
                  </a:schemeClr>
                </a:solidFill>
                <a:latin typeface="Lucida Bright" panose="02040602050505020304" pitchFamily="18" charset="0"/>
              </a:rPr>
              <a:t/>
            </a:r>
            <a:br>
              <a:rPr lang="tr-TR" dirty="0" smtClean="0">
                <a:solidFill>
                  <a:schemeClr val="accent2">
                    <a:lumMod val="50000"/>
                  </a:schemeClr>
                </a:solidFill>
                <a:latin typeface="Lucida Bright" panose="02040602050505020304" pitchFamily="18" charset="0"/>
              </a:rPr>
            </a:br>
            <a:endParaRPr lang="tr-TR" dirty="0">
              <a:solidFill>
                <a:schemeClr val="accent2">
                  <a:lumMod val="50000"/>
                </a:schemeClr>
              </a:solidFill>
              <a:latin typeface="Lucida Bright" panose="02040602050505020304" pitchFamily="18" charset="0"/>
            </a:endParaRPr>
          </a:p>
        </p:txBody>
      </p:sp>
      <p:pic>
        <p:nvPicPr>
          <p:cNvPr id="4" name="Picture 2" descr="C:\Users\FirdevsPc\Desktop\indir.png"/>
          <p:cNvPicPr>
            <a:picLocks noChangeAspect="1" noChangeArrowheads="1"/>
          </p:cNvPicPr>
          <p:nvPr/>
        </p:nvPicPr>
        <p:blipFill>
          <a:blip r:embed="rId4"/>
          <a:srcRect/>
          <a:stretch>
            <a:fillRect/>
          </a:stretch>
        </p:blipFill>
        <p:spPr bwMode="auto">
          <a:xfrm>
            <a:off x="9238744" y="5812971"/>
            <a:ext cx="2953255" cy="1045029"/>
          </a:xfrm>
          <a:prstGeom prst="rect">
            <a:avLst/>
          </a:prstGeom>
          <a:noFill/>
        </p:spPr>
      </p:pic>
    </p:spTree>
    <p:extLst>
      <p:ext uri="{BB962C8B-B14F-4D97-AF65-F5344CB8AC3E}">
        <p14:creationId xmlns="" xmlns:p14="http://schemas.microsoft.com/office/powerpoint/2010/main" val="249060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1188" y="235528"/>
            <a:ext cx="8771466" cy="2050473"/>
          </a:xfrm>
        </p:spPr>
        <p:txBody>
          <a:bodyPr>
            <a:noAutofit/>
          </a:bodyPr>
          <a:lstStyle/>
          <a:p>
            <a:r>
              <a:rPr lang="en-US" sz="5400" dirty="0" smtClean="0"/>
              <a:t>Y</a:t>
            </a:r>
            <a:r>
              <a:rPr lang="tr-TR" sz="5400" dirty="0" smtClean="0"/>
              <a:t>OUR BRAIN NEEDS      								STRENGTH, TOO..</a:t>
            </a:r>
            <a:endParaRPr lang="tr-TR" sz="5400" dirty="0"/>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56768" y="2149522"/>
            <a:ext cx="6287923" cy="4486806"/>
          </a:xfrm>
          <a:prstGeom prst="rect">
            <a:avLst/>
          </a:prstGeom>
        </p:spPr>
      </p:pic>
      <p:pic>
        <p:nvPicPr>
          <p:cNvPr id="5" name="Picture 2" descr="C:\Users\FirdevsPc\Desktop\indir.png"/>
          <p:cNvPicPr>
            <a:picLocks noChangeAspect="1" noChangeArrowheads="1"/>
          </p:cNvPicPr>
          <p:nvPr/>
        </p:nvPicPr>
        <p:blipFill>
          <a:blip r:embed="rId3"/>
          <a:srcRect/>
          <a:stretch>
            <a:fillRect/>
          </a:stretch>
        </p:blipFill>
        <p:spPr bwMode="auto">
          <a:xfrm>
            <a:off x="9201832" y="0"/>
            <a:ext cx="2990168" cy="1058091"/>
          </a:xfrm>
          <a:prstGeom prst="rect">
            <a:avLst/>
          </a:prstGeom>
          <a:noFill/>
        </p:spPr>
      </p:pic>
    </p:spTree>
    <p:extLst>
      <p:ext uri="{BB962C8B-B14F-4D97-AF65-F5344CB8AC3E}">
        <p14:creationId xmlns="" xmlns:p14="http://schemas.microsoft.com/office/powerpoint/2010/main" val="369702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4934" y="290226"/>
            <a:ext cx="8596668" cy="6346101"/>
          </a:xfrm>
        </p:spPr>
        <p:txBody>
          <a:bodyPr>
            <a:noAutofit/>
          </a:bodyPr>
          <a:lstStyle/>
          <a:p>
            <a:pPr algn="just"/>
            <a:endParaRPr lang="ro-RO" sz="2400" dirty="0" smtClean="0">
              <a:solidFill>
                <a:schemeClr val="accent2">
                  <a:lumMod val="50000"/>
                </a:schemeClr>
              </a:solidFill>
              <a:latin typeface="Lucida Bright" panose="02040602050505020304" pitchFamily="18" charset="0"/>
            </a:endParaRPr>
          </a:p>
          <a:p>
            <a:pPr algn="just"/>
            <a:endParaRPr lang="ro-RO" sz="2400" dirty="0" smtClean="0">
              <a:solidFill>
                <a:schemeClr val="accent2">
                  <a:lumMod val="50000"/>
                </a:schemeClr>
              </a:solidFill>
              <a:latin typeface="Lucida Bright" panose="02040602050505020304" pitchFamily="18" charset="0"/>
            </a:endParaRPr>
          </a:p>
          <a:p>
            <a:pPr algn="just"/>
            <a:endParaRPr lang="ro-RO" sz="2400" dirty="0" smtClean="0">
              <a:solidFill>
                <a:schemeClr val="accent2">
                  <a:lumMod val="50000"/>
                </a:schemeClr>
              </a:solidFill>
              <a:latin typeface="Lucida Bright" panose="02040602050505020304" pitchFamily="18" charset="0"/>
            </a:endParaRPr>
          </a:p>
          <a:p>
            <a:pPr algn="just"/>
            <a:endParaRPr lang="ro-RO" sz="2400" dirty="0" smtClean="0">
              <a:solidFill>
                <a:schemeClr val="accent2">
                  <a:lumMod val="50000"/>
                </a:schemeClr>
              </a:solidFill>
              <a:latin typeface="Lucida Bright" panose="02040602050505020304" pitchFamily="18" charset="0"/>
            </a:endParaRPr>
          </a:p>
          <a:p>
            <a:pPr algn="just"/>
            <a:r>
              <a:rPr lang="en-US" sz="2400" dirty="0" smtClean="0">
                <a:solidFill>
                  <a:schemeClr val="accent2">
                    <a:lumMod val="50000"/>
                  </a:schemeClr>
                </a:solidFill>
                <a:latin typeface="Lucida Bright" panose="02040602050505020304" pitchFamily="18" charset="0"/>
              </a:rPr>
              <a:t>We </a:t>
            </a:r>
            <a:r>
              <a:rPr lang="en-US" sz="2400" dirty="0">
                <a:solidFill>
                  <a:schemeClr val="accent2">
                    <a:lumMod val="50000"/>
                  </a:schemeClr>
                </a:solidFill>
                <a:latin typeface="Lucida Bright" panose="02040602050505020304" pitchFamily="18" charset="0"/>
              </a:rPr>
              <a:t>know that </a:t>
            </a:r>
            <a:r>
              <a:rPr lang="en-US" sz="2400" dirty="0">
                <a:solidFill>
                  <a:schemeClr val="tx1"/>
                </a:solidFill>
                <a:latin typeface="Lucida Bright" panose="02040602050505020304" pitchFamily="18" charset="0"/>
                <a:hlinkClick r:id="rId2"/>
              </a:rPr>
              <a:t>physical exercise helps brain health</a:t>
            </a:r>
            <a:r>
              <a:rPr lang="en-US" sz="2400" dirty="0">
                <a:solidFill>
                  <a:schemeClr val="accent2">
                    <a:lumMod val="50000"/>
                  </a:schemeClr>
                </a:solidFill>
                <a:latin typeface="Lucida Bright" panose="02040602050505020304" pitchFamily="18" charset="0"/>
              </a:rPr>
              <a:t>, but there’s another kind of strong—mental and emotional. </a:t>
            </a:r>
            <a:endParaRPr lang="ro-RO" sz="2400" dirty="0" smtClean="0">
              <a:solidFill>
                <a:schemeClr val="accent2">
                  <a:lumMod val="50000"/>
                </a:schemeClr>
              </a:solidFill>
              <a:latin typeface="Lucida Bright" panose="02040602050505020304" pitchFamily="18" charset="0"/>
            </a:endParaRPr>
          </a:p>
          <a:p>
            <a:pPr algn="just"/>
            <a:endParaRPr lang="ro-RO" sz="2400" dirty="0" smtClean="0">
              <a:solidFill>
                <a:schemeClr val="accent2">
                  <a:lumMod val="50000"/>
                </a:schemeClr>
              </a:solidFill>
              <a:latin typeface="Lucida Bright" panose="02040602050505020304" pitchFamily="18" charset="0"/>
            </a:endParaRPr>
          </a:p>
          <a:p>
            <a:pPr algn="just"/>
            <a:r>
              <a:rPr lang="en-US" sz="2400" dirty="0" smtClean="0">
                <a:solidFill>
                  <a:schemeClr val="accent2">
                    <a:lumMod val="50000"/>
                  </a:schemeClr>
                </a:solidFill>
                <a:latin typeface="Lucida Bright" panose="02040602050505020304" pitchFamily="18" charset="0"/>
              </a:rPr>
              <a:t>Learning </a:t>
            </a:r>
            <a:r>
              <a:rPr lang="en-US" sz="2400" dirty="0">
                <a:solidFill>
                  <a:schemeClr val="accent2">
                    <a:lumMod val="50000"/>
                  </a:schemeClr>
                </a:solidFill>
                <a:latin typeface="Lucida Bright" panose="02040602050505020304" pitchFamily="18" charset="0"/>
              </a:rPr>
              <a:t>helps keep our strongest asset sharp, and even helps fight depression, especially in aging adults. </a:t>
            </a:r>
            <a:endParaRPr lang="tr-TR" sz="2400" dirty="0" smtClean="0">
              <a:solidFill>
                <a:schemeClr val="accent2">
                  <a:lumMod val="50000"/>
                </a:schemeClr>
              </a:solidFill>
              <a:latin typeface="Lucida Bright" panose="02040602050505020304" pitchFamily="18" charset="0"/>
            </a:endParaRPr>
          </a:p>
        </p:txBody>
      </p:sp>
      <p:pic>
        <p:nvPicPr>
          <p:cNvPr id="4" name="Picture 2" descr="C:\Users\FirdevsPc\Desktop\indir.png"/>
          <p:cNvPicPr>
            <a:picLocks noChangeAspect="1" noChangeArrowheads="1"/>
          </p:cNvPicPr>
          <p:nvPr/>
        </p:nvPicPr>
        <p:blipFill>
          <a:blip r:embed="rId3"/>
          <a:srcRect/>
          <a:stretch>
            <a:fillRect/>
          </a:stretch>
        </p:blipFill>
        <p:spPr bwMode="auto">
          <a:xfrm>
            <a:off x="9171179" y="0"/>
            <a:ext cx="3020821" cy="1068938"/>
          </a:xfrm>
          <a:prstGeom prst="rect">
            <a:avLst/>
          </a:prstGeom>
          <a:noFill/>
        </p:spPr>
      </p:pic>
    </p:spTree>
    <p:extLst>
      <p:ext uri="{BB962C8B-B14F-4D97-AF65-F5344CB8AC3E}">
        <p14:creationId xmlns="" xmlns:p14="http://schemas.microsoft.com/office/powerpoint/2010/main" val="211205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accent2">
                    <a:lumMod val="50000"/>
                  </a:schemeClr>
                </a:solidFill>
                <a:latin typeface="Lucida Bright" panose="02040602050505020304" pitchFamily="18" charset="0"/>
              </a:rPr>
              <a:t>At the root of this is socializing. </a:t>
            </a:r>
            <a:endParaRPr lang="ro-RO" dirty="0" smtClean="0">
              <a:solidFill>
                <a:schemeClr val="accent2">
                  <a:lumMod val="50000"/>
                </a:schemeClr>
              </a:solidFill>
              <a:latin typeface="Lucida Bright" panose="02040602050505020304" pitchFamily="18" charset="0"/>
            </a:endParaRPr>
          </a:p>
          <a:p>
            <a:r>
              <a:rPr lang="en-US" dirty="0" smtClean="0">
                <a:solidFill>
                  <a:schemeClr val="accent2">
                    <a:lumMod val="50000"/>
                  </a:schemeClr>
                </a:solidFill>
                <a:latin typeface="Lucida Bright" panose="02040602050505020304" pitchFamily="18" charset="0"/>
              </a:rPr>
              <a:t>Attending a class, getting into more conversations, or other personal interactions that learning creates, leads people to connect. </a:t>
            </a:r>
            <a:endParaRPr lang="ro-RO" dirty="0" smtClean="0">
              <a:solidFill>
                <a:schemeClr val="accent2">
                  <a:lumMod val="50000"/>
                </a:schemeClr>
              </a:solidFill>
              <a:latin typeface="Lucida Bright" panose="02040602050505020304" pitchFamily="18" charset="0"/>
            </a:endParaRPr>
          </a:p>
          <a:p>
            <a:r>
              <a:rPr lang="en-US" dirty="0" smtClean="0">
                <a:solidFill>
                  <a:schemeClr val="accent2">
                    <a:lumMod val="50000"/>
                  </a:schemeClr>
                </a:solidFill>
                <a:latin typeface="Lucida Bright" panose="02040602050505020304" pitchFamily="18" charset="0"/>
              </a:rPr>
              <a:t>And loneliness is a big concern for people as they age. </a:t>
            </a:r>
            <a:endParaRPr lang="ro-RO" dirty="0" smtClean="0">
              <a:solidFill>
                <a:schemeClr val="accent2">
                  <a:lumMod val="50000"/>
                </a:schemeClr>
              </a:solidFill>
              <a:latin typeface="Lucida Bright" panose="02040602050505020304" pitchFamily="18" charset="0"/>
            </a:endParaRPr>
          </a:p>
          <a:p>
            <a:r>
              <a:rPr lang="en-US" dirty="0" smtClean="0">
                <a:solidFill>
                  <a:schemeClr val="accent2">
                    <a:lumMod val="50000"/>
                  </a:schemeClr>
                </a:solidFill>
                <a:latin typeface="Lucida Bright" panose="02040602050505020304" pitchFamily="18" charset="0"/>
              </a:rPr>
              <a:t>Regular interactions alone can help fight that feeling of isolation. </a:t>
            </a:r>
            <a:endParaRPr lang="ro-RO" dirty="0" smtClean="0">
              <a:solidFill>
                <a:schemeClr val="accent2">
                  <a:lumMod val="50000"/>
                </a:schemeClr>
              </a:solidFill>
              <a:latin typeface="Lucida Bright" panose="02040602050505020304" pitchFamily="18" charset="0"/>
            </a:endParaRPr>
          </a:p>
          <a:p>
            <a:r>
              <a:rPr lang="en-US" dirty="0" smtClean="0">
                <a:solidFill>
                  <a:schemeClr val="accent2">
                    <a:lumMod val="50000"/>
                  </a:schemeClr>
                </a:solidFill>
                <a:latin typeface="Lucida Bright" panose="02040602050505020304" pitchFamily="18" charset="0"/>
              </a:rPr>
              <a:t>Taking in new information and challenging the brain to think, comprehend, and consider new facts also is healthy.</a:t>
            </a:r>
            <a:endParaRPr lang="ro-RO" dirty="0" smtClean="0">
              <a:solidFill>
                <a:schemeClr val="accent2">
                  <a:lumMod val="50000"/>
                </a:schemeClr>
              </a:solidFill>
              <a:latin typeface="Lucida Bright" panose="02040602050505020304" pitchFamily="18" charset="0"/>
            </a:endParaRPr>
          </a:p>
          <a:p>
            <a:r>
              <a:rPr lang="en-US" dirty="0" smtClean="0">
                <a:solidFill>
                  <a:schemeClr val="accent2">
                    <a:lumMod val="50000"/>
                  </a:schemeClr>
                </a:solidFill>
                <a:latin typeface="Lucida Bright" panose="02040602050505020304" pitchFamily="18" charset="0"/>
              </a:rPr>
              <a:t> In the words of Joseph Addison, “Reading is to the mind what exercise is to the body.” Give your brain some attention to keep it strong!</a:t>
            </a:r>
            <a:endParaRPr lang="tr-TR" dirty="0" smtClean="0">
              <a:solidFill>
                <a:schemeClr val="accent2">
                  <a:lumMod val="50000"/>
                </a:schemeClr>
              </a:solidFill>
              <a:latin typeface="Lucida Bright" panose="02040602050505020304" pitchFamily="18" charset="0"/>
            </a:endParaRPr>
          </a:p>
          <a:p>
            <a:endParaRPr lang="en-US" dirty="0"/>
          </a:p>
        </p:txBody>
      </p:sp>
      <p:sp>
        <p:nvSpPr>
          <p:cNvPr id="4" name="Title 3"/>
          <p:cNvSpPr>
            <a:spLocks noGrp="1"/>
          </p:cNvSpPr>
          <p:nvPr>
            <p:ph type="title"/>
          </p:nvPr>
        </p:nvSpPr>
        <p:spPr/>
        <p:txBody>
          <a:bodyPr/>
          <a:lstStyle/>
          <a:p>
            <a:endParaRPr lang="en-US" dirty="0"/>
          </a:p>
        </p:txBody>
      </p:sp>
      <p:pic>
        <p:nvPicPr>
          <p:cNvPr id="6" name="Picture 2" descr="C:\Users\FirdevsPc\Desktop\indir.png"/>
          <p:cNvPicPr>
            <a:picLocks noChangeAspect="1" noChangeArrowheads="1"/>
          </p:cNvPicPr>
          <p:nvPr/>
        </p:nvPicPr>
        <p:blipFill>
          <a:blip r:embed="rId2"/>
          <a:srcRect/>
          <a:stretch>
            <a:fillRect/>
          </a:stretch>
        </p:blipFill>
        <p:spPr bwMode="auto">
          <a:xfrm>
            <a:off x="9201832" y="0"/>
            <a:ext cx="2990168" cy="10580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7334" y="609600"/>
            <a:ext cx="10569786" cy="1320800"/>
          </a:xfrm>
        </p:spPr>
        <p:txBody>
          <a:bodyPr/>
          <a:lstStyle/>
          <a:p>
            <a:pPr algn="ctr"/>
            <a:r>
              <a:rPr lang="tr-TR" dirty="0" smtClean="0">
                <a:latin typeface="Acknowledgement" pitchFamily="2" charset="0"/>
              </a:rPr>
              <a:t>PROVERBS </a:t>
            </a:r>
            <a:br>
              <a:rPr lang="tr-TR" dirty="0" smtClean="0">
                <a:latin typeface="Acknowledgement" pitchFamily="2" charset="0"/>
              </a:rPr>
            </a:br>
            <a:endParaRPr lang="tr-TR" dirty="0">
              <a:latin typeface="Acknowledgement" pitchFamily="2" charset="0"/>
            </a:endParaRPr>
          </a:p>
        </p:txBody>
      </p:sp>
      <p:sp>
        <p:nvSpPr>
          <p:cNvPr id="4" name="3 İçerik Yer Tutucusu"/>
          <p:cNvSpPr txBox="1">
            <a:spLocks noGrp="1"/>
          </p:cNvSpPr>
          <p:nvPr>
            <p:ph idx="1"/>
          </p:nvPr>
        </p:nvSpPr>
        <p:spPr>
          <a:xfrm>
            <a:off x="385672" y="1240970"/>
            <a:ext cx="10770008" cy="5570756"/>
          </a:xfrm>
          <a:prstGeom prst="rect">
            <a:avLst/>
          </a:prstGeom>
          <a:noFill/>
        </p:spPr>
        <p:txBody>
          <a:bodyPr wrap="square" rtlCol="0">
            <a:spAutoFit/>
          </a:bodyPr>
          <a:lstStyle/>
          <a:p>
            <a:endParaRPr lang="ro-RO" dirty="0" smtClean="0"/>
          </a:p>
          <a:p>
            <a:pPr algn="r">
              <a:buNone/>
            </a:pPr>
            <a:r>
              <a:rPr lang="en-US" dirty="0" smtClean="0"/>
              <a:t>Science is the most reliable guide in life.</a:t>
            </a:r>
            <a:r>
              <a:rPr lang="ro-RO" dirty="0" smtClean="0"/>
              <a:t>                                                </a:t>
            </a:r>
            <a:r>
              <a:rPr lang="en-US" dirty="0" smtClean="0">
                <a:solidFill>
                  <a:schemeClr val="accent1">
                    <a:lumMod val="75000"/>
                  </a:schemeClr>
                </a:solidFill>
              </a:rPr>
              <a:t> </a:t>
            </a:r>
            <a:r>
              <a:rPr lang="en-US" dirty="0" smtClean="0">
                <a:solidFill>
                  <a:srgbClr val="FF0000"/>
                </a:solidFill>
              </a:rPr>
              <a:t>― </a:t>
            </a:r>
            <a:r>
              <a:rPr lang="en-US" b="1" dirty="0" smtClean="0">
                <a:solidFill>
                  <a:srgbClr val="FF0000"/>
                </a:solidFill>
              </a:rPr>
              <a:t>Mustafa </a:t>
            </a:r>
            <a:r>
              <a:rPr lang="en-US" b="1" dirty="0" err="1" smtClean="0">
                <a:solidFill>
                  <a:srgbClr val="FF0000"/>
                </a:solidFill>
              </a:rPr>
              <a:t>Kemal</a:t>
            </a:r>
            <a:r>
              <a:rPr lang="en-US" b="1" dirty="0" smtClean="0">
                <a:solidFill>
                  <a:srgbClr val="FF0000"/>
                </a:solidFill>
              </a:rPr>
              <a:t> </a:t>
            </a:r>
            <a:r>
              <a:rPr lang="en-US" b="1" dirty="0" err="1" smtClean="0">
                <a:solidFill>
                  <a:srgbClr val="FF0000"/>
                </a:solidFill>
              </a:rPr>
              <a:t>Atatür</a:t>
            </a:r>
            <a:r>
              <a:rPr lang="tr-TR" b="1" dirty="0" smtClean="0">
                <a:solidFill>
                  <a:srgbClr val="FF0000"/>
                </a:solidFill>
              </a:rPr>
              <a:t>k</a:t>
            </a:r>
            <a:r>
              <a:rPr lang="tr-TR" dirty="0" smtClean="0">
                <a:solidFill>
                  <a:srgbClr val="FF0000"/>
                </a:solidFill>
              </a:rPr>
              <a:t> </a:t>
            </a:r>
          </a:p>
          <a:p>
            <a:pPr>
              <a:buNone/>
            </a:pPr>
            <a:r>
              <a:rPr lang="tr-TR" dirty="0" smtClean="0"/>
              <a:t> </a:t>
            </a:r>
            <a:r>
              <a:rPr lang="ro-RO" dirty="0" smtClean="0"/>
              <a:t>    </a:t>
            </a:r>
            <a:r>
              <a:rPr lang="en-US" dirty="0" smtClean="0"/>
              <a:t>The ink of the scholar is more holy than the blood of the martyr</a:t>
            </a:r>
            <a:endParaRPr lang="tr-TR" dirty="0" smtClean="0"/>
          </a:p>
          <a:p>
            <a:pPr algn="r">
              <a:buNone/>
            </a:pPr>
            <a:endParaRPr lang="ro-RO" i="1" dirty="0" smtClean="0"/>
          </a:p>
          <a:p>
            <a:pPr algn="ctr">
              <a:buNone/>
            </a:pPr>
            <a:r>
              <a:rPr lang="tr-TR" i="1" dirty="0" smtClean="0">
                <a:solidFill>
                  <a:srgbClr val="FF0000"/>
                </a:solidFill>
              </a:rPr>
              <a:t>—</a:t>
            </a:r>
            <a:r>
              <a:rPr lang="tr-TR" i="1" dirty="0" smtClean="0">
                <a:solidFill>
                  <a:srgbClr val="FF0000"/>
                </a:solidFill>
                <a:hlinkClick r:id="rId2"/>
              </a:rPr>
              <a:t>Prophet Muhammad</a:t>
            </a:r>
            <a:endParaRPr lang="tr-TR" i="1" dirty="0" smtClean="0">
              <a:solidFill>
                <a:srgbClr val="FF0000"/>
              </a:solidFill>
            </a:endParaRPr>
          </a:p>
          <a:p>
            <a:pPr>
              <a:buNone/>
            </a:pPr>
            <a:r>
              <a:rPr lang="tr-TR" dirty="0" smtClean="0"/>
              <a:t>     </a:t>
            </a:r>
            <a:r>
              <a:rPr lang="en-US" dirty="0" smtClean="0"/>
              <a:t>To spend more time in learning is better than spending more time in praying</a:t>
            </a:r>
            <a:r>
              <a:rPr lang="tr-TR" dirty="0" smtClean="0"/>
              <a:t>. </a:t>
            </a:r>
            <a:r>
              <a:rPr lang="en-US" dirty="0" smtClean="0"/>
              <a:t>It is better to teach knowledge one hour in the night than to pray all night.</a:t>
            </a:r>
            <a:endParaRPr lang="tr-TR" dirty="0" smtClean="0"/>
          </a:p>
          <a:p>
            <a:pPr>
              <a:buNone/>
            </a:pPr>
            <a:r>
              <a:rPr lang="ro-RO" dirty="0" smtClean="0"/>
              <a:t>     </a:t>
            </a:r>
            <a:r>
              <a:rPr lang="en-US" dirty="0" smtClean="0"/>
              <a:t>Learning never exhausts the mind</a:t>
            </a:r>
            <a:r>
              <a:rPr lang="tr-TR" dirty="0" smtClean="0"/>
              <a:t>.</a:t>
            </a:r>
          </a:p>
          <a:p>
            <a:pPr algn="r">
              <a:buNone/>
            </a:pPr>
            <a:endParaRPr lang="ro-RO" b="1" dirty="0" smtClean="0">
              <a:hlinkClick r:id="rId3"/>
            </a:endParaRPr>
          </a:p>
          <a:p>
            <a:pPr algn="ctr">
              <a:buNone/>
            </a:pPr>
            <a:r>
              <a:rPr lang="tr-TR" b="1" dirty="0" smtClean="0">
                <a:hlinkClick r:id="rId3"/>
              </a:rPr>
              <a:t>Leonardo Da Vinci</a:t>
            </a:r>
            <a:endParaRPr lang="tr-TR" b="1" dirty="0" smtClean="0"/>
          </a:p>
          <a:p>
            <a:pPr>
              <a:buNone/>
            </a:pPr>
            <a:r>
              <a:rPr lang="ro-RO" b="1" dirty="0" smtClean="0"/>
              <a:t>        </a:t>
            </a:r>
            <a:r>
              <a:rPr lang="tr-TR" b="1" dirty="0" smtClean="0"/>
              <a:t>T</a:t>
            </a:r>
            <a:r>
              <a:rPr lang="en-US" b="1" dirty="0" smtClean="0"/>
              <a:t>he human brain is like a millstone if you don't throw anything new into</a:t>
            </a:r>
            <a:r>
              <a:rPr lang="tr-TR" b="1" dirty="0" smtClean="0"/>
              <a:t> it,</a:t>
            </a:r>
            <a:r>
              <a:rPr lang="en-US" b="1" dirty="0" smtClean="0"/>
              <a:t>it</a:t>
            </a:r>
            <a:endParaRPr lang="tr-TR" b="1" dirty="0" smtClean="0"/>
          </a:p>
          <a:p>
            <a:pPr>
              <a:buNone/>
            </a:pPr>
            <a:r>
              <a:rPr lang="ro-RO" b="1" dirty="0" smtClean="0"/>
              <a:t>         </a:t>
            </a:r>
            <a:r>
              <a:rPr lang="en-US" b="1" dirty="0" smtClean="0"/>
              <a:t>will grind itself</a:t>
            </a:r>
            <a:r>
              <a:rPr lang="tr-TR" b="1" dirty="0" smtClean="0"/>
              <a:t>.</a:t>
            </a:r>
            <a:r>
              <a:rPr lang="en-US" b="1" dirty="0" smtClean="0"/>
              <a:t> </a:t>
            </a:r>
            <a:r>
              <a:rPr lang="tr-TR" dirty="0" smtClean="0">
                <a:hlinkClick r:id="rId2"/>
              </a:rPr>
              <a:t>  </a:t>
            </a:r>
            <a:endParaRPr lang="tr-TR" dirty="0" smtClean="0"/>
          </a:p>
          <a:p>
            <a:pPr algn="r">
              <a:buNone/>
            </a:pPr>
            <a:endParaRPr lang="ro-RO" sz="2000" u="sng" dirty="0" smtClean="0">
              <a:solidFill>
                <a:schemeClr val="accent1">
                  <a:lumMod val="75000"/>
                </a:schemeClr>
              </a:solidFill>
            </a:endParaRPr>
          </a:p>
          <a:p>
            <a:pPr algn="ctr">
              <a:buNone/>
            </a:pPr>
            <a:r>
              <a:rPr lang="tr-TR" sz="2000" u="sng" dirty="0" smtClean="0">
                <a:solidFill>
                  <a:schemeClr val="accent1">
                    <a:lumMod val="75000"/>
                  </a:schemeClr>
                </a:solidFill>
              </a:rPr>
              <a:t>-İbn-i Haldun </a:t>
            </a:r>
          </a:p>
        </p:txBody>
      </p:sp>
      <p:pic>
        <p:nvPicPr>
          <p:cNvPr id="5" name="Picture 2" descr="C:\Users\FirdevsPc\Desktop\indir.png"/>
          <p:cNvPicPr>
            <a:picLocks noChangeAspect="1" noChangeArrowheads="1"/>
          </p:cNvPicPr>
          <p:nvPr/>
        </p:nvPicPr>
        <p:blipFill>
          <a:blip r:embed="rId4"/>
          <a:srcRect/>
          <a:stretch>
            <a:fillRect/>
          </a:stretch>
        </p:blipFill>
        <p:spPr bwMode="auto">
          <a:xfrm>
            <a:off x="9201832" y="0"/>
            <a:ext cx="2990168" cy="105809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ro-RO" b="1" dirty="0" smtClean="0"/>
              <a:t>      </a:t>
            </a:r>
          </a:p>
          <a:p>
            <a:pPr>
              <a:buNone/>
            </a:pPr>
            <a:r>
              <a:rPr lang="ro-RO" b="1" dirty="0" smtClean="0"/>
              <a:t>     </a:t>
            </a:r>
            <a:r>
              <a:rPr lang="en-US" b="1" dirty="0" smtClean="0"/>
              <a:t>All rights reserved. No part of this publication may be reproduced, in any form or any means, without permission in writing from the authors.</a:t>
            </a:r>
            <a:endParaRPr lang="en-US" dirty="0" smtClean="0"/>
          </a:p>
          <a:p>
            <a:pPr>
              <a:buNone/>
            </a:pPr>
            <a:r>
              <a:rPr lang="en-US" b="1" dirty="0" smtClean="0"/>
              <a:t> </a:t>
            </a:r>
            <a:endParaRPr lang="en-US" dirty="0" smtClean="0"/>
          </a:p>
          <a:p>
            <a:pPr>
              <a:buNone/>
            </a:pPr>
            <a:r>
              <a:rPr lang="en-US" b="1" dirty="0" smtClean="0"/>
              <a:t> </a:t>
            </a:r>
            <a:endParaRPr lang="en-US" dirty="0" smtClean="0"/>
          </a:p>
          <a:p>
            <a:pPr algn="just">
              <a:buNone/>
            </a:pPr>
            <a:r>
              <a:rPr lang="ro-RO" b="1" dirty="0" smtClean="0"/>
              <a:t>   </a:t>
            </a:r>
            <a:r>
              <a:rPr lang="en-US" b="1" dirty="0" smtClean="0"/>
              <a:t>,,The European Commission is not responsible for any uploaded or submitted content. The content reflects the views only of the European Commission cannot be held responsible for any use which may be made of the information contained therein”</a:t>
            </a:r>
            <a:endParaRPr lang="en-US" dirty="0" smtClean="0"/>
          </a:p>
          <a:p>
            <a:pPr algn="just">
              <a:buNone/>
            </a:pPr>
            <a:r>
              <a:rPr lang="en-US" b="1" dirty="0" smtClean="0"/>
              <a:t> </a:t>
            </a:r>
            <a:endParaRPr lang="en-US" dirty="0" smtClean="0"/>
          </a:p>
          <a:p>
            <a:endParaRPr lang="en-US" dirty="0"/>
          </a:p>
        </p:txBody>
      </p:sp>
      <p:pic>
        <p:nvPicPr>
          <p:cNvPr id="4" name="Picture 2" descr="C:\Users\FirdevsPc\Desktop\indir.png"/>
          <p:cNvPicPr>
            <a:picLocks noChangeAspect="1" noChangeArrowheads="1"/>
          </p:cNvPicPr>
          <p:nvPr/>
        </p:nvPicPr>
        <p:blipFill>
          <a:blip r:embed="rId2"/>
          <a:srcRect/>
          <a:stretch>
            <a:fillRect/>
          </a:stretch>
        </p:blipFill>
        <p:spPr bwMode="auto">
          <a:xfrm>
            <a:off x="9201832" y="0"/>
            <a:ext cx="2990168" cy="1058091"/>
          </a:xfrm>
          <a:prstGeom prst="rect">
            <a:avLst/>
          </a:prstGeom>
          <a:noFill/>
        </p:spPr>
      </p:pic>
    </p:spTree>
  </p:cSld>
  <p:clrMapOvr>
    <a:masterClrMapping/>
  </p:clrMapOvr>
</p:sld>
</file>

<file path=ppt/theme/theme1.xml><?xml version="1.0" encoding="utf-8"?>
<a:theme xmlns:a="http://schemas.openxmlformats.org/drawingml/2006/main" name="Kristal">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170</TotalTime>
  <Words>169</Words>
  <Application>Microsoft Office PowerPoint</Application>
  <PresentationFormat>Custom</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Kristal</vt:lpstr>
      <vt:lpstr>Slide 1</vt:lpstr>
      <vt:lpstr>You learn something new every day. Everyone you meet knows something you don’t.</vt:lpstr>
      <vt:lpstr>LEARNING OPENS THE MIND </vt:lpstr>
      <vt:lpstr>Slide 4</vt:lpstr>
      <vt:lpstr>YOUR BRAIN NEEDS              STRENGTH, TOO..</vt:lpstr>
      <vt:lpstr>Slide 6</vt:lpstr>
      <vt:lpstr>Slide 7</vt:lpstr>
      <vt:lpstr>PROVERBS  </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beceriler öğrenmek ve farklı alanlar arasındaki kalıpları anlamak beynin gelişimi için önemlidir ve beynin gelişimi hayatta kalmak için önemlidir.   İlk insanları avlayan yırtıcılar çalıların arasında gizlenirlerse, diyelim ki, bu insanlar için yırtıcılar ve tehlike ile çalılar ve yırtıcılar arasındaki bağlantıyı anlamanın avantajlı olacağını söyleyebiliriz, bu yüzden çalılar = tehlike.  Ne kadar çok konu alanı öğrenirseniz, görünüşte birbirinizle çok az ilgisi olan alanlar arasında o kadar fazla desen oluşturabilirsiniz. Ardından, hayatta kalmanızı tehdit eden durumlarla karşılaştığınızda, daha fazla kaynağınız olacak ve bunu canlı hale getirme olasılığı daha yüksek olacaktır. Genleriniz size iletilecekleri için teşekkür edeceklerdir.</dc:title>
  <dc:creator>Windows Kullanıcısı</dc:creator>
  <cp:lastModifiedBy>Violeta</cp:lastModifiedBy>
  <cp:revision>22</cp:revision>
  <dcterms:created xsi:type="dcterms:W3CDTF">2020-02-11T11:07:20Z</dcterms:created>
  <dcterms:modified xsi:type="dcterms:W3CDTF">2020-11-30T20:05:06Z</dcterms:modified>
</cp:coreProperties>
</file>