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EEE33-E6AF-4024-95E1-BAC48616DBCE}" type="datetimeFigureOut">
              <a:rPr lang="tr-TR" smtClean="0"/>
              <a:pPr/>
              <a:t>20.03.2021</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748BC-94FB-44EF-B643-C2461445B24A}" type="slidenum">
              <a:rPr lang="tr-TR" smtClean="0"/>
              <a:pPr/>
              <a:t>‹#›</a:t>
            </a:fld>
            <a:endParaRPr lang="tr-TR"/>
          </a:p>
        </p:txBody>
      </p:sp>
    </p:spTree>
    <p:extLst>
      <p:ext uri="{BB962C8B-B14F-4D97-AF65-F5344CB8AC3E}">
        <p14:creationId xmlns:p14="http://schemas.microsoft.com/office/powerpoint/2010/main" xmlns="" val="21855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F748BC-94FB-44EF-B643-C2461445B24A}" type="slidenum">
              <a:rPr lang="tr-TR" smtClean="0"/>
              <a:pPr/>
              <a:t>10</a:t>
            </a:fld>
            <a:endParaRPr lang="tr-TR"/>
          </a:p>
        </p:txBody>
      </p:sp>
    </p:spTree>
    <p:extLst>
      <p:ext uri="{BB962C8B-B14F-4D97-AF65-F5344CB8AC3E}">
        <p14:creationId xmlns:p14="http://schemas.microsoft.com/office/powerpoint/2010/main" xmlns="" val="21146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256695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164665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386649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3191FC-E459-4274-95B6-2CB8A54F97D2}" type="slidenum">
              <a:rPr lang="tr-TR" smtClean="0"/>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102153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3273473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226426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1732896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190025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309263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45674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409215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123522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134273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77331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285350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253466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1FDA75D-A9FB-4C12-A390-7DE7F9167D1A}" type="datetimeFigureOut">
              <a:rPr lang="tr-TR" smtClean="0"/>
              <a:pPr/>
              <a:t>20.03.2021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190167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FDA75D-A9FB-4C12-A390-7DE7F9167D1A}" type="datetimeFigureOut">
              <a:rPr lang="tr-TR" smtClean="0"/>
              <a:pPr/>
              <a:t>20.03.2021</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83191FC-E459-4274-95B6-2CB8A54F97D2}" type="slidenum">
              <a:rPr lang="tr-TR" smtClean="0"/>
              <a:pPr/>
              <a:t>‹#›</a:t>
            </a:fld>
            <a:endParaRPr lang="tr-TR"/>
          </a:p>
        </p:txBody>
      </p:sp>
    </p:spTree>
    <p:extLst>
      <p:ext uri="{BB962C8B-B14F-4D97-AF65-F5344CB8AC3E}">
        <p14:creationId xmlns:p14="http://schemas.microsoft.com/office/powerpoint/2010/main" xmlns="" val="375576447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2843808" y="260648"/>
            <a:ext cx="3231160" cy="1225402"/>
          </a:xfrm>
          <a:prstGeom prst="rect">
            <a:avLst/>
          </a:prstGeom>
        </p:spPr>
      </p:pic>
      <p:pic>
        <p:nvPicPr>
          <p:cNvPr id="3" name="Resim 2"/>
          <p:cNvPicPr>
            <a:picLocks noChangeAspect="1"/>
          </p:cNvPicPr>
          <p:nvPr/>
        </p:nvPicPr>
        <p:blipFill>
          <a:blip r:embed="rId3" cstate="print"/>
          <a:stretch>
            <a:fillRect/>
          </a:stretch>
        </p:blipFill>
        <p:spPr>
          <a:xfrm>
            <a:off x="6516216" y="309420"/>
            <a:ext cx="1841152" cy="1127858"/>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4088" y="1628800"/>
            <a:ext cx="3960440" cy="874081"/>
          </a:xfrm>
          <a:prstGeom prst="rect">
            <a:avLst/>
          </a:prstGeom>
        </p:spPr>
      </p:pic>
      <p:pic>
        <p:nvPicPr>
          <p:cNvPr id="5" name="Resim 4"/>
          <p:cNvPicPr>
            <a:picLocks noChangeAspect="1"/>
          </p:cNvPicPr>
          <p:nvPr/>
        </p:nvPicPr>
        <p:blipFill>
          <a:blip r:embed="rId5" cstate="print"/>
          <a:stretch>
            <a:fillRect/>
          </a:stretch>
        </p:blipFill>
        <p:spPr>
          <a:xfrm>
            <a:off x="683568" y="256823"/>
            <a:ext cx="1152128" cy="1631332"/>
          </a:xfrm>
          <a:prstGeom prst="rect">
            <a:avLst/>
          </a:prstGeom>
        </p:spPr>
      </p:pic>
      <p:pic>
        <p:nvPicPr>
          <p:cNvPr id="6" name="Resim 5"/>
          <p:cNvPicPr>
            <a:picLocks noChangeAspect="1"/>
          </p:cNvPicPr>
          <p:nvPr/>
        </p:nvPicPr>
        <p:blipFill>
          <a:blip r:embed="rId6" cstate="print"/>
          <a:stretch>
            <a:fillRect/>
          </a:stretch>
        </p:blipFill>
        <p:spPr>
          <a:xfrm>
            <a:off x="683568" y="2348880"/>
            <a:ext cx="1296144" cy="1315489"/>
          </a:xfrm>
          <a:prstGeom prst="rect">
            <a:avLst/>
          </a:prstGeom>
        </p:spPr>
      </p:pic>
      <p:sp>
        <p:nvSpPr>
          <p:cNvPr id="7" name="Metin kutusu 6"/>
          <p:cNvSpPr txBox="1"/>
          <p:nvPr/>
        </p:nvSpPr>
        <p:spPr>
          <a:xfrm>
            <a:off x="1979712" y="2645631"/>
            <a:ext cx="4320480" cy="646331"/>
          </a:xfrm>
          <a:prstGeom prst="rect">
            <a:avLst/>
          </a:prstGeom>
          <a:noFill/>
        </p:spPr>
        <p:txBody>
          <a:bodyPr wrap="square" rtlCol="0">
            <a:spAutoFit/>
          </a:bodyPr>
          <a:lstStyle/>
          <a:p>
            <a:r>
              <a:rPr lang="tr-TR" dirty="0" smtClean="0"/>
              <a:t>ŞEHİT MUSTAFA YAMAN ANADOLU İMAM HATİP LİSESİ </a:t>
            </a:r>
            <a:endParaRPr lang="tr-TR" dirty="0"/>
          </a:p>
        </p:txBody>
      </p:sp>
      <p:sp>
        <p:nvSpPr>
          <p:cNvPr id="8" name="Metin kutusu 7"/>
          <p:cNvSpPr txBox="1"/>
          <p:nvPr/>
        </p:nvSpPr>
        <p:spPr>
          <a:xfrm>
            <a:off x="1115616" y="4221088"/>
            <a:ext cx="7056784" cy="1477328"/>
          </a:xfrm>
          <a:prstGeom prst="rect">
            <a:avLst/>
          </a:prstGeom>
          <a:noFill/>
        </p:spPr>
        <p:txBody>
          <a:bodyPr wrap="square" rtlCol="0">
            <a:spAutoFit/>
          </a:bodyPr>
          <a:lstStyle/>
          <a:p>
            <a:r>
              <a:rPr lang="tr-TR" dirty="0" err="1" smtClean="0"/>
              <a:t>Teacher</a:t>
            </a:r>
            <a:r>
              <a:rPr lang="tr-TR" dirty="0" smtClean="0"/>
              <a:t>: Ali Dinçer </a:t>
            </a:r>
          </a:p>
          <a:p>
            <a:r>
              <a:rPr lang="tr-TR" dirty="0" err="1" smtClean="0"/>
              <a:t>Students</a:t>
            </a:r>
            <a:r>
              <a:rPr lang="tr-TR" dirty="0" smtClean="0"/>
              <a:t>: Emirhan Kişi</a:t>
            </a:r>
          </a:p>
          <a:p>
            <a:r>
              <a:rPr lang="tr-TR" dirty="0"/>
              <a:t> </a:t>
            </a:r>
            <a:r>
              <a:rPr lang="tr-TR" dirty="0" smtClean="0"/>
              <a:t>                Metehan Zambak</a:t>
            </a:r>
          </a:p>
          <a:p>
            <a:r>
              <a:rPr lang="tr-TR" dirty="0"/>
              <a:t> </a:t>
            </a:r>
            <a:r>
              <a:rPr lang="tr-TR" dirty="0" smtClean="0"/>
              <a:t>                Sude Naz </a:t>
            </a:r>
            <a:r>
              <a:rPr lang="tr-TR" dirty="0" err="1" smtClean="0"/>
              <a:t>Conkar</a:t>
            </a:r>
            <a:r>
              <a:rPr lang="tr-TR" dirty="0" smtClean="0"/>
              <a:t> </a:t>
            </a:r>
          </a:p>
          <a:p>
            <a:r>
              <a:rPr lang="tr-TR" dirty="0"/>
              <a:t> </a:t>
            </a:r>
            <a:r>
              <a:rPr lang="tr-TR" dirty="0" smtClean="0"/>
              <a:t>                Sahra Naz </a:t>
            </a:r>
            <a:r>
              <a:rPr lang="tr-TR" dirty="0" err="1" smtClean="0"/>
              <a:t>Gürten</a:t>
            </a:r>
            <a:r>
              <a:rPr lang="tr-TR" dirty="0" smtClean="0"/>
              <a:t> </a:t>
            </a:r>
            <a:endParaRPr lang="tr-TR" dirty="0"/>
          </a:p>
        </p:txBody>
      </p:sp>
    </p:spTree>
    <p:extLst>
      <p:ext uri="{BB962C8B-B14F-4D97-AF65-F5344CB8AC3E}">
        <p14:creationId xmlns:p14="http://schemas.microsoft.com/office/powerpoint/2010/main" xmlns="" val="219016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857232"/>
          </a:xfrm>
        </p:spPr>
        <p:txBody>
          <a:bodyPr/>
          <a:lstStyle/>
          <a:p>
            <a:r>
              <a:rPr lang="tr-TR" dirty="0">
                <a:solidFill>
                  <a:srgbClr val="FFFF00"/>
                </a:solidFill>
              </a:rPr>
              <a:t>                  JUSTICE </a:t>
            </a:r>
          </a:p>
        </p:txBody>
      </p:sp>
      <p:sp>
        <p:nvSpPr>
          <p:cNvPr id="3" name="2 İçerik Yer Tutucusu"/>
          <p:cNvSpPr>
            <a:spLocks noGrp="1"/>
          </p:cNvSpPr>
          <p:nvPr>
            <p:ph idx="1"/>
          </p:nvPr>
        </p:nvSpPr>
        <p:spPr>
          <a:xfrm>
            <a:off x="-28604" y="780098"/>
            <a:ext cx="9144000" cy="6072206"/>
          </a:xfrm>
        </p:spPr>
        <p:txBody>
          <a:bodyPr>
            <a:normAutofit/>
          </a:bodyPr>
          <a:lstStyle/>
          <a:p>
            <a:r>
              <a:rPr lang="en-US" sz="1900" dirty="0"/>
              <a:t>Allah doth command you to render back your Trusts to those to whom they are due; And when ye judge between man and man, that ye judge with justice: Verily how excellent is the teaching which H</a:t>
            </a:r>
            <a:r>
              <a:rPr lang="tr-TR" sz="1900" dirty="0"/>
              <a:t>E</a:t>
            </a:r>
            <a:r>
              <a:rPr lang="en-US" sz="1900" dirty="0"/>
              <a:t> </a:t>
            </a:r>
            <a:r>
              <a:rPr lang="en-US" sz="1900" dirty="0" err="1"/>
              <a:t>giveth</a:t>
            </a:r>
            <a:r>
              <a:rPr lang="en-US" sz="1900" dirty="0"/>
              <a:t> you! For Allah is H</a:t>
            </a:r>
            <a:r>
              <a:rPr lang="tr-TR" sz="1900" dirty="0"/>
              <a:t>E</a:t>
            </a:r>
            <a:r>
              <a:rPr lang="en-US" sz="1900" dirty="0"/>
              <a:t> Who </a:t>
            </a:r>
            <a:r>
              <a:rPr lang="en-US" sz="1900" dirty="0" err="1"/>
              <a:t>heareth</a:t>
            </a:r>
            <a:r>
              <a:rPr lang="en-US" sz="1900" dirty="0"/>
              <a:t> and </a:t>
            </a:r>
            <a:r>
              <a:rPr lang="en-US" sz="1900" dirty="0" err="1"/>
              <a:t>seeth</a:t>
            </a:r>
            <a:r>
              <a:rPr lang="en-US" sz="1900" dirty="0"/>
              <a:t> all things.</a:t>
            </a:r>
            <a:r>
              <a:rPr lang="tr-TR" sz="1900" dirty="0"/>
              <a:t>(</a:t>
            </a:r>
            <a:r>
              <a:rPr lang="tr-TR" sz="1900" dirty="0" err="1"/>
              <a:t>Women</a:t>
            </a:r>
            <a:r>
              <a:rPr lang="tr-TR" sz="1900" dirty="0"/>
              <a:t>/58)</a:t>
            </a:r>
          </a:p>
          <a:p>
            <a:pPr marL="137160" indent="0">
              <a:buNone/>
            </a:pPr>
            <a:r>
              <a:rPr lang="tr-TR" sz="1900" dirty="0">
                <a:solidFill>
                  <a:schemeClr val="bg1"/>
                </a:solidFill>
              </a:rPr>
              <a:t>EXPLANATION:</a:t>
            </a:r>
          </a:p>
          <a:p>
            <a:pPr marL="137160" indent="0">
              <a:buNone/>
            </a:pPr>
            <a:r>
              <a:rPr lang="en-US" sz="1900" dirty="0"/>
              <a:t>In the Turkish constitution, everything is equal, without stating religion, language, race, gender, sect before the law. This is explained in the constitution as follows:</a:t>
            </a:r>
            <a:endParaRPr lang="tr-TR" sz="1900" dirty="0"/>
          </a:p>
          <a:p>
            <a:pPr marL="137160" indent="0">
              <a:buNone/>
            </a:pPr>
            <a:r>
              <a:rPr lang="tr-TR" sz="1900" dirty="0" err="1"/>
              <a:t>According</a:t>
            </a:r>
            <a:r>
              <a:rPr lang="tr-TR" sz="1900" dirty="0"/>
              <a:t> </a:t>
            </a:r>
            <a:r>
              <a:rPr lang="tr-TR" sz="1900" dirty="0" err="1"/>
              <a:t>to</a:t>
            </a:r>
            <a:r>
              <a:rPr lang="tr-TR" sz="1900" dirty="0"/>
              <a:t> </a:t>
            </a:r>
            <a:r>
              <a:rPr lang="tr-TR" sz="1900" dirty="0" err="1"/>
              <a:t>article</a:t>
            </a:r>
            <a:r>
              <a:rPr lang="tr-TR" sz="1900" dirty="0"/>
              <a:t> 10 of  </a:t>
            </a:r>
            <a:r>
              <a:rPr lang="tr-TR" sz="1900" dirty="0" err="1"/>
              <a:t>our</a:t>
            </a:r>
            <a:r>
              <a:rPr lang="tr-TR" sz="1900" dirty="0"/>
              <a:t> </a:t>
            </a:r>
            <a:r>
              <a:rPr lang="tr-TR" sz="1900" dirty="0" err="1"/>
              <a:t>constitution</a:t>
            </a:r>
            <a:r>
              <a:rPr lang="tr-TR" sz="1900" dirty="0"/>
              <a:t> </a:t>
            </a:r>
            <a:r>
              <a:rPr lang="tr-TR" sz="1900" dirty="0" err="1"/>
              <a:t>everyone</a:t>
            </a:r>
            <a:r>
              <a:rPr lang="tr-TR" sz="1900" dirty="0"/>
              <a:t> is </a:t>
            </a:r>
            <a:r>
              <a:rPr lang="tr-TR" sz="1900" dirty="0" err="1"/>
              <a:t>equal</a:t>
            </a:r>
            <a:r>
              <a:rPr lang="tr-TR" sz="1900" dirty="0"/>
              <a:t> </a:t>
            </a:r>
            <a:r>
              <a:rPr lang="tr-TR" sz="1900" dirty="0" err="1"/>
              <a:t>before</a:t>
            </a:r>
            <a:r>
              <a:rPr lang="tr-TR" sz="1900" dirty="0"/>
              <a:t> </a:t>
            </a:r>
            <a:r>
              <a:rPr lang="tr-TR" sz="1900" dirty="0" err="1"/>
              <a:t>the</a:t>
            </a:r>
            <a:r>
              <a:rPr lang="tr-TR" sz="1900" dirty="0"/>
              <a:t> </a:t>
            </a:r>
            <a:r>
              <a:rPr lang="tr-TR" sz="1900" dirty="0" err="1"/>
              <a:t>law</a:t>
            </a:r>
            <a:r>
              <a:rPr lang="tr-TR" sz="1900" dirty="0"/>
              <a:t>, </a:t>
            </a:r>
            <a:r>
              <a:rPr lang="tr-TR" sz="1900" dirty="0" err="1"/>
              <a:t>regardless</a:t>
            </a:r>
            <a:r>
              <a:rPr lang="tr-TR" sz="1900" dirty="0"/>
              <a:t> of </a:t>
            </a:r>
            <a:r>
              <a:rPr lang="tr-TR" sz="1900" dirty="0" err="1"/>
              <a:t>language</a:t>
            </a:r>
            <a:r>
              <a:rPr lang="tr-TR" sz="1900" dirty="0"/>
              <a:t> </a:t>
            </a:r>
            <a:r>
              <a:rPr lang="tr-TR" sz="1900" dirty="0" err="1"/>
              <a:t>religion</a:t>
            </a:r>
            <a:r>
              <a:rPr lang="tr-TR" sz="1900" dirty="0"/>
              <a:t>, </a:t>
            </a:r>
            <a:r>
              <a:rPr lang="tr-TR" sz="1900" dirty="0" err="1"/>
              <a:t>race</a:t>
            </a:r>
            <a:r>
              <a:rPr lang="tr-TR" sz="1900" dirty="0"/>
              <a:t>, </a:t>
            </a:r>
            <a:r>
              <a:rPr lang="tr-TR" sz="1900" dirty="0" err="1"/>
              <a:t>color</a:t>
            </a:r>
            <a:r>
              <a:rPr lang="tr-TR" sz="1900" dirty="0"/>
              <a:t>, </a:t>
            </a:r>
            <a:r>
              <a:rPr lang="tr-TR" sz="1900" dirty="0" err="1"/>
              <a:t>gender</a:t>
            </a:r>
            <a:r>
              <a:rPr lang="tr-TR" sz="1900" dirty="0"/>
              <a:t>, </a:t>
            </a:r>
            <a:r>
              <a:rPr lang="tr-TR" sz="1900" dirty="0" err="1"/>
              <a:t>political</a:t>
            </a:r>
            <a:r>
              <a:rPr lang="tr-TR" sz="1900" dirty="0"/>
              <a:t> </a:t>
            </a:r>
            <a:r>
              <a:rPr lang="tr-TR" sz="1900" dirty="0" err="1"/>
              <a:t>opinion</a:t>
            </a:r>
            <a:r>
              <a:rPr lang="tr-TR" sz="1900" dirty="0"/>
              <a:t> </a:t>
            </a:r>
            <a:r>
              <a:rPr lang="tr-TR" sz="1900" dirty="0" err="1"/>
              <a:t>and</a:t>
            </a:r>
            <a:r>
              <a:rPr lang="tr-TR" sz="1900" dirty="0"/>
              <a:t> </a:t>
            </a:r>
            <a:r>
              <a:rPr lang="tr-TR" sz="1900" dirty="0" err="1"/>
              <a:t>similar</a:t>
            </a:r>
            <a:r>
              <a:rPr lang="tr-TR" sz="1900" dirty="0"/>
              <a:t> </a:t>
            </a:r>
            <a:r>
              <a:rPr lang="tr-TR" sz="1900" dirty="0" err="1"/>
              <a:t>reasons</a:t>
            </a:r>
            <a:r>
              <a:rPr lang="tr-TR" sz="1900" dirty="0"/>
              <a:t>, </a:t>
            </a:r>
            <a:r>
              <a:rPr lang="tr-TR" sz="1900" dirty="0" err="1"/>
              <a:t>and</a:t>
            </a:r>
            <a:r>
              <a:rPr lang="tr-TR" sz="1900" dirty="0"/>
              <a:t> </a:t>
            </a:r>
            <a:r>
              <a:rPr lang="tr-TR" sz="1900" dirty="0" err="1"/>
              <a:t>also</a:t>
            </a:r>
            <a:r>
              <a:rPr lang="tr-TR" sz="1900" dirty="0"/>
              <a:t> men </a:t>
            </a:r>
            <a:r>
              <a:rPr lang="tr-TR" sz="1900" dirty="0" err="1"/>
              <a:t>and</a:t>
            </a:r>
            <a:r>
              <a:rPr lang="tr-TR" sz="1900" dirty="0"/>
              <a:t> </a:t>
            </a:r>
            <a:r>
              <a:rPr lang="tr-TR" sz="1900" dirty="0" err="1"/>
              <a:t>women</a:t>
            </a:r>
            <a:r>
              <a:rPr lang="tr-TR" sz="1900" dirty="0"/>
              <a:t> </a:t>
            </a:r>
            <a:r>
              <a:rPr lang="tr-TR" sz="1900" dirty="0" err="1"/>
              <a:t>are</a:t>
            </a:r>
            <a:r>
              <a:rPr lang="tr-TR" sz="1900" dirty="0"/>
              <a:t> </a:t>
            </a:r>
            <a:r>
              <a:rPr lang="tr-TR" sz="1900" dirty="0" err="1"/>
              <a:t>equal</a:t>
            </a:r>
            <a:r>
              <a:rPr lang="tr-TR" sz="1900" dirty="0"/>
              <a:t>.</a:t>
            </a:r>
          </a:p>
          <a:p>
            <a:pPr marL="137160" indent="0">
              <a:buNone/>
            </a:pPr>
            <a:endParaRPr lang="tr-TR" sz="1900" dirty="0"/>
          </a:p>
          <a:p>
            <a:pPr marL="137160" indent="0">
              <a:buNone/>
            </a:pPr>
            <a:r>
              <a:rPr lang="tr-TR" sz="1900" dirty="0">
                <a:solidFill>
                  <a:srgbClr val="002060"/>
                </a:solidFill>
              </a:rPr>
              <a:t>Türk anayasasında kanun önünde din, dil, ırk, cinsiyet, mezhep belirtmeksizin </a:t>
            </a:r>
            <a:r>
              <a:rPr lang="tr-TR" sz="1900" dirty="0" err="1">
                <a:solidFill>
                  <a:srgbClr val="002060"/>
                </a:solidFill>
              </a:rPr>
              <a:t>herşey</a:t>
            </a:r>
            <a:r>
              <a:rPr lang="tr-TR" sz="1900" dirty="0">
                <a:solidFill>
                  <a:srgbClr val="002060"/>
                </a:solidFill>
              </a:rPr>
              <a:t> eşittir, bu da anayasada şu şekilde açıklanır;</a:t>
            </a:r>
          </a:p>
          <a:p>
            <a:pPr marL="137160" indent="0">
              <a:buNone/>
            </a:pPr>
            <a:r>
              <a:rPr lang="tr-TR" sz="1900" dirty="0">
                <a:solidFill>
                  <a:srgbClr val="002060"/>
                </a:solidFill>
              </a:rPr>
              <a:t>Anayasanın 10. mad. göre herkes dil, din, ırk, renk, cinsiyet, siyasi düşünce ve benzeri  sebeplerle ayrım gözetilmeksizin konular önünde eşittir, ve kadınlarla erkekler de eşittir.</a:t>
            </a:r>
          </a:p>
        </p:txBody>
      </p:sp>
      <p:pic>
        <p:nvPicPr>
          <p:cNvPr id="4" name="Picture 2" descr="C:\Users\User\Desktop\d382bd8ae87d9139df6458192532657c_XL.jpg">
            <a:extLst>
              <a:ext uri="{FF2B5EF4-FFF2-40B4-BE49-F238E27FC236}">
                <a16:creationId xmlns="" xmlns:a16="http://schemas.microsoft.com/office/drawing/2014/main" id="{A5EEBCFF-6C04-41CB-8BB3-427016AA3B22}"/>
              </a:ext>
            </a:extLst>
          </p:cNvPr>
          <p:cNvPicPr>
            <a:picLocks noChangeAspect="1" noChangeArrowheads="1"/>
          </p:cNvPicPr>
          <p:nvPr/>
        </p:nvPicPr>
        <p:blipFill>
          <a:blip r:embed="rId3" cstate="print"/>
          <a:srcRect/>
          <a:stretch>
            <a:fillRect/>
          </a:stretch>
        </p:blipFill>
        <p:spPr bwMode="auto">
          <a:xfrm>
            <a:off x="7668344" y="0"/>
            <a:ext cx="1475656" cy="861639"/>
          </a:xfrm>
          <a:prstGeom prst="rect">
            <a:avLst/>
          </a:prstGeom>
          <a:noFill/>
        </p:spPr>
      </p:pic>
      <p:pic>
        <p:nvPicPr>
          <p:cNvPr id="5" name="Resim 4"/>
          <p:cNvPicPr>
            <a:picLocks noChangeAspect="1"/>
          </p:cNvPicPr>
          <p:nvPr/>
        </p:nvPicPr>
        <p:blipFill>
          <a:blip r:embed="rId4" cstate="print"/>
          <a:stretch>
            <a:fillRect/>
          </a:stretch>
        </p:blipFill>
        <p:spPr>
          <a:xfrm>
            <a:off x="7020273" y="-18425"/>
            <a:ext cx="648072" cy="9194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332656"/>
            <a:ext cx="8229600" cy="692696"/>
          </a:xfrm>
        </p:spPr>
        <p:txBody>
          <a:bodyPr>
            <a:normAutofit fontScale="90000"/>
          </a:bodyPr>
          <a:lstStyle/>
          <a:p>
            <a:r>
              <a:rPr lang="tr-TR" dirty="0">
                <a:solidFill>
                  <a:srgbClr val="FFFF00"/>
                </a:solidFill>
              </a:rPr>
              <a:t>        DON’T</a:t>
            </a:r>
            <a:r>
              <a:rPr lang="en-US" dirty="0">
                <a:solidFill>
                  <a:srgbClr val="FFFF00"/>
                </a:solidFill>
              </a:rPr>
              <a:t> </a:t>
            </a:r>
            <a:r>
              <a:rPr lang="tr-TR" dirty="0">
                <a:solidFill>
                  <a:srgbClr val="FFFF00"/>
                </a:solidFill>
              </a:rPr>
              <a:t>MIX THE SEAS</a:t>
            </a:r>
          </a:p>
        </p:txBody>
      </p:sp>
      <p:sp>
        <p:nvSpPr>
          <p:cNvPr id="3" name="2 İçerik Yer Tutucusu"/>
          <p:cNvSpPr>
            <a:spLocks noGrp="1"/>
          </p:cNvSpPr>
          <p:nvPr>
            <p:ph idx="1"/>
          </p:nvPr>
        </p:nvSpPr>
        <p:spPr>
          <a:xfrm>
            <a:off x="0" y="1412776"/>
            <a:ext cx="9144000" cy="4320480"/>
          </a:xfrm>
        </p:spPr>
        <p:txBody>
          <a:bodyPr>
            <a:normAutofit/>
          </a:bodyPr>
          <a:lstStyle/>
          <a:p>
            <a:r>
              <a:rPr lang="en-US" sz="2000" dirty="0"/>
              <a:t>It is H</a:t>
            </a:r>
            <a:r>
              <a:rPr lang="tr-TR" sz="2000" dirty="0"/>
              <a:t>E</a:t>
            </a:r>
            <a:r>
              <a:rPr lang="en-US" sz="2000" dirty="0"/>
              <a:t> Who has let free the two bodies of flowing water: One palatable and sweet, and the other</a:t>
            </a:r>
            <a:r>
              <a:rPr lang="tr-TR" sz="2000" dirty="0"/>
              <a:t>s</a:t>
            </a:r>
            <a:r>
              <a:rPr lang="en-US" sz="2000" dirty="0"/>
              <a:t> salt and bitter; yet has H</a:t>
            </a:r>
            <a:r>
              <a:rPr lang="tr-TR" sz="2000" dirty="0"/>
              <a:t>E</a:t>
            </a:r>
            <a:r>
              <a:rPr lang="en-US" sz="2000" dirty="0"/>
              <a:t> mad</a:t>
            </a:r>
            <a:r>
              <a:rPr lang="tr-TR" sz="2000" dirty="0"/>
              <a:t>e a </a:t>
            </a:r>
            <a:r>
              <a:rPr lang="en-US" sz="2000" dirty="0"/>
              <a:t>barrier between them, a partition that is forbidden to be passed.</a:t>
            </a:r>
            <a:r>
              <a:rPr lang="tr-TR" sz="2000" dirty="0"/>
              <a:t>   (</a:t>
            </a:r>
            <a:r>
              <a:rPr lang="tr-TR" sz="2000" dirty="0" err="1"/>
              <a:t>TheCriterion</a:t>
            </a:r>
            <a:r>
              <a:rPr lang="tr-TR" sz="2000" dirty="0"/>
              <a:t>/53),</a:t>
            </a:r>
          </a:p>
          <a:p>
            <a:pPr marL="137160" indent="0">
              <a:buNone/>
            </a:pPr>
            <a:r>
              <a:rPr lang="tr-TR" sz="2000" dirty="0">
                <a:solidFill>
                  <a:schemeClr val="bg1"/>
                </a:solidFill>
              </a:rPr>
              <a:t>EXPLANATION:</a:t>
            </a:r>
          </a:p>
          <a:p>
            <a:pPr marL="137160" indent="0">
              <a:buNone/>
            </a:pPr>
            <a:r>
              <a:rPr lang="tr-TR" sz="2000" dirty="0" err="1"/>
              <a:t>The</a:t>
            </a:r>
            <a:r>
              <a:rPr lang="tr-TR" sz="2000" dirty="0"/>
              <a:t> </a:t>
            </a:r>
            <a:r>
              <a:rPr lang="tr-TR" sz="2000" dirty="0" err="1"/>
              <a:t>incident</a:t>
            </a:r>
            <a:r>
              <a:rPr lang="tr-TR" sz="2000" dirty="0"/>
              <a:t> of </a:t>
            </a:r>
            <a:r>
              <a:rPr lang="tr-TR" dirty="0" err="1"/>
              <a:t>don’t</a:t>
            </a:r>
            <a:r>
              <a:rPr lang="tr-TR" dirty="0"/>
              <a:t> </a:t>
            </a:r>
            <a:r>
              <a:rPr lang="tr-TR" sz="2000" dirty="0"/>
              <a:t>mix </a:t>
            </a:r>
            <a:r>
              <a:rPr lang="tr-TR" sz="2000" dirty="0" err="1"/>
              <a:t>the</a:t>
            </a:r>
            <a:r>
              <a:rPr lang="tr-TR" sz="2000" dirty="0"/>
              <a:t> </a:t>
            </a:r>
            <a:r>
              <a:rPr lang="tr-TR" sz="2000" dirty="0" err="1"/>
              <a:t>seas</a:t>
            </a:r>
            <a:r>
              <a:rPr lang="tr-TR" sz="2000" dirty="0"/>
              <a:t> in </a:t>
            </a:r>
            <a:r>
              <a:rPr lang="tr-TR" sz="2000" dirty="0" err="1"/>
              <a:t>the</a:t>
            </a:r>
            <a:r>
              <a:rPr lang="tr-TR" sz="2000" dirty="0"/>
              <a:t> </a:t>
            </a:r>
            <a:r>
              <a:rPr lang="tr-TR" sz="2000" dirty="0" err="1"/>
              <a:t>Coran</a:t>
            </a:r>
            <a:r>
              <a:rPr lang="tr-TR" sz="2000" dirty="0"/>
              <a:t> has </a:t>
            </a:r>
            <a:r>
              <a:rPr lang="tr-TR" sz="2000" dirty="0" err="1"/>
              <a:t>been</a:t>
            </a:r>
            <a:r>
              <a:rPr lang="tr-TR" sz="2000" dirty="0"/>
              <a:t> </a:t>
            </a:r>
            <a:r>
              <a:rPr lang="tr-TR" sz="2000" dirty="0" err="1"/>
              <a:t>scientifically</a:t>
            </a:r>
            <a:r>
              <a:rPr lang="tr-TR" sz="2000" dirty="0"/>
              <a:t> </a:t>
            </a:r>
            <a:r>
              <a:rPr lang="tr-TR" sz="2000" dirty="0" err="1"/>
              <a:t>determined</a:t>
            </a:r>
            <a:r>
              <a:rPr lang="tr-TR" sz="2000" dirty="0"/>
              <a:t>.</a:t>
            </a:r>
          </a:p>
          <a:p>
            <a:pPr marL="137160" indent="0">
              <a:buNone/>
            </a:pPr>
            <a:endParaRPr lang="tr-TR" dirty="0"/>
          </a:p>
          <a:p>
            <a:pPr marL="137160" indent="0">
              <a:buNone/>
            </a:pPr>
            <a:r>
              <a:rPr lang="tr-TR" dirty="0">
                <a:solidFill>
                  <a:srgbClr val="002060"/>
                </a:solidFill>
              </a:rPr>
              <a:t>Kuran'daki denizlerin karışmaması olayı bilimsel olarak belirlenmiştir.</a:t>
            </a:r>
            <a:endParaRPr lang="tr-TR" sz="2000" dirty="0">
              <a:solidFill>
                <a:srgbClr val="002060"/>
              </a:solidFill>
            </a:endParaRPr>
          </a:p>
        </p:txBody>
      </p:sp>
      <p:pic>
        <p:nvPicPr>
          <p:cNvPr id="4" name="Picture 2" descr="C:\Users\User\Desktop\d382bd8ae87d9139df6458192532657c_XL.jpg">
            <a:extLst>
              <a:ext uri="{FF2B5EF4-FFF2-40B4-BE49-F238E27FC236}">
                <a16:creationId xmlns="" xmlns:a16="http://schemas.microsoft.com/office/drawing/2014/main" id="{2269AB81-3006-4301-AA28-D4830A5B17D4}"/>
              </a:ext>
            </a:extLst>
          </p:cNvPr>
          <p:cNvPicPr>
            <a:picLocks noChangeAspect="1" noChangeArrowheads="1"/>
          </p:cNvPicPr>
          <p:nvPr/>
        </p:nvPicPr>
        <p:blipFill>
          <a:blip r:embed="rId2" cstate="print"/>
          <a:srcRect/>
          <a:stretch>
            <a:fillRect/>
          </a:stretch>
        </p:blipFill>
        <p:spPr bwMode="auto">
          <a:xfrm>
            <a:off x="7377549" y="0"/>
            <a:ext cx="1766451" cy="1142984"/>
          </a:xfrm>
          <a:prstGeom prst="rect">
            <a:avLst/>
          </a:prstGeom>
          <a:noFill/>
        </p:spPr>
      </p:pic>
      <p:pic>
        <p:nvPicPr>
          <p:cNvPr id="5" name="Resim 4"/>
          <p:cNvPicPr>
            <a:picLocks noChangeAspect="1"/>
          </p:cNvPicPr>
          <p:nvPr/>
        </p:nvPicPr>
        <p:blipFill>
          <a:blip r:embed="rId3" cstate="print"/>
          <a:stretch>
            <a:fillRect/>
          </a:stretch>
        </p:blipFill>
        <p:spPr>
          <a:xfrm>
            <a:off x="293910" y="102828"/>
            <a:ext cx="923331" cy="13099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785794"/>
          </a:xfrm>
        </p:spPr>
        <p:txBody>
          <a:bodyPr>
            <a:normAutofit/>
          </a:bodyPr>
          <a:lstStyle/>
          <a:p>
            <a:r>
              <a:rPr lang="tr-TR" dirty="0">
                <a:solidFill>
                  <a:srgbClr val="FFFF00"/>
                </a:solidFill>
              </a:rPr>
              <a:t>THE CREATION OF MAN</a:t>
            </a:r>
          </a:p>
        </p:txBody>
      </p:sp>
      <p:sp>
        <p:nvSpPr>
          <p:cNvPr id="3" name="2 İçerik Yer Tutucusu"/>
          <p:cNvSpPr>
            <a:spLocks noGrp="1"/>
          </p:cNvSpPr>
          <p:nvPr>
            <p:ph idx="1"/>
          </p:nvPr>
        </p:nvSpPr>
        <p:spPr>
          <a:xfrm>
            <a:off x="0" y="714357"/>
            <a:ext cx="9144000" cy="5929353"/>
          </a:xfrm>
        </p:spPr>
        <p:txBody>
          <a:bodyPr>
            <a:noAutofit/>
          </a:bodyPr>
          <a:lstStyle/>
          <a:p>
            <a:pPr fontAlgn="ctr"/>
            <a:r>
              <a:rPr lang="en-US" sz="2000" dirty="0"/>
              <a:t>Man We did create from a quintessence (of clay); </a:t>
            </a:r>
          </a:p>
          <a:p>
            <a:pPr fontAlgn="ctr"/>
            <a:r>
              <a:rPr lang="en-US" sz="2000" dirty="0"/>
              <a:t>Then We placed him as (a drop of) sperm in a place of rest, firmly fixed;</a:t>
            </a:r>
          </a:p>
          <a:p>
            <a:r>
              <a:rPr lang="en-US" sz="2000" dirty="0"/>
              <a:t>Then We made the sperm into a clot of congealed blood; then of that clot We made a (</a:t>
            </a:r>
            <a:r>
              <a:rPr lang="en-US" sz="2000" dirty="0" err="1"/>
              <a:t>foetus</a:t>
            </a:r>
            <a:r>
              <a:rPr lang="en-US" sz="2000" dirty="0"/>
              <a:t>) lump; then we made out of that lump bones and clothed the bones with flesh; then we developed out of it another creature. So blessed be Allah, the best to create!</a:t>
            </a:r>
            <a:r>
              <a:rPr lang="tr-TR" sz="2000" dirty="0"/>
              <a:t> </a:t>
            </a:r>
          </a:p>
          <a:p>
            <a:pPr marL="0" indent="0">
              <a:buNone/>
            </a:pPr>
            <a:r>
              <a:rPr lang="tr-TR" sz="2000" dirty="0"/>
              <a:t>    (</a:t>
            </a:r>
            <a:r>
              <a:rPr lang="tr-TR" sz="2000" dirty="0" err="1"/>
              <a:t>The</a:t>
            </a:r>
            <a:r>
              <a:rPr lang="tr-TR" sz="2000" dirty="0"/>
              <a:t> </a:t>
            </a:r>
            <a:r>
              <a:rPr lang="tr-TR" sz="2000" dirty="0" err="1"/>
              <a:t>Believers</a:t>
            </a:r>
            <a:r>
              <a:rPr lang="tr-TR" sz="2000" dirty="0"/>
              <a:t>/12-14)</a:t>
            </a:r>
          </a:p>
          <a:p>
            <a:pPr marL="137160" indent="0">
              <a:buNone/>
            </a:pPr>
            <a:r>
              <a:rPr lang="tr-TR" sz="2000" dirty="0">
                <a:solidFill>
                  <a:schemeClr val="bg1"/>
                </a:solidFill>
              </a:rPr>
              <a:t>EXPLANATION:</a:t>
            </a:r>
          </a:p>
          <a:p>
            <a:pPr marL="137160" indent="0">
              <a:buNone/>
            </a:pPr>
            <a:r>
              <a:rPr lang="tr-TR" sz="2000" dirty="0" err="1"/>
              <a:t>Science</a:t>
            </a:r>
            <a:r>
              <a:rPr lang="tr-TR" sz="2000" dirty="0"/>
              <a:t> has </a:t>
            </a:r>
            <a:r>
              <a:rPr lang="tr-TR" sz="2000" dirty="0" err="1"/>
              <a:t>proven</a:t>
            </a:r>
            <a:r>
              <a:rPr lang="tr-TR" sz="2000" dirty="0"/>
              <a:t> </a:t>
            </a:r>
            <a:r>
              <a:rPr lang="tr-TR" sz="2000" dirty="0" err="1"/>
              <a:t>the</a:t>
            </a:r>
            <a:r>
              <a:rPr lang="tr-TR" sz="2000" dirty="0"/>
              <a:t> </a:t>
            </a:r>
            <a:r>
              <a:rPr lang="tr-TR" sz="2000" dirty="0" err="1"/>
              <a:t>truth</a:t>
            </a:r>
            <a:r>
              <a:rPr lang="tr-TR" sz="2000" dirty="0"/>
              <a:t> </a:t>
            </a:r>
            <a:r>
              <a:rPr lang="tr-TR" sz="2000" dirty="0" err="1"/>
              <a:t>mentioned</a:t>
            </a:r>
            <a:r>
              <a:rPr lang="tr-TR" sz="2000" dirty="0"/>
              <a:t> in </a:t>
            </a:r>
            <a:r>
              <a:rPr lang="tr-TR" sz="2000" dirty="0" err="1"/>
              <a:t>this</a:t>
            </a:r>
            <a:r>
              <a:rPr lang="tr-TR" sz="2000" dirty="0"/>
              <a:t> verse 1400 </a:t>
            </a:r>
            <a:r>
              <a:rPr lang="tr-TR" sz="2000" dirty="0" err="1"/>
              <a:t>years</a:t>
            </a:r>
            <a:r>
              <a:rPr lang="tr-TR" sz="2000" dirty="0"/>
              <a:t> </a:t>
            </a:r>
            <a:r>
              <a:rPr lang="tr-TR" sz="2000" dirty="0" err="1"/>
              <a:t>ago</a:t>
            </a:r>
            <a:r>
              <a:rPr lang="tr-TR" sz="2000" dirty="0"/>
              <a:t>. </a:t>
            </a:r>
            <a:r>
              <a:rPr lang="tr-TR" sz="2000" dirty="0" err="1"/>
              <a:t>And</a:t>
            </a:r>
            <a:r>
              <a:rPr lang="tr-TR" sz="2000" dirty="0"/>
              <a:t> it </a:t>
            </a:r>
            <a:r>
              <a:rPr lang="tr-TR" sz="2000" dirty="0" err="1"/>
              <a:t>was</a:t>
            </a:r>
            <a:r>
              <a:rPr lang="tr-TR" sz="2000" dirty="0"/>
              <a:t> </a:t>
            </a:r>
            <a:r>
              <a:rPr lang="tr-TR" sz="2000" dirty="0" err="1"/>
              <a:t>created</a:t>
            </a:r>
            <a:r>
              <a:rPr lang="tr-TR" sz="2000" dirty="0"/>
              <a:t> </a:t>
            </a:r>
            <a:r>
              <a:rPr lang="tr-TR" sz="2000" dirty="0" err="1"/>
              <a:t>from</a:t>
            </a:r>
            <a:r>
              <a:rPr lang="tr-TR" sz="2000" dirty="0"/>
              <a:t> a </a:t>
            </a:r>
            <a:r>
              <a:rPr lang="tr-TR" sz="2000" dirty="0" err="1"/>
              <a:t>human</a:t>
            </a:r>
            <a:r>
              <a:rPr lang="tr-TR" sz="2000" dirty="0"/>
              <a:t> sperm </a:t>
            </a:r>
            <a:r>
              <a:rPr lang="tr-TR" sz="2000" dirty="0" err="1"/>
              <a:t>cell</a:t>
            </a:r>
            <a:r>
              <a:rPr lang="tr-TR" sz="2000" dirty="0"/>
              <a:t>.</a:t>
            </a:r>
          </a:p>
          <a:p>
            <a:pPr marL="137160" indent="0">
              <a:buNone/>
            </a:pPr>
            <a:endParaRPr lang="tr-TR" dirty="0"/>
          </a:p>
          <a:p>
            <a:pPr marL="137160" indent="0">
              <a:buNone/>
            </a:pPr>
            <a:r>
              <a:rPr lang="tr-TR" sz="2000" dirty="0">
                <a:solidFill>
                  <a:srgbClr val="002060"/>
                </a:solidFill>
              </a:rPr>
              <a:t>Bilim 1400 sene önceki bu ayette belirtilen gerçeği ispatlamıştır. Ve insan sperm hücresinden yaratılmıştır.</a:t>
            </a:r>
          </a:p>
          <a:p>
            <a:pPr marL="137160" indent="0">
              <a:buNone/>
            </a:pPr>
            <a:endParaRPr lang="tr-TR" sz="2000" dirty="0"/>
          </a:p>
        </p:txBody>
      </p:sp>
      <p:pic>
        <p:nvPicPr>
          <p:cNvPr id="4" name="Picture 2" descr="C:\Users\User\Desktop\d382bd8ae87d9139df6458192532657c_XL.jpg">
            <a:extLst>
              <a:ext uri="{FF2B5EF4-FFF2-40B4-BE49-F238E27FC236}">
                <a16:creationId xmlns="" xmlns:a16="http://schemas.microsoft.com/office/drawing/2014/main" id="{448AD240-9BDD-45C3-A3D9-D677D51B05B3}"/>
              </a:ext>
            </a:extLst>
          </p:cNvPr>
          <p:cNvPicPr>
            <a:picLocks noChangeAspect="1" noChangeArrowheads="1"/>
          </p:cNvPicPr>
          <p:nvPr/>
        </p:nvPicPr>
        <p:blipFill>
          <a:blip r:embed="rId2" cstate="print"/>
          <a:srcRect/>
          <a:stretch>
            <a:fillRect/>
          </a:stretch>
        </p:blipFill>
        <p:spPr bwMode="auto">
          <a:xfrm>
            <a:off x="7377549" y="0"/>
            <a:ext cx="1766451" cy="1142984"/>
          </a:xfrm>
          <a:prstGeom prst="rect">
            <a:avLst/>
          </a:prstGeom>
          <a:noFill/>
        </p:spPr>
      </p:pic>
      <p:pic>
        <p:nvPicPr>
          <p:cNvPr id="5" name="Resim 4"/>
          <p:cNvPicPr>
            <a:picLocks noChangeAspect="1"/>
          </p:cNvPicPr>
          <p:nvPr/>
        </p:nvPicPr>
        <p:blipFill>
          <a:blip r:embed="rId3" cstate="print"/>
          <a:stretch>
            <a:fillRect/>
          </a:stretch>
        </p:blipFill>
        <p:spPr>
          <a:xfrm>
            <a:off x="6657240" y="0"/>
            <a:ext cx="805645" cy="11429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4384" y="476672"/>
            <a:ext cx="8229600" cy="933752"/>
          </a:xfrm>
        </p:spPr>
        <p:txBody>
          <a:bodyPr/>
          <a:lstStyle/>
          <a:p>
            <a:r>
              <a:rPr lang="tr-TR" dirty="0">
                <a:solidFill>
                  <a:srgbClr val="FFFF00"/>
                </a:solidFill>
              </a:rPr>
              <a:t>   ASTRONOMY AND ORBIT</a:t>
            </a:r>
          </a:p>
        </p:txBody>
      </p:sp>
      <p:sp>
        <p:nvSpPr>
          <p:cNvPr id="3" name="2 İçerik Yer Tutucusu"/>
          <p:cNvSpPr>
            <a:spLocks noGrp="1"/>
          </p:cNvSpPr>
          <p:nvPr>
            <p:ph idx="1"/>
          </p:nvPr>
        </p:nvSpPr>
        <p:spPr>
          <a:xfrm>
            <a:off x="-22816" y="1428712"/>
            <a:ext cx="9144000" cy="5429288"/>
          </a:xfrm>
        </p:spPr>
        <p:txBody>
          <a:bodyPr>
            <a:normAutofit/>
          </a:bodyPr>
          <a:lstStyle/>
          <a:p>
            <a:r>
              <a:rPr lang="en-US" sz="2000" dirty="0"/>
              <a:t>It is He Who created the Night and the Day, and the sun and the moon: all (the celestial bodies) swim along, each in its rounded course.</a:t>
            </a:r>
            <a:r>
              <a:rPr lang="tr-TR" sz="2000" dirty="0"/>
              <a:t> (</a:t>
            </a:r>
            <a:r>
              <a:rPr lang="tr-TR" sz="2000" dirty="0" err="1"/>
              <a:t>The</a:t>
            </a:r>
            <a:r>
              <a:rPr lang="tr-TR" sz="2000" dirty="0"/>
              <a:t> </a:t>
            </a:r>
            <a:r>
              <a:rPr lang="tr-TR" sz="2000" dirty="0" err="1"/>
              <a:t>Prophets</a:t>
            </a:r>
            <a:r>
              <a:rPr lang="tr-TR" sz="2000" dirty="0"/>
              <a:t>/33)</a:t>
            </a:r>
          </a:p>
          <a:p>
            <a:pPr marL="137160" indent="0">
              <a:buNone/>
            </a:pPr>
            <a:r>
              <a:rPr lang="tr-TR" sz="2000" dirty="0">
                <a:solidFill>
                  <a:schemeClr val="bg1"/>
                </a:solidFill>
              </a:rPr>
              <a:t>EXPLANATION:</a:t>
            </a:r>
          </a:p>
          <a:p>
            <a:pPr marL="137160" indent="0">
              <a:buNone/>
            </a:pPr>
            <a:r>
              <a:rPr lang="tr-TR" sz="2000" dirty="0" err="1"/>
              <a:t>It</a:t>
            </a:r>
            <a:r>
              <a:rPr lang="tr-TR" sz="2000" dirty="0"/>
              <a:t> is </a:t>
            </a:r>
            <a:r>
              <a:rPr lang="tr-TR" sz="2000" dirty="0" err="1"/>
              <a:t>mentioned</a:t>
            </a:r>
            <a:r>
              <a:rPr lang="tr-TR" sz="2000" dirty="0"/>
              <a:t> </a:t>
            </a:r>
            <a:r>
              <a:rPr lang="tr-TR" sz="2000" dirty="0" err="1"/>
              <a:t>that</a:t>
            </a:r>
            <a:r>
              <a:rPr lang="tr-TR" sz="2000" dirty="0"/>
              <a:t> </a:t>
            </a:r>
            <a:r>
              <a:rPr lang="tr-TR" sz="2000" dirty="0" err="1"/>
              <a:t>every</a:t>
            </a:r>
            <a:r>
              <a:rPr lang="tr-TR" sz="2000" dirty="0"/>
              <a:t> </a:t>
            </a:r>
            <a:r>
              <a:rPr lang="tr-TR" sz="2000" dirty="0" err="1"/>
              <a:t>thing</a:t>
            </a:r>
            <a:r>
              <a:rPr lang="tr-TR" sz="2000" dirty="0"/>
              <a:t> is </a:t>
            </a:r>
            <a:r>
              <a:rPr lang="tr-TR" sz="2000" dirty="0" err="1"/>
              <a:t>created</a:t>
            </a:r>
            <a:r>
              <a:rPr lang="tr-TR" sz="2000" dirty="0"/>
              <a:t> in a </a:t>
            </a:r>
            <a:r>
              <a:rPr lang="tr-TR" sz="2000" dirty="0" err="1"/>
              <a:t>certain</a:t>
            </a:r>
            <a:r>
              <a:rPr lang="tr-TR" sz="2000" dirty="0"/>
              <a:t> </a:t>
            </a:r>
            <a:r>
              <a:rPr lang="tr-TR" sz="2000" dirty="0" err="1"/>
              <a:t>order</a:t>
            </a:r>
            <a:r>
              <a:rPr lang="tr-TR" sz="2000" dirty="0"/>
              <a:t> in </a:t>
            </a:r>
            <a:r>
              <a:rPr lang="tr-TR" sz="2000" dirty="0" err="1"/>
              <a:t>the</a:t>
            </a:r>
            <a:r>
              <a:rPr lang="tr-TR" sz="2000" dirty="0"/>
              <a:t> </a:t>
            </a:r>
            <a:r>
              <a:rPr lang="tr-TR" sz="2000" dirty="0" err="1"/>
              <a:t>universe</a:t>
            </a:r>
            <a:r>
              <a:rPr lang="tr-TR" sz="2000" dirty="0"/>
              <a:t> . </a:t>
            </a:r>
            <a:r>
              <a:rPr lang="tr-TR" sz="2000" dirty="0" err="1"/>
              <a:t>This</a:t>
            </a:r>
            <a:r>
              <a:rPr lang="tr-TR" sz="2000" dirty="0"/>
              <a:t> has </a:t>
            </a:r>
            <a:r>
              <a:rPr lang="tr-TR" sz="2000" dirty="0" err="1"/>
              <a:t>been</a:t>
            </a:r>
            <a:r>
              <a:rPr lang="tr-TR" sz="2000" dirty="0"/>
              <a:t> </a:t>
            </a:r>
            <a:r>
              <a:rPr lang="tr-TR" sz="2000" dirty="0" err="1"/>
              <a:t>scientifically</a:t>
            </a:r>
            <a:r>
              <a:rPr lang="tr-TR" sz="2000" dirty="0"/>
              <a:t> </a:t>
            </a:r>
            <a:r>
              <a:rPr lang="tr-TR" sz="2000" dirty="0" err="1"/>
              <a:t>proven</a:t>
            </a:r>
            <a:r>
              <a:rPr lang="tr-TR" sz="2000" dirty="0"/>
              <a:t>. </a:t>
            </a:r>
          </a:p>
          <a:p>
            <a:pPr marL="137160" indent="0">
              <a:buNone/>
            </a:pPr>
            <a:endParaRPr lang="tr-TR" dirty="0"/>
          </a:p>
          <a:p>
            <a:pPr marL="137160" indent="0">
              <a:buNone/>
            </a:pPr>
            <a:r>
              <a:rPr lang="tr-TR" sz="2000" dirty="0">
                <a:solidFill>
                  <a:srgbClr val="002060"/>
                </a:solidFill>
              </a:rPr>
              <a:t>Evrende </a:t>
            </a:r>
            <a:r>
              <a:rPr lang="tr-TR" sz="2000" dirty="0" err="1">
                <a:solidFill>
                  <a:srgbClr val="002060"/>
                </a:solidFill>
              </a:rPr>
              <a:t>herşeyin</a:t>
            </a:r>
            <a:r>
              <a:rPr lang="tr-TR" sz="2000" dirty="0">
                <a:solidFill>
                  <a:srgbClr val="002060"/>
                </a:solidFill>
              </a:rPr>
              <a:t> belli bir düzen üzerinde yaratıldığından bahsedilir. Bilimseler </a:t>
            </a:r>
            <a:r>
              <a:rPr lang="tr-TR" sz="2000" dirty="0" err="1">
                <a:solidFill>
                  <a:srgbClr val="002060"/>
                </a:solidFill>
              </a:rPr>
              <a:t>olarakta</a:t>
            </a:r>
            <a:r>
              <a:rPr lang="tr-TR" sz="2000" dirty="0">
                <a:solidFill>
                  <a:srgbClr val="002060"/>
                </a:solidFill>
              </a:rPr>
              <a:t> bu ispatlanmıştır.</a:t>
            </a:r>
          </a:p>
          <a:p>
            <a:pPr marL="137160" indent="0">
              <a:buNone/>
            </a:pPr>
            <a:endParaRPr lang="tr-TR" dirty="0"/>
          </a:p>
          <a:p>
            <a:pPr marL="137160" indent="0">
              <a:buNone/>
            </a:pPr>
            <a:endParaRPr lang="tr-TR" sz="2000" dirty="0"/>
          </a:p>
        </p:txBody>
      </p:sp>
      <p:pic>
        <p:nvPicPr>
          <p:cNvPr id="4" name="Picture 2" descr="C:\Users\User\Desktop\d382bd8ae87d9139df6458192532657c_XL.jpg">
            <a:extLst>
              <a:ext uri="{FF2B5EF4-FFF2-40B4-BE49-F238E27FC236}">
                <a16:creationId xmlns="" xmlns:a16="http://schemas.microsoft.com/office/drawing/2014/main" id="{3044462A-BDA2-4342-9F3B-5DEF39CA9585}"/>
              </a:ext>
            </a:extLst>
          </p:cNvPr>
          <p:cNvPicPr>
            <a:picLocks noChangeAspect="1" noChangeArrowheads="1"/>
          </p:cNvPicPr>
          <p:nvPr/>
        </p:nvPicPr>
        <p:blipFill>
          <a:blip r:embed="rId2" cstate="print"/>
          <a:srcRect/>
          <a:stretch>
            <a:fillRect/>
          </a:stretch>
        </p:blipFill>
        <p:spPr bwMode="auto">
          <a:xfrm>
            <a:off x="7377549" y="0"/>
            <a:ext cx="1766451" cy="1142984"/>
          </a:xfrm>
          <a:prstGeom prst="rect">
            <a:avLst/>
          </a:prstGeom>
          <a:noFill/>
        </p:spPr>
      </p:pic>
      <p:pic>
        <p:nvPicPr>
          <p:cNvPr id="5" name="Resim 4"/>
          <p:cNvPicPr>
            <a:picLocks noChangeAspect="1"/>
          </p:cNvPicPr>
          <p:nvPr/>
        </p:nvPicPr>
        <p:blipFill>
          <a:blip r:embed="rId3" cstate="print"/>
          <a:stretch>
            <a:fillRect/>
          </a:stretch>
        </p:blipFill>
        <p:spPr>
          <a:xfrm>
            <a:off x="251520" y="263932"/>
            <a:ext cx="720309" cy="10219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8E3377EB-B9D7-4489-B519-5CF18F306D5A}"/>
              </a:ext>
            </a:extLst>
          </p:cNvPr>
          <p:cNvSpPr>
            <a:spLocks noGrp="1"/>
          </p:cNvSpPr>
          <p:nvPr>
            <p:ph idx="1"/>
          </p:nvPr>
        </p:nvSpPr>
        <p:spPr>
          <a:xfrm>
            <a:off x="1115616" y="980728"/>
            <a:ext cx="6711654" cy="4195481"/>
          </a:xfrm>
        </p:spPr>
        <p:txBody>
          <a:bodyPr>
            <a:normAutofit/>
          </a:bodyPr>
          <a:lstStyle/>
          <a:p>
            <a:pPr marL="0" indent="0" algn="ctr">
              <a:buNone/>
            </a:pPr>
            <a:r>
              <a:rPr lang="tr-TR" sz="7200" dirty="0"/>
              <a:t>                     </a:t>
            </a:r>
            <a:r>
              <a:rPr lang="tr-TR" sz="8000" dirty="0">
                <a:solidFill>
                  <a:schemeClr val="accent1">
                    <a:lumMod val="50000"/>
                  </a:schemeClr>
                </a:solidFill>
              </a:rPr>
              <a:t>THANKS FOR LISTENING</a:t>
            </a:r>
          </a:p>
        </p:txBody>
      </p:sp>
      <p:pic>
        <p:nvPicPr>
          <p:cNvPr id="9" name="Picture 2" descr="C:\Users\User\Desktop\d382bd8ae87d9139df6458192532657c_XL.jpg">
            <a:extLst>
              <a:ext uri="{FF2B5EF4-FFF2-40B4-BE49-F238E27FC236}">
                <a16:creationId xmlns="" xmlns:a16="http://schemas.microsoft.com/office/drawing/2014/main" id="{1EDE8345-8752-428C-B4B5-9C80C4C47EA0}"/>
              </a:ext>
            </a:extLst>
          </p:cNvPr>
          <p:cNvPicPr>
            <a:picLocks noChangeAspect="1" noChangeArrowheads="1"/>
          </p:cNvPicPr>
          <p:nvPr/>
        </p:nvPicPr>
        <p:blipFill>
          <a:blip r:embed="rId2" cstate="print"/>
          <a:srcRect/>
          <a:stretch>
            <a:fillRect/>
          </a:stretch>
        </p:blipFill>
        <p:spPr bwMode="auto">
          <a:xfrm>
            <a:off x="7377549" y="0"/>
            <a:ext cx="1766451" cy="1142984"/>
          </a:xfrm>
          <a:prstGeom prst="rect">
            <a:avLst/>
          </a:prstGeom>
          <a:noFill/>
        </p:spPr>
      </p:pic>
      <p:pic>
        <p:nvPicPr>
          <p:cNvPr id="2" name="Resim 1"/>
          <p:cNvPicPr>
            <a:picLocks noChangeAspect="1"/>
          </p:cNvPicPr>
          <p:nvPr/>
        </p:nvPicPr>
        <p:blipFill>
          <a:blip r:embed="rId3" cstate="print"/>
          <a:stretch>
            <a:fillRect/>
          </a:stretch>
        </p:blipFill>
        <p:spPr>
          <a:xfrm>
            <a:off x="3852645" y="265084"/>
            <a:ext cx="1237595" cy="1755800"/>
          </a:xfrm>
          <a:prstGeom prst="rect">
            <a:avLst/>
          </a:prstGeom>
        </p:spPr>
      </p:pic>
    </p:spTree>
    <p:extLst>
      <p:ext uri="{BB962C8B-B14F-4D97-AF65-F5344CB8AC3E}">
        <p14:creationId xmlns:p14="http://schemas.microsoft.com/office/powerpoint/2010/main" xmlns="" val="244692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260648"/>
            <a:ext cx="7772400" cy="5597220"/>
          </a:xfrm>
        </p:spPr>
        <p:txBody>
          <a:bodyPr>
            <a:noAutofit/>
          </a:bodyPr>
          <a:lstStyle/>
          <a:p>
            <a:r>
              <a:rPr lang="tr-TR" sz="7200" dirty="0">
                <a:solidFill>
                  <a:schemeClr val="accent1"/>
                </a:solidFill>
              </a:rPr>
              <a:t>QUOTES FROM CORAN CONNECTING PRACTICE AND THEORY</a:t>
            </a:r>
          </a:p>
        </p:txBody>
      </p:sp>
      <p:pic>
        <p:nvPicPr>
          <p:cNvPr id="3" name="Picture 2" descr="C:\Users\User\Desktop\d382bd8ae87d9139df6458192532657c_XL.jpg">
            <a:extLst>
              <a:ext uri="{FF2B5EF4-FFF2-40B4-BE49-F238E27FC236}">
                <a16:creationId xmlns="" xmlns:a16="http://schemas.microsoft.com/office/drawing/2014/main" id="{5F8C67D8-71A1-4244-9829-72D3822ACB03}"/>
              </a:ext>
            </a:extLst>
          </p:cNvPr>
          <p:cNvPicPr>
            <a:picLocks noChangeAspect="1" noChangeArrowheads="1"/>
          </p:cNvPicPr>
          <p:nvPr/>
        </p:nvPicPr>
        <p:blipFill>
          <a:blip r:embed="rId2" cstate="print"/>
          <a:srcRect/>
          <a:stretch>
            <a:fillRect/>
          </a:stretch>
        </p:blipFill>
        <p:spPr bwMode="auto">
          <a:xfrm>
            <a:off x="7377549" y="0"/>
            <a:ext cx="1766451" cy="1142984"/>
          </a:xfrm>
          <a:prstGeom prst="rect">
            <a:avLst/>
          </a:prstGeom>
          <a:noFill/>
        </p:spPr>
      </p:pic>
      <p:pic>
        <p:nvPicPr>
          <p:cNvPr id="4" name="Resim 3"/>
          <p:cNvPicPr>
            <a:picLocks noChangeAspect="1"/>
          </p:cNvPicPr>
          <p:nvPr/>
        </p:nvPicPr>
        <p:blipFill>
          <a:blip r:embed="rId3" cstate="print"/>
          <a:stretch>
            <a:fillRect/>
          </a:stretch>
        </p:blipFill>
        <p:spPr>
          <a:xfrm>
            <a:off x="-451809" y="8485"/>
            <a:ext cx="1237595" cy="1755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229600" cy="808048"/>
          </a:xfrm>
        </p:spPr>
        <p:txBody>
          <a:bodyPr>
            <a:normAutofit/>
          </a:bodyPr>
          <a:lstStyle/>
          <a:p>
            <a:r>
              <a:rPr lang="tr-TR" dirty="0">
                <a:solidFill>
                  <a:srgbClr val="FFFF00"/>
                </a:solidFill>
              </a:rPr>
              <a:t>            PHOTOSYNTHESIS</a:t>
            </a:r>
          </a:p>
        </p:txBody>
      </p:sp>
      <p:sp>
        <p:nvSpPr>
          <p:cNvPr id="3" name="2 İçerik Yer Tutucusu"/>
          <p:cNvSpPr>
            <a:spLocks noGrp="1"/>
          </p:cNvSpPr>
          <p:nvPr>
            <p:ph idx="1"/>
          </p:nvPr>
        </p:nvSpPr>
        <p:spPr>
          <a:xfrm>
            <a:off x="0" y="1772816"/>
            <a:ext cx="9144000" cy="4813112"/>
          </a:xfrm>
        </p:spPr>
        <p:txBody>
          <a:bodyPr>
            <a:normAutofit/>
          </a:bodyPr>
          <a:lstStyle/>
          <a:p>
            <a:r>
              <a:rPr lang="tr-TR" sz="2000" dirty="0" err="1"/>
              <a:t>It</a:t>
            </a:r>
            <a:r>
              <a:rPr lang="tr-TR" sz="2000" dirty="0"/>
              <a:t> is HE </a:t>
            </a:r>
            <a:r>
              <a:rPr lang="tr-TR" sz="2000" dirty="0" err="1"/>
              <a:t>who</a:t>
            </a:r>
            <a:r>
              <a:rPr lang="tr-TR" sz="2000" dirty="0"/>
              <a:t> </a:t>
            </a:r>
            <a:r>
              <a:rPr lang="tr-TR" sz="2000" dirty="0" err="1"/>
              <a:t>made</a:t>
            </a:r>
            <a:r>
              <a:rPr lang="tr-TR" sz="2000" dirty="0"/>
              <a:t> </a:t>
            </a:r>
            <a:r>
              <a:rPr lang="tr-TR" sz="2000" dirty="0" err="1"/>
              <a:t>for</a:t>
            </a:r>
            <a:r>
              <a:rPr lang="tr-TR" sz="2000" dirty="0"/>
              <a:t> </a:t>
            </a:r>
            <a:r>
              <a:rPr lang="tr-TR" sz="2000" dirty="0" err="1"/>
              <a:t>you</a:t>
            </a:r>
            <a:r>
              <a:rPr lang="tr-TR" sz="2000" dirty="0"/>
              <a:t> </a:t>
            </a:r>
            <a:r>
              <a:rPr lang="tr-TR" sz="2000" dirty="0" err="1"/>
              <a:t>from</a:t>
            </a:r>
            <a:r>
              <a:rPr lang="tr-TR" sz="2000" dirty="0"/>
              <a:t> </a:t>
            </a:r>
            <a:r>
              <a:rPr lang="tr-TR" sz="2000" dirty="0" err="1"/>
              <a:t>the</a:t>
            </a:r>
            <a:r>
              <a:rPr lang="tr-TR" sz="2000" dirty="0"/>
              <a:t> </a:t>
            </a:r>
            <a:r>
              <a:rPr lang="tr-TR" sz="2000" dirty="0" err="1"/>
              <a:t>green</a:t>
            </a:r>
            <a:r>
              <a:rPr lang="tr-TR" sz="2000" dirty="0"/>
              <a:t> </a:t>
            </a:r>
            <a:r>
              <a:rPr lang="tr-TR" sz="2000" dirty="0" err="1"/>
              <a:t>tree</a:t>
            </a:r>
            <a:r>
              <a:rPr lang="tr-TR" sz="2000" dirty="0"/>
              <a:t> fire </a:t>
            </a:r>
            <a:r>
              <a:rPr lang="tr-TR" sz="2000" dirty="0" err="1"/>
              <a:t>and</a:t>
            </a:r>
            <a:r>
              <a:rPr lang="tr-TR" sz="2000" dirty="0"/>
              <a:t> </a:t>
            </a:r>
            <a:r>
              <a:rPr lang="tr-TR" sz="2000" dirty="0" err="1"/>
              <a:t>then</a:t>
            </a:r>
            <a:r>
              <a:rPr lang="tr-TR" sz="2000" dirty="0"/>
              <a:t> it </a:t>
            </a:r>
            <a:r>
              <a:rPr lang="tr-TR" sz="2000" dirty="0" err="1"/>
              <a:t>ignite</a:t>
            </a:r>
            <a:r>
              <a:rPr lang="tr-TR" sz="2000" dirty="0"/>
              <a:t>.</a:t>
            </a:r>
          </a:p>
          <a:p>
            <a:pPr marL="137160" indent="0">
              <a:buNone/>
            </a:pPr>
            <a:r>
              <a:rPr lang="tr-TR" sz="2000" dirty="0"/>
              <a:t>      (Ya </a:t>
            </a:r>
            <a:r>
              <a:rPr lang="tr-TR" sz="2000" dirty="0" err="1"/>
              <a:t>Seen</a:t>
            </a:r>
            <a:r>
              <a:rPr lang="tr-TR" sz="2000" dirty="0"/>
              <a:t>/80)</a:t>
            </a:r>
          </a:p>
          <a:p>
            <a:pPr marL="137160" indent="0">
              <a:buNone/>
            </a:pPr>
            <a:r>
              <a:rPr lang="tr-TR" sz="2000" dirty="0">
                <a:solidFill>
                  <a:schemeClr val="bg1">
                    <a:lumMod val="95000"/>
                    <a:lumOff val="5000"/>
                  </a:schemeClr>
                </a:solidFill>
              </a:rPr>
              <a:t>EXPLANATION:</a:t>
            </a:r>
          </a:p>
          <a:p>
            <a:pPr marL="137160" indent="0">
              <a:buNone/>
            </a:pPr>
            <a:r>
              <a:rPr lang="tr-TR" dirty="0"/>
              <a:t>N</a:t>
            </a:r>
            <a:r>
              <a:rPr lang="en-US" dirty="0" err="1"/>
              <a:t>ot</a:t>
            </a:r>
            <a:r>
              <a:rPr lang="en-US" dirty="0"/>
              <a:t> for the signs of the tree as green, but to draw attention to wetness, which is the main feature of the tree.</a:t>
            </a:r>
            <a:endParaRPr lang="tr-TR" dirty="0"/>
          </a:p>
          <a:p>
            <a:pPr marL="137160" indent="0">
              <a:buNone/>
            </a:pPr>
            <a:endParaRPr lang="tr-TR" dirty="0"/>
          </a:p>
          <a:p>
            <a:pPr marL="137160" indent="0">
              <a:buNone/>
            </a:pPr>
            <a:r>
              <a:rPr lang="tr-TR" dirty="0">
                <a:solidFill>
                  <a:srgbClr val="002060"/>
                </a:solidFill>
              </a:rPr>
              <a:t>Ağacın yeşil olarak belirtileri için değil, ağacın ana özelliği olan ıslaklığa dikkat çekmektir.</a:t>
            </a:r>
          </a:p>
          <a:p>
            <a:pPr marL="137160" indent="0">
              <a:buNone/>
            </a:pPr>
            <a:endParaRPr lang="tr-TR" dirty="0"/>
          </a:p>
          <a:p>
            <a:pPr marL="137160" indent="0">
              <a:buNone/>
            </a:pPr>
            <a:endParaRPr lang="tr-TR" dirty="0"/>
          </a:p>
          <a:p>
            <a:pPr marL="137160" indent="0">
              <a:buNone/>
            </a:pPr>
            <a:endParaRPr lang="tr-TR" sz="2000" dirty="0"/>
          </a:p>
          <a:p>
            <a:endParaRPr lang="tr-TR" dirty="0"/>
          </a:p>
        </p:txBody>
      </p:sp>
      <p:pic>
        <p:nvPicPr>
          <p:cNvPr id="4" name="Picture 2" descr="C:\Users\User\Desktop\d382bd8ae87d9139df6458192532657c_XL.jpg">
            <a:extLst>
              <a:ext uri="{FF2B5EF4-FFF2-40B4-BE49-F238E27FC236}">
                <a16:creationId xmlns="" xmlns:a16="http://schemas.microsoft.com/office/drawing/2014/main" id="{5B352CDE-5812-4F01-9DC2-AFB73293F317}"/>
              </a:ext>
            </a:extLst>
          </p:cNvPr>
          <p:cNvPicPr>
            <a:picLocks noChangeAspect="1" noChangeArrowheads="1"/>
          </p:cNvPicPr>
          <p:nvPr/>
        </p:nvPicPr>
        <p:blipFill>
          <a:blip r:embed="rId2" cstate="print"/>
          <a:srcRect/>
          <a:stretch>
            <a:fillRect/>
          </a:stretch>
        </p:blipFill>
        <p:spPr bwMode="auto">
          <a:xfrm>
            <a:off x="7301299" y="0"/>
            <a:ext cx="1842702" cy="1124744"/>
          </a:xfrm>
          <a:prstGeom prst="rect">
            <a:avLst/>
          </a:prstGeom>
          <a:noFill/>
        </p:spPr>
      </p:pic>
      <p:pic>
        <p:nvPicPr>
          <p:cNvPr id="5" name="Resim 4"/>
          <p:cNvPicPr>
            <a:picLocks noChangeAspect="1"/>
          </p:cNvPicPr>
          <p:nvPr/>
        </p:nvPicPr>
        <p:blipFill>
          <a:blip r:embed="rId3" cstate="print"/>
          <a:stretch>
            <a:fillRect/>
          </a:stretch>
        </p:blipFill>
        <p:spPr>
          <a:xfrm>
            <a:off x="107504" y="-14924"/>
            <a:ext cx="1237595" cy="1755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3728" y="0"/>
            <a:ext cx="4071966" cy="792088"/>
          </a:xfrm>
        </p:spPr>
        <p:txBody>
          <a:bodyPr/>
          <a:lstStyle/>
          <a:p>
            <a:r>
              <a:rPr lang="tr-TR" dirty="0">
                <a:solidFill>
                  <a:srgbClr val="FFFF00"/>
                </a:solidFill>
              </a:rPr>
              <a:t>   CLEANING</a:t>
            </a:r>
          </a:p>
        </p:txBody>
      </p:sp>
      <p:sp>
        <p:nvSpPr>
          <p:cNvPr id="3" name="2 İçerik Yer Tutucusu"/>
          <p:cNvSpPr>
            <a:spLocks noGrp="1"/>
          </p:cNvSpPr>
          <p:nvPr>
            <p:ph idx="1"/>
          </p:nvPr>
        </p:nvSpPr>
        <p:spPr>
          <a:xfrm>
            <a:off x="0" y="692696"/>
            <a:ext cx="9144000" cy="6165304"/>
          </a:xfrm>
        </p:spPr>
        <p:txBody>
          <a:bodyPr>
            <a:noAutofit/>
          </a:bodyPr>
          <a:lstStyle/>
          <a:p>
            <a:r>
              <a:rPr lang="en-US" sz="2000" dirty="0"/>
              <a:t>O ye who believe! when ye prepare for prayer, wash your faces, and your hands (and arms) to the elbows; Rub your heads (with water); and (wash) your feet to the ankles. If ye are in a state of ceremonial impurity, bathe your whole body. But if ye are ill, or on a journey, or one of you cometh from offices of nature, or ye have been in contact with women, and ye find no water, then take for yourselves clean sand or earth, and rub therewith your faces and hands, Allah doth not wish to place you in a difficulty, but to make you clean, and to complete his </a:t>
            </a:r>
            <a:r>
              <a:rPr lang="en-US" sz="2000" dirty="0" err="1"/>
              <a:t>favour</a:t>
            </a:r>
            <a:r>
              <a:rPr lang="en-US" sz="2000" dirty="0"/>
              <a:t> to you, that ye may be grateful.</a:t>
            </a:r>
            <a:r>
              <a:rPr lang="tr-TR" sz="2000" dirty="0"/>
              <a:t>(</a:t>
            </a:r>
            <a:r>
              <a:rPr lang="tr-TR" sz="2000" dirty="0" err="1"/>
              <a:t>The</a:t>
            </a:r>
            <a:r>
              <a:rPr lang="tr-TR" sz="2000" dirty="0"/>
              <a:t> </a:t>
            </a:r>
            <a:r>
              <a:rPr lang="tr-TR" sz="2000" dirty="0" err="1"/>
              <a:t>Food</a:t>
            </a:r>
            <a:r>
              <a:rPr lang="tr-TR" sz="2000" dirty="0"/>
              <a:t>/6)</a:t>
            </a:r>
          </a:p>
          <a:p>
            <a:pPr marL="137160" indent="0">
              <a:buNone/>
            </a:pPr>
            <a:r>
              <a:rPr lang="tr-TR" sz="2000" dirty="0">
                <a:solidFill>
                  <a:schemeClr val="bg1"/>
                </a:solidFill>
              </a:rPr>
              <a:t>EXPLANATION:</a:t>
            </a:r>
          </a:p>
          <a:p>
            <a:pPr marL="137160" indent="0">
              <a:buNone/>
            </a:pPr>
            <a:r>
              <a:rPr lang="en-US" sz="2000" dirty="0"/>
              <a:t>It is important that we Muslims' take ablution in daily life. Many limbs such as hands, mouth, </a:t>
            </a:r>
            <a:r>
              <a:rPr lang="tr-TR" sz="2000" dirty="0" err="1"/>
              <a:t>nape</a:t>
            </a:r>
            <a:r>
              <a:rPr lang="tr-TR" sz="2000" dirty="0"/>
              <a:t>, </a:t>
            </a:r>
            <a:r>
              <a:rPr lang="en-US" sz="2000" dirty="0"/>
              <a:t>nose, and ears are washed and cleaned</a:t>
            </a:r>
            <a:r>
              <a:rPr lang="tr-TR" sz="2000" dirty="0"/>
              <a:t>.</a:t>
            </a:r>
          </a:p>
          <a:p>
            <a:pPr marL="137160" indent="0">
              <a:buNone/>
            </a:pPr>
            <a:endParaRPr lang="tr-TR" sz="2000" dirty="0"/>
          </a:p>
          <a:p>
            <a:pPr marL="137160" indent="0">
              <a:buNone/>
            </a:pPr>
            <a:r>
              <a:rPr lang="tr-TR" sz="2000" dirty="0">
                <a:solidFill>
                  <a:srgbClr val="002060"/>
                </a:solidFill>
              </a:rPr>
              <a:t>Biz Müslümanların günlük yaşamda abdest alması önemlidir. El, ağız, burun, ense, kulak gibi birçok uzuv yıkanarak temizlenir.  </a:t>
            </a:r>
          </a:p>
        </p:txBody>
      </p:sp>
      <p:pic>
        <p:nvPicPr>
          <p:cNvPr id="4" name="Picture 2" descr="C:\Users\User\Desktop\d382bd8ae87d9139df6458192532657c_XL.jpg">
            <a:extLst>
              <a:ext uri="{FF2B5EF4-FFF2-40B4-BE49-F238E27FC236}">
                <a16:creationId xmlns="" xmlns:a16="http://schemas.microsoft.com/office/drawing/2014/main" id="{29075C77-592C-4837-9710-70FE2716450F}"/>
              </a:ext>
            </a:extLst>
          </p:cNvPr>
          <p:cNvPicPr>
            <a:picLocks noChangeAspect="1" noChangeArrowheads="1"/>
          </p:cNvPicPr>
          <p:nvPr/>
        </p:nvPicPr>
        <p:blipFill>
          <a:blip r:embed="rId2" cstate="print"/>
          <a:srcRect/>
          <a:stretch>
            <a:fillRect/>
          </a:stretch>
        </p:blipFill>
        <p:spPr bwMode="auto">
          <a:xfrm>
            <a:off x="7587427" y="5877272"/>
            <a:ext cx="1544795" cy="970484"/>
          </a:xfrm>
          <a:prstGeom prst="rect">
            <a:avLst/>
          </a:prstGeom>
          <a:noFill/>
        </p:spPr>
      </p:pic>
      <p:pic>
        <p:nvPicPr>
          <p:cNvPr id="5" name="Resim 4"/>
          <p:cNvPicPr>
            <a:picLocks noChangeAspect="1"/>
          </p:cNvPicPr>
          <p:nvPr/>
        </p:nvPicPr>
        <p:blipFill>
          <a:blip r:embed="rId3" cstate="print"/>
          <a:stretch>
            <a:fillRect/>
          </a:stretch>
        </p:blipFill>
        <p:spPr>
          <a:xfrm>
            <a:off x="6732240" y="5870464"/>
            <a:ext cx="688855" cy="9772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7467600" cy="836712"/>
          </a:xfrm>
        </p:spPr>
        <p:txBody>
          <a:bodyPr/>
          <a:lstStyle/>
          <a:p>
            <a:r>
              <a:rPr lang="tr-TR" dirty="0">
                <a:solidFill>
                  <a:srgbClr val="FFFF00"/>
                </a:solidFill>
              </a:rPr>
              <a:t>                   WOMENS</a:t>
            </a:r>
          </a:p>
        </p:txBody>
      </p:sp>
      <p:sp>
        <p:nvSpPr>
          <p:cNvPr id="3" name="2 İçerik Yer Tutucusu"/>
          <p:cNvSpPr>
            <a:spLocks noGrp="1"/>
          </p:cNvSpPr>
          <p:nvPr>
            <p:ph idx="1"/>
          </p:nvPr>
        </p:nvSpPr>
        <p:spPr>
          <a:xfrm>
            <a:off x="0" y="808168"/>
            <a:ext cx="9144000" cy="6049832"/>
          </a:xfrm>
        </p:spPr>
        <p:txBody>
          <a:bodyPr>
            <a:normAutofit fontScale="92500" lnSpcReduction="20000"/>
          </a:bodyPr>
          <a:lstStyle/>
          <a:p>
            <a:pPr fontAlgn="ctr"/>
            <a:endParaRPr lang="tr-TR" sz="2100" dirty="0"/>
          </a:p>
          <a:p>
            <a:pPr fontAlgn="ctr"/>
            <a:r>
              <a:rPr lang="en-US" sz="2100" dirty="0"/>
              <a:t>Those of you who die and leave widows should bequeath for their widows a year´s maintenance and residence; but if they leave (The residence), there is no blame on you for what they do with themselves, provided it is reasonable. And Allah is Exalted in Power, Wise</a:t>
            </a:r>
            <a:r>
              <a:rPr lang="tr-TR" sz="2100" dirty="0"/>
              <a:t>.</a:t>
            </a:r>
            <a:endParaRPr lang="en-US" sz="2100" dirty="0"/>
          </a:p>
          <a:p>
            <a:r>
              <a:rPr lang="en-US" sz="2100" dirty="0"/>
              <a:t>For divorced women Maintenance (should be provided) on a reasonable (scale). This is a duty on the righteous.</a:t>
            </a:r>
            <a:r>
              <a:rPr lang="tr-TR" sz="2100" dirty="0"/>
              <a:t>(</a:t>
            </a:r>
            <a:r>
              <a:rPr lang="tr-TR" sz="2100" dirty="0" err="1"/>
              <a:t>The</a:t>
            </a:r>
            <a:r>
              <a:rPr lang="tr-TR" sz="2100" dirty="0"/>
              <a:t> </a:t>
            </a:r>
            <a:r>
              <a:rPr lang="tr-TR" sz="2100" dirty="0" err="1"/>
              <a:t>Cow</a:t>
            </a:r>
            <a:r>
              <a:rPr lang="tr-TR" sz="2100" dirty="0"/>
              <a:t>/240-241)</a:t>
            </a:r>
          </a:p>
          <a:p>
            <a:pPr marL="137160" indent="0">
              <a:buNone/>
            </a:pPr>
            <a:r>
              <a:rPr lang="tr-TR" sz="2100" dirty="0">
                <a:solidFill>
                  <a:schemeClr val="bg1"/>
                </a:solidFill>
              </a:rPr>
              <a:t>EXPLANATION:</a:t>
            </a:r>
          </a:p>
          <a:p>
            <a:pPr marL="137160" indent="0">
              <a:buNone/>
            </a:pPr>
            <a:r>
              <a:rPr lang="tr-TR" sz="2100" dirty="0" err="1"/>
              <a:t>According</a:t>
            </a:r>
            <a:r>
              <a:rPr lang="tr-TR" sz="2100" dirty="0"/>
              <a:t> </a:t>
            </a:r>
            <a:r>
              <a:rPr lang="tr-TR" sz="2100" dirty="0" err="1"/>
              <a:t>to</a:t>
            </a:r>
            <a:r>
              <a:rPr lang="tr-TR" sz="2100" dirty="0"/>
              <a:t> </a:t>
            </a:r>
            <a:r>
              <a:rPr lang="tr-TR" sz="2100" dirty="0" err="1"/>
              <a:t>the</a:t>
            </a:r>
            <a:r>
              <a:rPr lang="tr-TR" sz="2100" dirty="0"/>
              <a:t> </a:t>
            </a:r>
            <a:r>
              <a:rPr lang="tr-TR" sz="2100" dirty="0" err="1"/>
              <a:t>civil</a:t>
            </a:r>
            <a:r>
              <a:rPr lang="tr-TR" sz="2100" dirty="0"/>
              <a:t> </a:t>
            </a:r>
            <a:r>
              <a:rPr lang="tr-TR" sz="2100" dirty="0" err="1"/>
              <a:t>law</a:t>
            </a:r>
            <a:r>
              <a:rPr lang="tr-TR" sz="2100" dirty="0"/>
              <a:t>, </a:t>
            </a:r>
            <a:r>
              <a:rPr lang="tr-TR" sz="2100" dirty="0" err="1"/>
              <a:t>the</a:t>
            </a:r>
            <a:r>
              <a:rPr lang="tr-TR" sz="2100" dirty="0"/>
              <a:t> </a:t>
            </a:r>
            <a:r>
              <a:rPr lang="tr-TR" sz="2100" dirty="0" err="1"/>
              <a:t>spouse</a:t>
            </a:r>
            <a:r>
              <a:rPr lang="tr-TR" sz="2100" dirty="0"/>
              <a:t> </a:t>
            </a:r>
            <a:r>
              <a:rPr lang="tr-TR" sz="2100" dirty="0" err="1"/>
              <a:t>pays</a:t>
            </a:r>
            <a:r>
              <a:rPr lang="tr-TR" sz="2100" dirty="0"/>
              <a:t> </a:t>
            </a:r>
            <a:r>
              <a:rPr lang="tr-TR" sz="2100" dirty="0" err="1"/>
              <a:t>some</a:t>
            </a:r>
            <a:r>
              <a:rPr lang="tr-TR" sz="2100" dirty="0"/>
              <a:t> </a:t>
            </a:r>
            <a:r>
              <a:rPr lang="tr-TR" sz="2100" dirty="0" err="1"/>
              <a:t>alimany</a:t>
            </a:r>
            <a:r>
              <a:rPr lang="tr-TR" sz="2100" dirty="0"/>
              <a:t> </a:t>
            </a:r>
            <a:r>
              <a:rPr lang="tr-TR" sz="2100" dirty="0" err="1"/>
              <a:t>to</a:t>
            </a:r>
            <a:r>
              <a:rPr lang="tr-TR" sz="2100" dirty="0"/>
              <a:t> </a:t>
            </a:r>
            <a:r>
              <a:rPr lang="tr-TR" sz="2100" dirty="0" err="1"/>
              <a:t>the</a:t>
            </a:r>
            <a:r>
              <a:rPr lang="tr-TR" sz="2100" dirty="0"/>
              <a:t> </a:t>
            </a:r>
            <a:r>
              <a:rPr lang="tr-TR" sz="2100" dirty="0" err="1"/>
              <a:t>divorced</a:t>
            </a:r>
            <a:r>
              <a:rPr lang="tr-TR" sz="2100" dirty="0"/>
              <a:t> </a:t>
            </a:r>
            <a:r>
              <a:rPr lang="tr-TR" sz="2100" dirty="0" err="1"/>
              <a:t>woman</a:t>
            </a:r>
            <a:r>
              <a:rPr lang="tr-TR" sz="2100" dirty="0"/>
              <a:t>. </a:t>
            </a:r>
            <a:r>
              <a:rPr lang="tr-TR" sz="2100" dirty="0" err="1"/>
              <a:t>The</a:t>
            </a:r>
            <a:r>
              <a:rPr lang="tr-TR" sz="2100" dirty="0"/>
              <a:t> </a:t>
            </a:r>
            <a:r>
              <a:rPr lang="tr-TR" sz="2100" dirty="0" err="1"/>
              <a:t>law</a:t>
            </a:r>
            <a:r>
              <a:rPr lang="tr-TR" sz="2100" dirty="0"/>
              <a:t> in </a:t>
            </a:r>
            <a:r>
              <a:rPr lang="tr-TR" sz="2100" dirty="0" err="1"/>
              <a:t>the</a:t>
            </a:r>
            <a:r>
              <a:rPr lang="tr-TR" sz="2100" dirty="0"/>
              <a:t> </a:t>
            </a:r>
            <a:r>
              <a:rPr lang="tr-TR" sz="2100" dirty="0" err="1"/>
              <a:t>constitution</a:t>
            </a:r>
            <a:r>
              <a:rPr lang="tr-TR" sz="2100" dirty="0"/>
              <a:t> is </a:t>
            </a:r>
            <a:r>
              <a:rPr lang="tr-TR" sz="2100" dirty="0" err="1"/>
              <a:t>this</a:t>
            </a:r>
            <a:r>
              <a:rPr lang="tr-TR" sz="2100" dirty="0"/>
              <a:t>; </a:t>
            </a:r>
          </a:p>
          <a:p>
            <a:pPr marL="137160" indent="0">
              <a:buNone/>
            </a:pPr>
            <a:r>
              <a:rPr lang="tr-TR" sz="2100" dirty="0" err="1"/>
              <a:t>The</a:t>
            </a:r>
            <a:r>
              <a:rPr lang="tr-TR" sz="2100" dirty="0"/>
              <a:t> </a:t>
            </a:r>
            <a:r>
              <a:rPr lang="tr-TR" sz="2100" dirty="0" err="1"/>
              <a:t>party</a:t>
            </a:r>
            <a:r>
              <a:rPr lang="tr-TR" sz="2100" dirty="0"/>
              <a:t> </a:t>
            </a:r>
            <a:r>
              <a:rPr lang="tr-TR" sz="2100" dirty="0" err="1"/>
              <a:t>who</a:t>
            </a:r>
            <a:r>
              <a:rPr lang="tr-TR" sz="2100" dirty="0"/>
              <a:t> </a:t>
            </a:r>
            <a:r>
              <a:rPr lang="tr-TR" sz="2100" dirty="0" err="1"/>
              <a:t>will</a:t>
            </a:r>
            <a:r>
              <a:rPr lang="tr-TR" sz="2100" dirty="0"/>
              <a:t> </a:t>
            </a:r>
            <a:r>
              <a:rPr lang="tr-TR" sz="2100" dirty="0" err="1"/>
              <a:t>fall</a:t>
            </a:r>
            <a:r>
              <a:rPr lang="tr-TR" sz="2100" dirty="0"/>
              <a:t> </a:t>
            </a:r>
            <a:r>
              <a:rPr lang="tr-TR" sz="2100" dirty="0" err="1"/>
              <a:t>into</a:t>
            </a:r>
            <a:r>
              <a:rPr lang="tr-TR" sz="2100" dirty="0"/>
              <a:t> </a:t>
            </a:r>
            <a:r>
              <a:rPr lang="tr-TR" sz="2100" dirty="0" err="1"/>
              <a:t>poverty</a:t>
            </a:r>
            <a:r>
              <a:rPr lang="tr-TR" sz="2100" dirty="0"/>
              <a:t> </a:t>
            </a:r>
            <a:r>
              <a:rPr lang="tr-TR" sz="2100" dirty="0" err="1"/>
              <a:t>due</a:t>
            </a:r>
            <a:r>
              <a:rPr lang="tr-TR" sz="2100" dirty="0"/>
              <a:t> </a:t>
            </a:r>
            <a:r>
              <a:rPr lang="tr-TR" sz="2100" dirty="0" err="1"/>
              <a:t>to</a:t>
            </a:r>
            <a:r>
              <a:rPr lang="tr-TR" sz="2100" dirty="0"/>
              <a:t> </a:t>
            </a:r>
            <a:r>
              <a:rPr lang="tr-TR" sz="2100" dirty="0" err="1"/>
              <a:t>the</a:t>
            </a:r>
            <a:r>
              <a:rPr lang="tr-TR" sz="2100" dirty="0"/>
              <a:t> </a:t>
            </a:r>
            <a:r>
              <a:rPr lang="tr-TR" sz="2100" dirty="0" err="1"/>
              <a:t>divorce</a:t>
            </a:r>
            <a:r>
              <a:rPr lang="tr-TR" sz="2100" dirty="0"/>
              <a:t> in </a:t>
            </a:r>
            <a:r>
              <a:rPr lang="tr-TR" sz="2100" dirty="0" err="1"/>
              <a:t>the</a:t>
            </a:r>
            <a:r>
              <a:rPr lang="tr-TR" sz="2100" dirty="0"/>
              <a:t> </a:t>
            </a:r>
            <a:r>
              <a:rPr lang="tr-TR" sz="2100" dirty="0" err="1"/>
              <a:t>first</a:t>
            </a:r>
            <a:r>
              <a:rPr lang="tr-TR" sz="2100" dirty="0"/>
              <a:t> </a:t>
            </a:r>
            <a:r>
              <a:rPr lang="tr-TR" sz="2100" dirty="0" err="1"/>
              <a:t>paragraph</a:t>
            </a:r>
            <a:r>
              <a:rPr lang="tr-TR" sz="2100" dirty="0"/>
              <a:t> of </a:t>
            </a:r>
            <a:r>
              <a:rPr lang="tr-TR" sz="2100" dirty="0" err="1"/>
              <a:t>article</a:t>
            </a:r>
            <a:r>
              <a:rPr lang="tr-TR" sz="2100" dirty="0"/>
              <a:t> 175 of </a:t>
            </a:r>
            <a:r>
              <a:rPr lang="tr-TR" sz="2100" dirty="0" err="1"/>
              <a:t>the</a:t>
            </a:r>
            <a:r>
              <a:rPr lang="tr-TR" sz="2100" dirty="0"/>
              <a:t> </a:t>
            </a:r>
            <a:r>
              <a:rPr lang="tr-TR" sz="2100" dirty="0" err="1"/>
              <a:t>Turkish</a:t>
            </a:r>
            <a:r>
              <a:rPr lang="tr-TR" sz="2100" dirty="0"/>
              <a:t> </a:t>
            </a:r>
            <a:r>
              <a:rPr lang="tr-TR" sz="2100" dirty="0" err="1"/>
              <a:t>Civil</a:t>
            </a:r>
            <a:r>
              <a:rPr lang="tr-TR" sz="2100" dirty="0"/>
              <a:t> </a:t>
            </a:r>
            <a:r>
              <a:rPr lang="tr-TR" sz="2100" dirty="0" err="1"/>
              <a:t>Code</a:t>
            </a:r>
            <a:r>
              <a:rPr lang="tr-TR" sz="2100" dirty="0"/>
              <a:t> </a:t>
            </a:r>
            <a:r>
              <a:rPr lang="tr-TR" sz="2100" dirty="0" err="1"/>
              <a:t>titled</a:t>
            </a:r>
            <a:r>
              <a:rPr lang="tr-TR" sz="2100" dirty="0"/>
              <a:t> ‘’ </a:t>
            </a:r>
            <a:r>
              <a:rPr lang="tr-TR" sz="2100" dirty="0" err="1"/>
              <a:t>poverty</a:t>
            </a:r>
            <a:r>
              <a:rPr lang="tr-TR" sz="2100" dirty="0"/>
              <a:t> </a:t>
            </a:r>
            <a:r>
              <a:rPr lang="tr-TR" sz="2100" dirty="0" err="1"/>
              <a:t>alimany</a:t>
            </a:r>
            <a:r>
              <a:rPr lang="tr-TR" sz="2100" dirty="0"/>
              <a:t> ’’ </a:t>
            </a:r>
            <a:r>
              <a:rPr lang="tr-TR" sz="2100" dirty="0" err="1"/>
              <a:t>may</a:t>
            </a:r>
            <a:r>
              <a:rPr lang="tr-TR" sz="2100" dirty="0"/>
              <a:t> </a:t>
            </a:r>
            <a:r>
              <a:rPr lang="tr-TR" sz="2100" dirty="0" err="1"/>
              <a:t>request</a:t>
            </a:r>
            <a:r>
              <a:rPr lang="tr-TR" sz="2100" dirty="0"/>
              <a:t> an </a:t>
            </a:r>
            <a:r>
              <a:rPr lang="tr-TR" sz="2100" dirty="0" err="1"/>
              <a:t>alimany</a:t>
            </a:r>
            <a:r>
              <a:rPr lang="tr-TR" sz="2100" dirty="0"/>
              <a:t> </a:t>
            </a:r>
            <a:r>
              <a:rPr lang="tr-TR" sz="2100" dirty="0" err="1"/>
              <a:t>for</a:t>
            </a:r>
            <a:r>
              <a:rPr lang="tr-TR" sz="2100" dirty="0"/>
              <a:t> his </a:t>
            </a:r>
            <a:r>
              <a:rPr lang="tr-TR" sz="2100" dirty="0" err="1"/>
              <a:t>livelihood</a:t>
            </a:r>
            <a:r>
              <a:rPr lang="tr-TR" sz="2100" dirty="0"/>
              <a:t> on </a:t>
            </a:r>
            <a:r>
              <a:rPr lang="tr-TR" sz="2100" dirty="0" err="1"/>
              <a:t>the</a:t>
            </a:r>
            <a:r>
              <a:rPr lang="tr-TR" sz="2100" dirty="0"/>
              <a:t> </a:t>
            </a:r>
            <a:r>
              <a:rPr lang="tr-TR" sz="2100" dirty="0" err="1"/>
              <a:t>other</a:t>
            </a:r>
            <a:r>
              <a:rPr lang="tr-TR" sz="2100" dirty="0"/>
              <a:t> </a:t>
            </a:r>
            <a:r>
              <a:rPr lang="tr-TR" sz="2100" dirty="0" err="1"/>
              <a:t>and</a:t>
            </a:r>
            <a:r>
              <a:rPr lang="tr-TR" sz="2100" dirty="0"/>
              <a:t> </a:t>
            </a:r>
            <a:r>
              <a:rPr lang="tr-TR" sz="2100" dirty="0" err="1"/>
              <a:t>for</a:t>
            </a:r>
            <a:r>
              <a:rPr lang="tr-TR" sz="2100" dirty="0"/>
              <a:t> an </a:t>
            </a:r>
            <a:r>
              <a:rPr lang="tr-TR" sz="2100" dirty="0" err="1"/>
              <a:t>indefinite</a:t>
            </a:r>
            <a:r>
              <a:rPr lang="tr-TR" sz="2100" dirty="0"/>
              <a:t> </a:t>
            </a:r>
            <a:r>
              <a:rPr lang="tr-TR" sz="2100" dirty="0" err="1"/>
              <a:t>amount</a:t>
            </a:r>
            <a:r>
              <a:rPr lang="tr-TR" sz="2100" dirty="0"/>
              <a:t> of </a:t>
            </a:r>
            <a:r>
              <a:rPr lang="tr-TR" sz="2100" dirty="0" err="1"/>
              <a:t>financial</a:t>
            </a:r>
            <a:r>
              <a:rPr lang="tr-TR" sz="2100" dirty="0"/>
              <a:t> </a:t>
            </a:r>
            <a:r>
              <a:rPr lang="tr-TR" sz="2100" dirty="0" err="1"/>
              <a:t>power</a:t>
            </a:r>
            <a:r>
              <a:rPr lang="tr-TR" sz="2100" dirty="0"/>
              <a:t>.</a:t>
            </a:r>
          </a:p>
          <a:p>
            <a:pPr marL="137160" indent="0">
              <a:buNone/>
            </a:pPr>
            <a:endParaRPr lang="tr-TR" sz="2100" dirty="0"/>
          </a:p>
          <a:p>
            <a:pPr marL="137160" indent="0">
              <a:buNone/>
            </a:pPr>
            <a:r>
              <a:rPr lang="tr-TR" sz="2100" dirty="0">
                <a:solidFill>
                  <a:srgbClr val="002060"/>
                </a:solidFill>
              </a:rPr>
              <a:t>Medeni kanuna göre eş boşanan kadına bir miktar nafaka öder. Anayasamızda kanun şudur;</a:t>
            </a:r>
          </a:p>
          <a:p>
            <a:pPr marL="137160" indent="0">
              <a:buNone/>
            </a:pPr>
            <a:r>
              <a:rPr lang="tr-TR" sz="2100" dirty="0">
                <a:solidFill>
                  <a:srgbClr val="002060"/>
                </a:solidFill>
              </a:rPr>
              <a:t>Türk Medeni Kanununun yoksulluk nafakası başlıklı 175. mad. 1. fıkrasınca boşanma yüzünden yoksulluğa düşecek taraf kusuru daha ağır olmamak koşuluyla geçimi için diğer taraftan mali gücü oranında süresiz nafaka isteyebilir.</a:t>
            </a:r>
          </a:p>
          <a:p>
            <a:pPr marL="137160" indent="0">
              <a:buNone/>
            </a:pPr>
            <a:endParaRPr lang="tr-TR" sz="2000" dirty="0"/>
          </a:p>
        </p:txBody>
      </p:sp>
      <p:pic>
        <p:nvPicPr>
          <p:cNvPr id="4" name="Picture 2" descr="C:\Users\User\Desktop\d382bd8ae87d9139df6458192532657c_XL.jpg">
            <a:extLst>
              <a:ext uri="{FF2B5EF4-FFF2-40B4-BE49-F238E27FC236}">
                <a16:creationId xmlns="" xmlns:a16="http://schemas.microsoft.com/office/drawing/2014/main" id="{6FA8CF8D-9E9F-4231-BC91-FEC1F5339B66}"/>
              </a:ext>
            </a:extLst>
          </p:cNvPr>
          <p:cNvPicPr>
            <a:picLocks noChangeAspect="1" noChangeArrowheads="1"/>
          </p:cNvPicPr>
          <p:nvPr/>
        </p:nvPicPr>
        <p:blipFill>
          <a:blip r:embed="rId2" cstate="print"/>
          <a:srcRect/>
          <a:stretch>
            <a:fillRect/>
          </a:stretch>
        </p:blipFill>
        <p:spPr bwMode="auto">
          <a:xfrm>
            <a:off x="7628022" y="0"/>
            <a:ext cx="1515978" cy="1052736"/>
          </a:xfrm>
          <a:prstGeom prst="rect">
            <a:avLst/>
          </a:prstGeom>
          <a:noFill/>
        </p:spPr>
      </p:pic>
      <p:pic>
        <p:nvPicPr>
          <p:cNvPr id="5" name="Resim 4"/>
          <p:cNvPicPr>
            <a:picLocks noChangeAspect="1"/>
          </p:cNvPicPr>
          <p:nvPr/>
        </p:nvPicPr>
        <p:blipFill>
          <a:blip r:embed="rId3" cstate="print"/>
          <a:stretch>
            <a:fillRect/>
          </a:stretch>
        </p:blipFill>
        <p:spPr>
          <a:xfrm>
            <a:off x="6803285" y="0"/>
            <a:ext cx="821820" cy="11659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78694"/>
            <a:ext cx="8229600" cy="634082"/>
          </a:xfrm>
        </p:spPr>
        <p:txBody>
          <a:bodyPr>
            <a:normAutofit fontScale="90000"/>
          </a:bodyPr>
          <a:lstStyle/>
          <a:p>
            <a:r>
              <a:rPr lang="tr-TR" dirty="0">
                <a:solidFill>
                  <a:srgbClr val="FFFF00"/>
                </a:solidFill>
              </a:rPr>
              <a:t>      </a:t>
            </a:r>
            <a:r>
              <a:rPr lang="tr-TR" dirty="0" smtClean="0">
                <a:solidFill>
                  <a:srgbClr val="FFFF00"/>
                </a:solidFill>
              </a:rPr>
              <a:t>  </a:t>
            </a:r>
            <a:r>
              <a:rPr lang="tr-TR" dirty="0">
                <a:solidFill>
                  <a:srgbClr val="FFFF00"/>
                </a:solidFill>
              </a:rPr>
              <a:t>EATING AND DRINKING</a:t>
            </a:r>
          </a:p>
        </p:txBody>
      </p:sp>
      <p:sp>
        <p:nvSpPr>
          <p:cNvPr id="3" name="2 İçerik Yer Tutucusu"/>
          <p:cNvSpPr>
            <a:spLocks noGrp="1"/>
          </p:cNvSpPr>
          <p:nvPr>
            <p:ph idx="1"/>
          </p:nvPr>
        </p:nvSpPr>
        <p:spPr>
          <a:xfrm>
            <a:off x="0" y="1412776"/>
            <a:ext cx="9144000" cy="5400600"/>
          </a:xfrm>
        </p:spPr>
        <p:txBody>
          <a:bodyPr>
            <a:normAutofit/>
          </a:bodyPr>
          <a:lstStyle/>
          <a:p>
            <a:r>
              <a:rPr lang="en-US" sz="2000" dirty="0"/>
              <a:t>And cattle H</a:t>
            </a:r>
            <a:r>
              <a:rPr lang="tr-TR" sz="2000" dirty="0"/>
              <a:t>E</a:t>
            </a:r>
            <a:r>
              <a:rPr lang="en-US" sz="2000" dirty="0"/>
              <a:t> has created for you (men): from them ye derive warmth, and numerous benefits, and of their (meat) ye eat.</a:t>
            </a:r>
            <a:r>
              <a:rPr lang="tr-TR" sz="2000" dirty="0"/>
              <a:t>(</a:t>
            </a:r>
            <a:r>
              <a:rPr lang="tr-TR" sz="2000" dirty="0" err="1"/>
              <a:t>The</a:t>
            </a:r>
            <a:r>
              <a:rPr lang="tr-TR" sz="2000" dirty="0"/>
              <a:t> </a:t>
            </a:r>
            <a:r>
              <a:rPr lang="tr-TR" sz="2000" dirty="0" err="1"/>
              <a:t>Bee</a:t>
            </a:r>
            <a:r>
              <a:rPr lang="tr-TR" sz="2000" dirty="0"/>
              <a:t>/5)</a:t>
            </a:r>
          </a:p>
          <a:p>
            <a:pPr marL="137160" indent="0">
              <a:buNone/>
            </a:pPr>
            <a:r>
              <a:rPr lang="tr-TR" sz="2000" dirty="0">
                <a:solidFill>
                  <a:schemeClr val="bg1"/>
                </a:solidFill>
              </a:rPr>
              <a:t>EXPLANATION:</a:t>
            </a:r>
          </a:p>
          <a:p>
            <a:pPr marL="137160" indent="0">
              <a:buNone/>
            </a:pPr>
            <a:r>
              <a:rPr lang="tr-TR" sz="2000" dirty="0" err="1"/>
              <a:t>They</a:t>
            </a:r>
            <a:r>
              <a:rPr lang="tr-TR" sz="2000" dirty="0"/>
              <a:t> </a:t>
            </a:r>
            <a:r>
              <a:rPr lang="tr-TR" sz="2000" dirty="0" err="1"/>
              <a:t>stated</a:t>
            </a:r>
            <a:r>
              <a:rPr lang="tr-TR" sz="2000" dirty="0"/>
              <a:t> </a:t>
            </a:r>
            <a:r>
              <a:rPr lang="tr-TR" sz="2000" dirty="0" err="1"/>
              <a:t>that</a:t>
            </a:r>
            <a:r>
              <a:rPr lang="tr-TR" sz="2000" dirty="0"/>
              <a:t> </a:t>
            </a:r>
            <a:r>
              <a:rPr lang="tr-TR" sz="2000" dirty="0" err="1"/>
              <a:t>the</a:t>
            </a:r>
            <a:r>
              <a:rPr lang="tr-TR" sz="2000" dirty="0"/>
              <a:t> </a:t>
            </a:r>
            <a:r>
              <a:rPr lang="tr-TR" sz="2000" dirty="0" err="1"/>
              <a:t>animals</a:t>
            </a:r>
            <a:r>
              <a:rPr lang="tr-TR" sz="2000" dirty="0"/>
              <a:t> </a:t>
            </a:r>
            <a:r>
              <a:rPr lang="tr-TR" sz="2000" dirty="0" err="1"/>
              <a:t>that</a:t>
            </a:r>
            <a:r>
              <a:rPr lang="tr-TR" sz="2000" dirty="0"/>
              <a:t> </a:t>
            </a:r>
            <a:r>
              <a:rPr lang="tr-TR" sz="2000" dirty="0" err="1"/>
              <a:t>are</a:t>
            </a:r>
            <a:r>
              <a:rPr lang="tr-TR" sz="2000" dirty="0"/>
              <a:t> </a:t>
            </a:r>
            <a:r>
              <a:rPr lang="tr-TR" sz="2000" dirty="0" err="1"/>
              <a:t>reported</a:t>
            </a:r>
            <a:r>
              <a:rPr lang="tr-TR" sz="2000" dirty="0"/>
              <a:t> </a:t>
            </a:r>
            <a:r>
              <a:rPr lang="tr-TR" sz="2000" dirty="0" err="1"/>
              <a:t>to</a:t>
            </a:r>
            <a:r>
              <a:rPr lang="tr-TR" sz="2000" dirty="0"/>
              <a:t> be </a:t>
            </a:r>
            <a:r>
              <a:rPr lang="tr-TR" sz="2000" dirty="0" err="1"/>
              <a:t>created</a:t>
            </a:r>
            <a:r>
              <a:rPr lang="tr-TR" sz="2000" dirty="0"/>
              <a:t> </a:t>
            </a:r>
            <a:r>
              <a:rPr lang="tr-TR" sz="2000" dirty="0" err="1"/>
              <a:t>to</a:t>
            </a:r>
            <a:r>
              <a:rPr lang="tr-TR" sz="2000" dirty="0"/>
              <a:t> </a:t>
            </a:r>
            <a:r>
              <a:rPr lang="tr-TR" sz="2000" dirty="0" err="1"/>
              <a:t>benefit</a:t>
            </a:r>
            <a:r>
              <a:rPr lang="tr-TR" sz="2000" dirty="0"/>
              <a:t> </a:t>
            </a:r>
            <a:r>
              <a:rPr lang="tr-TR" sz="2000" dirty="0" err="1"/>
              <a:t>from</a:t>
            </a:r>
            <a:r>
              <a:rPr lang="tr-TR" sz="2000" dirty="0"/>
              <a:t> </a:t>
            </a:r>
            <a:r>
              <a:rPr lang="tr-TR" sz="2000" dirty="0" err="1"/>
              <a:t>the</a:t>
            </a:r>
            <a:r>
              <a:rPr lang="tr-TR" sz="2000" dirty="0"/>
              <a:t> </a:t>
            </a:r>
            <a:r>
              <a:rPr lang="tr-TR" sz="2000" dirty="0" err="1"/>
              <a:t>feather</a:t>
            </a:r>
            <a:r>
              <a:rPr lang="tr-TR" sz="2000" dirty="0"/>
              <a:t>, </a:t>
            </a:r>
            <a:r>
              <a:rPr lang="tr-TR" sz="2000" dirty="0" err="1"/>
              <a:t>milk</a:t>
            </a:r>
            <a:r>
              <a:rPr lang="tr-TR" sz="2000" dirty="0"/>
              <a:t> </a:t>
            </a:r>
            <a:r>
              <a:rPr lang="tr-TR" sz="2000" dirty="0" err="1"/>
              <a:t>and</a:t>
            </a:r>
            <a:r>
              <a:rPr lang="tr-TR" sz="2000" dirty="0"/>
              <a:t> </a:t>
            </a:r>
            <a:r>
              <a:rPr lang="tr-TR" sz="2000" dirty="0" err="1"/>
              <a:t>meat</a:t>
            </a:r>
            <a:r>
              <a:rPr lang="tr-TR" sz="2000" dirty="0"/>
              <a:t> of </a:t>
            </a:r>
            <a:r>
              <a:rPr lang="tr-TR" sz="2000" dirty="0" err="1"/>
              <a:t>the</a:t>
            </a:r>
            <a:r>
              <a:rPr lang="tr-TR" sz="2000" dirty="0"/>
              <a:t> </a:t>
            </a:r>
            <a:r>
              <a:rPr lang="tr-TR" sz="2000" dirty="0" err="1"/>
              <a:t>animals</a:t>
            </a:r>
            <a:r>
              <a:rPr lang="tr-TR" sz="2000" dirty="0"/>
              <a:t> </a:t>
            </a:r>
            <a:r>
              <a:rPr lang="tr-TR" sz="2000" dirty="0" err="1"/>
              <a:t>are</a:t>
            </a:r>
            <a:r>
              <a:rPr lang="tr-TR" sz="2000" dirty="0"/>
              <a:t> </a:t>
            </a:r>
            <a:r>
              <a:rPr lang="tr-TR" sz="2000" dirty="0" err="1"/>
              <a:t>sheep</a:t>
            </a:r>
            <a:r>
              <a:rPr lang="tr-TR" sz="2000" dirty="0"/>
              <a:t>, </a:t>
            </a:r>
            <a:r>
              <a:rPr lang="tr-TR" sz="2000" dirty="0" err="1"/>
              <a:t>goats</a:t>
            </a:r>
            <a:r>
              <a:rPr lang="tr-TR" sz="2000" dirty="0"/>
              <a:t>, </a:t>
            </a:r>
            <a:r>
              <a:rPr lang="tr-TR" sz="2000" dirty="0" err="1"/>
              <a:t>cattle</a:t>
            </a:r>
            <a:r>
              <a:rPr lang="tr-TR" sz="2000" dirty="0"/>
              <a:t> </a:t>
            </a:r>
            <a:r>
              <a:rPr lang="tr-TR" sz="2000" dirty="0" err="1"/>
              <a:t>and</a:t>
            </a:r>
            <a:r>
              <a:rPr lang="tr-TR" sz="2000" dirty="0"/>
              <a:t> </a:t>
            </a:r>
            <a:r>
              <a:rPr lang="tr-TR" sz="2000" dirty="0" err="1"/>
              <a:t>camels</a:t>
            </a:r>
            <a:r>
              <a:rPr lang="tr-TR" sz="2000" dirty="0"/>
              <a:t>.</a:t>
            </a:r>
          </a:p>
          <a:p>
            <a:pPr marL="137160" indent="0">
              <a:buNone/>
            </a:pPr>
            <a:endParaRPr lang="tr-TR" sz="2000" dirty="0"/>
          </a:p>
          <a:p>
            <a:pPr marL="137160" indent="0">
              <a:buNone/>
            </a:pPr>
            <a:r>
              <a:rPr lang="tr-TR" sz="2000" dirty="0">
                <a:solidFill>
                  <a:srgbClr val="002060"/>
                </a:solidFill>
              </a:rPr>
              <a:t>H</a:t>
            </a:r>
            <a:r>
              <a:rPr lang="tr-TR" dirty="0">
                <a:solidFill>
                  <a:srgbClr val="002060"/>
                </a:solidFill>
              </a:rPr>
              <a:t>ayvanların tüylerinden, sütlerinden ve etlerinden istifade edilmek üzere yaratıldığı bildirilen hayvanların koyun, keçi, sığır ve deveden ibaret olduğunu belirtirler.</a:t>
            </a:r>
            <a:endParaRPr lang="tr-TR" sz="2000" dirty="0">
              <a:solidFill>
                <a:srgbClr val="002060"/>
              </a:solidFill>
            </a:endParaRPr>
          </a:p>
          <a:p>
            <a:pPr marL="137160" indent="0">
              <a:buNone/>
            </a:pPr>
            <a:endParaRPr lang="tr-TR" sz="2000" dirty="0"/>
          </a:p>
        </p:txBody>
      </p:sp>
      <p:pic>
        <p:nvPicPr>
          <p:cNvPr id="4" name="Picture 2" descr="C:\Users\User\Desktop\d382bd8ae87d9139df6458192532657c_XL.jpg">
            <a:extLst>
              <a:ext uri="{FF2B5EF4-FFF2-40B4-BE49-F238E27FC236}">
                <a16:creationId xmlns="" xmlns:a16="http://schemas.microsoft.com/office/drawing/2014/main" id="{220B79F1-67BA-43E1-B46B-DF6A37B7DC7E}"/>
              </a:ext>
            </a:extLst>
          </p:cNvPr>
          <p:cNvPicPr>
            <a:picLocks noChangeAspect="1" noChangeArrowheads="1"/>
          </p:cNvPicPr>
          <p:nvPr/>
        </p:nvPicPr>
        <p:blipFill>
          <a:blip r:embed="rId2" cstate="print"/>
          <a:srcRect/>
          <a:stretch>
            <a:fillRect/>
          </a:stretch>
        </p:blipFill>
        <p:spPr bwMode="auto">
          <a:xfrm>
            <a:off x="7353818" y="0"/>
            <a:ext cx="1766451" cy="1161118"/>
          </a:xfrm>
          <a:prstGeom prst="rect">
            <a:avLst/>
          </a:prstGeom>
          <a:noFill/>
        </p:spPr>
      </p:pic>
      <p:pic>
        <p:nvPicPr>
          <p:cNvPr id="5" name="Resim 4"/>
          <p:cNvPicPr>
            <a:picLocks noChangeAspect="1"/>
          </p:cNvPicPr>
          <p:nvPr/>
        </p:nvPicPr>
        <p:blipFill>
          <a:blip r:embed="rId3" cstate="print"/>
          <a:stretch>
            <a:fillRect/>
          </a:stretch>
        </p:blipFill>
        <p:spPr>
          <a:xfrm>
            <a:off x="6633509" y="-4962"/>
            <a:ext cx="720309" cy="1021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04664"/>
            <a:ext cx="8229600" cy="796950"/>
          </a:xfrm>
        </p:spPr>
        <p:txBody>
          <a:bodyPr/>
          <a:lstStyle/>
          <a:p>
            <a:r>
              <a:rPr lang="tr-TR" dirty="0">
                <a:solidFill>
                  <a:srgbClr val="FFFF00"/>
                </a:solidFill>
              </a:rPr>
              <a:t>                 TRAVEL</a:t>
            </a:r>
          </a:p>
        </p:txBody>
      </p:sp>
      <p:sp>
        <p:nvSpPr>
          <p:cNvPr id="3" name="2 İçerik Yer Tutucusu"/>
          <p:cNvSpPr>
            <a:spLocks noGrp="1"/>
          </p:cNvSpPr>
          <p:nvPr>
            <p:ph idx="1"/>
          </p:nvPr>
        </p:nvSpPr>
        <p:spPr>
          <a:xfrm>
            <a:off x="-5696" y="1340768"/>
            <a:ext cx="9144000" cy="4642490"/>
          </a:xfrm>
        </p:spPr>
        <p:txBody>
          <a:bodyPr>
            <a:normAutofit/>
          </a:bodyPr>
          <a:lstStyle/>
          <a:p>
            <a:r>
              <a:rPr lang="tr-TR" sz="2000" dirty="0"/>
              <a:t>HE, it</a:t>
            </a:r>
            <a:r>
              <a:rPr lang="en-US" sz="2000" dirty="0"/>
              <a:t> is Who </a:t>
            </a:r>
            <a:r>
              <a:rPr lang="en-US" sz="2000" dirty="0" err="1"/>
              <a:t>enableth</a:t>
            </a:r>
            <a:r>
              <a:rPr lang="en-US" sz="2000" dirty="0"/>
              <a:t> you to traverse through land and sea; so that ye even board ships;- they sail with them with a </a:t>
            </a:r>
            <a:r>
              <a:rPr lang="en-US" sz="2000" dirty="0" err="1"/>
              <a:t>favourable</a:t>
            </a:r>
            <a:r>
              <a:rPr lang="en-US" sz="2000" dirty="0"/>
              <a:t> wind, and they rejoice thereat; then comes a stormy wind and the waves come to them from all sides, and they think they are being overwhelmed: they cry unto Allah, sincerely offering (their) duty unto Him saying, "If thou dost deliver us from this, we shall truly show our gratitude!“</a:t>
            </a:r>
            <a:r>
              <a:rPr lang="tr-TR" sz="2000" dirty="0"/>
              <a:t> (Yunus/10)</a:t>
            </a:r>
          </a:p>
          <a:p>
            <a:pPr marL="137160" indent="0">
              <a:buNone/>
            </a:pPr>
            <a:r>
              <a:rPr lang="tr-TR" sz="2000" dirty="0">
                <a:solidFill>
                  <a:schemeClr val="bg1"/>
                </a:solidFill>
              </a:rPr>
              <a:t>EXPLANATION:</a:t>
            </a:r>
          </a:p>
          <a:p>
            <a:pPr marL="137160" indent="0">
              <a:buNone/>
            </a:pPr>
            <a:r>
              <a:rPr lang="tr-TR" sz="2000" dirty="0"/>
              <a:t>1400 </a:t>
            </a:r>
            <a:r>
              <a:rPr lang="tr-TR" sz="2000" dirty="0" err="1"/>
              <a:t>years</a:t>
            </a:r>
            <a:r>
              <a:rPr lang="tr-TR" sz="2000" dirty="0"/>
              <a:t> </a:t>
            </a:r>
            <a:r>
              <a:rPr lang="tr-TR" sz="2000" dirty="0" err="1"/>
              <a:t>ago</a:t>
            </a:r>
            <a:r>
              <a:rPr lang="tr-TR" sz="2000" dirty="0"/>
              <a:t>, Allah </a:t>
            </a:r>
            <a:r>
              <a:rPr lang="tr-TR" sz="2000" dirty="0" err="1"/>
              <a:t>mentioned</a:t>
            </a:r>
            <a:r>
              <a:rPr lang="tr-TR" sz="2000" dirty="0"/>
              <a:t> </a:t>
            </a:r>
            <a:r>
              <a:rPr lang="tr-TR" sz="2000" dirty="0" err="1"/>
              <a:t>the</a:t>
            </a:r>
            <a:r>
              <a:rPr lang="tr-TR" sz="2000" dirty="0"/>
              <a:t> </a:t>
            </a:r>
            <a:r>
              <a:rPr lang="tr-TR" sz="2000" dirty="0" err="1"/>
              <a:t>cruise</a:t>
            </a:r>
            <a:r>
              <a:rPr lang="tr-TR" sz="2000" dirty="0"/>
              <a:t> in </a:t>
            </a:r>
            <a:r>
              <a:rPr lang="tr-TR" sz="2000" dirty="0" err="1"/>
              <a:t>the</a:t>
            </a:r>
            <a:r>
              <a:rPr lang="tr-TR" sz="2000" dirty="0"/>
              <a:t> </a:t>
            </a:r>
            <a:r>
              <a:rPr lang="tr-TR" sz="2000" dirty="0" err="1"/>
              <a:t>Coran</a:t>
            </a:r>
            <a:r>
              <a:rPr lang="tr-TR" sz="2000" dirty="0"/>
              <a:t>. </a:t>
            </a:r>
            <a:r>
              <a:rPr lang="tr-TR" sz="2000" dirty="0" err="1"/>
              <a:t>And</a:t>
            </a:r>
            <a:r>
              <a:rPr lang="tr-TR" sz="2000" dirty="0"/>
              <a:t> </a:t>
            </a:r>
            <a:r>
              <a:rPr lang="tr-TR" sz="2000" dirty="0" err="1"/>
              <a:t>we</a:t>
            </a:r>
            <a:r>
              <a:rPr lang="tr-TR" sz="2000" dirty="0"/>
              <a:t> </a:t>
            </a:r>
            <a:r>
              <a:rPr lang="tr-TR" sz="2000" dirty="0" err="1"/>
              <a:t>are</a:t>
            </a:r>
            <a:r>
              <a:rPr lang="tr-TR" sz="2000" dirty="0"/>
              <a:t> </a:t>
            </a:r>
            <a:r>
              <a:rPr lang="tr-TR" sz="2000" dirty="0" err="1"/>
              <a:t>currently</a:t>
            </a:r>
            <a:r>
              <a:rPr lang="tr-TR" sz="2000" dirty="0"/>
              <a:t> </a:t>
            </a:r>
            <a:r>
              <a:rPr lang="tr-TR" sz="2000" dirty="0" err="1"/>
              <a:t>making</a:t>
            </a:r>
            <a:r>
              <a:rPr lang="tr-TR" sz="2000" dirty="0"/>
              <a:t> </a:t>
            </a:r>
            <a:r>
              <a:rPr lang="tr-TR" sz="2000" dirty="0" err="1"/>
              <a:t>some</a:t>
            </a:r>
            <a:r>
              <a:rPr lang="tr-TR" sz="2000" dirty="0"/>
              <a:t> of </a:t>
            </a:r>
            <a:r>
              <a:rPr lang="tr-TR" sz="2000" dirty="0" err="1"/>
              <a:t>our</a:t>
            </a:r>
            <a:r>
              <a:rPr lang="tr-TR" sz="2000" dirty="0"/>
              <a:t> </a:t>
            </a:r>
            <a:r>
              <a:rPr lang="tr-TR" sz="2000" dirty="0" err="1"/>
              <a:t>travels</a:t>
            </a:r>
            <a:r>
              <a:rPr lang="tr-TR" sz="2000" dirty="0"/>
              <a:t> </a:t>
            </a:r>
            <a:r>
              <a:rPr lang="tr-TR" sz="2000" dirty="0" err="1"/>
              <a:t>by</a:t>
            </a:r>
            <a:r>
              <a:rPr lang="tr-TR" sz="2000" dirty="0"/>
              <a:t> </a:t>
            </a:r>
            <a:r>
              <a:rPr lang="tr-TR" sz="2000" dirty="0" err="1"/>
              <a:t>ship</a:t>
            </a:r>
            <a:r>
              <a:rPr lang="tr-TR" sz="2000" dirty="0"/>
              <a:t>. </a:t>
            </a:r>
          </a:p>
          <a:p>
            <a:pPr marL="137160" indent="0">
              <a:buNone/>
            </a:pPr>
            <a:endParaRPr lang="tr-TR" sz="2000" dirty="0"/>
          </a:p>
          <a:p>
            <a:pPr marL="137160" indent="0">
              <a:buNone/>
            </a:pPr>
            <a:r>
              <a:rPr lang="tr-TR" sz="2000" dirty="0">
                <a:solidFill>
                  <a:srgbClr val="002060"/>
                </a:solidFill>
              </a:rPr>
              <a:t>1400 yıl önce Allah Kuran’da gemi seyahatinden bahsetmiştir. Ve biz şu anda bazı seyahatlerimizi gemi ile yapmaktayız.</a:t>
            </a:r>
          </a:p>
        </p:txBody>
      </p:sp>
      <p:pic>
        <p:nvPicPr>
          <p:cNvPr id="4" name="Picture 2" descr="C:\Users\User\Desktop\d382bd8ae87d9139df6458192532657c_XL.jpg">
            <a:extLst>
              <a:ext uri="{FF2B5EF4-FFF2-40B4-BE49-F238E27FC236}">
                <a16:creationId xmlns="" xmlns:a16="http://schemas.microsoft.com/office/drawing/2014/main" id="{B102A061-B1AE-43B0-9E58-A1DC6B0B5979}"/>
              </a:ext>
            </a:extLst>
          </p:cNvPr>
          <p:cNvPicPr>
            <a:picLocks noChangeAspect="1" noChangeArrowheads="1"/>
          </p:cNvPicPr>
          <p:nvPr/>
        </p:nvPicPr>
        <p:blipFill>
          <a:blip r:embed="rId2" cstate="print"/>
          <a:srcRect/>
          <a:stretch>
            <a:fillRect/>
          </a:stretch>
        </p:blipFill>
        <p:spPr bwMode="auto">
          <a:xfrm>
            <a:off x="7371853" y="0"/>
            <a:ext cx="1766451" cy="1142984"/>
          </a:xfrm>
          <a:prstGeom prst="rect">
            <a:avLst/>
          </a:prstGeom>
          <a:noFill/>
        </p:spPr>
      </p:pic>
      <p:pic>
        <p:nvPicPr>
          <p:cNvPr id="5" name="Resim 4"/>
          <p:cNvPicPr>
            <a:picLocks noChangeAspect="1"/>
          </p:cNvPicPr>
          <p:nvPr/>
        </p:nvPicPr>
        <p:blipFill>
          <a:blip r:embed="rId3" cstate="print"/>
          <a:stretch>
            <a:fillRect/>
          </a:stretch>
        </p:blipFill>
        <p:spPr>
          <a:xfrm>
            <a:off x="6444208" y="0"/>
            <a:ext cx="917683" cy="13019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229600" cy="692696"/>
          </a:xfrm>
        </p:spPr>
        <p:txBody>
          <a:bodyPr>
            <a:normAutofit fontScale="90000"/>
          </a:bodyPr>
          <a:lstStyle/>
          <a:p>
            <a:r>
              <a:rPr lang="tr-TR" dirty="0">
                <a:solidFill>
                  <a:srgbClr val="FFFF00"/>
                </a:solidFill>
              </a:rPr>
              <a:t>             BEES AND HONEY</a:t>
            </a:r>
          </a:p>
        </p:txBody>
      </p:sp>
      <p:sp>
        <p:nvSpPr>
          <p:cNvPr id="3" name="2 İçerik Yer Tutucusu"/>
          <p:cNvSpPr>
            <a:spLocks noGrp="1"/>
          </p:cNvSpPr>
          <p:nvPr>
            <p:ph idx="1"/>
          </p:nvPr>
        </p:nvSpPr>
        <p:spPr>
          <a:xfrm>
            <a:off x="0" y="1268760"/>
            <a:ext cx="9144000" cy="5400600"/>
          </a:xfrm>
        </p:spPr>
        <p:txBody>
          <a:bodyPr>
            <a:normAutofit/>
          </a:bodyPr>
          <a:lstStyle/>
          <a:p>
            <a:pPr fontAlgn="ctr"/>
            <a:r>
              <a:rPr lang="en-US" sz="2000" dirty="0"/>
              <a:t>And from the fruit of the date-palm and the vine, ye get out wholesome drink and food: behold, in this also is a sign for those who are wise. And thy Lord taught the Bee to build its cells in hills, on trees, and in (men´s) habitations; </a:t>
            </a:r>
            <a:endParaRPr lang="tr-TR" sz="2000" dirty="0"/>
          </a:p>
          <a:p>
            <a:pPr fontAlgn="ctr"/>
            <a:r>
              <a:rPr lang="en-US" sz="2000" dirty="0"/>
              <a:t>Then to eat of all the produce (of the earth), and find with skill the spacious paths of its Lord: there issues from within their bodies a drink of varying </a:t>
            </a:r>
            <a:r>
              <a:rPr lang="en-US" sz="2000" dirty="0" err="1"/>
              <a:t>colours</a:t>
            </a:r>
            <a:r>
              <a:rPr lang="en-US" sz="2000" dirty="0"/>
              <a:t>, wherein is healing for men: verily in this is a Sign for those who give thought.</a:t>
            </a:r>
            <a:r>
              <a:rPr lang="tr-TR" sz="2000" dirty="0"/>
              <a:t>(</a:t>
            </a:r>
            <a:r>
              <a:rPr lang="tr-TR" sz="2000" dirty="0" err="1"/>
              <a:t>The</a:t>
            </a:r>
            <a:r>
              <a:rPr lang="tr-TR" sz="2000" dirty="0"/>
              <a:t> </a:t>
            </a:r>
            <a:r>
              <a:rPr lang="tr-TR" sz="2000" dirty="0" err="1"/>
              <a:t>Bee</a:t>
            </a:r>
            <a:r>
              <a:rPr lang="tr-TR" sz="2000" dirty="0"/>
              <a:t>/68-69)</a:t>
            </a:r>
          </a:p>
          <a:p>
            <a:pPr marL="137160" indent="0" fontAlgn="ctr">
              <a:buNone/>
            </a:pPr>
            <a:r>
              <a:rPr lang="tr-TR" sz="2000" dirty="0">
                <a:solidFill>
                  <a:schemeClr val="bg1"/>
                </a:solidFill>
              </a:rPr>
              <a:t>EXPLANATION:</a:t>
            </a:r>
          </a:p>
          <a:p>
            <a:pPr marL="137160" indent="0" fontAlgn="ctr">
              <a:buNone/>
            </a:pPr>
            <a:r>
              <a:rPr lang="tr-TR" sz="2000" dirty="0" err="1"/>
              <a:t>We</a:t>
            </a:r>
            <a:r>
              <a:rPr lang="tr-TR" sz="2000" dirty="0"/>
              <a:t> </a:t>
            </a:r>
            <a:r>
              <a:rPr lang="tr-TR" sz="2000" dirty="0" err="1"/>
              <a:t>see</a:t>
            </a:r>
            <a:r>
              <a:rPr lang="tr-TR" sz="2000" dirty="0"/>
              <a:t> how </a:t>
            </a:r>
            <a:r>
              <a:rPr lang="tr-TR" sz="2000" dirty="0" err="1"/>
              <a:t>the</a:t>
            </a:r>
            <a:r>
              <a:rPr lang="tr-TR" sz="2000" dirty="0"/>
              <a:t> </a:t>
            </a:r>
            <a:r>
              <a:rPr lang="tr-TR" sz="2000" dirty="0" err="1"/>
              <a:t>bee</a:t>
            </a:r>
            <a:r>
              <a:rPr lang="tr-TR" sz="2000" dirty="0"/>
              <a:t> </a:t>
            </a:r>
            <a:r>
              <a:rPr lang="tr-TR" sz="2000" dirty="0" err="1"/>
              <a:t>nests</a:t>
            </a:r>
            <a:r>
              <a:rPr lang="tr-TR" sz="2000" dirty="0"/>
              <a:t> </a:t>
            </a:r>
            <a:r>
              <a:rPr lang="tr-TR" sz="2000" dirty="0" err="1"/>
              <a:t>and</a:t>
            </a:r>
            <a:r>
              <a:rPr lang="tr-TR" sz="2000" dirty="0"/>
              <a:t> </a:t>
            </a:r>
            <a:r>
              <a:rPr lang="tr-TR" sz="2000" dirty="0" err="1"/>
              <a:t>the</a:t>
            </a:r>
            <a:r>
              <a:rPr lang="tr-TR" sz="2000" dirty="0"/>
              <a:t> </a:t>
            </a:r>
            <a:r>
              <a:rPr lang="tr-TR" sz="2000" dirty="0" err="1"/>
              <a:t>way</a:t>
            </a:r>
            <a:r>
              <a:rPr lang="tr-TR" sz="2000" dirty="0"/>
              <a:t> </a:t>
            </a:r>
            <a:r>
              <a:rPr lang="tr-TR" sz="2000" dirty="0" err="1"/>
              <a:t>honey</a:t>
            </a:r>
            <a:r>
              <a:rPr lang="tr-TR" sz="2000" dirty="0"/>
              <a:t> </a:t>
            </a:r>
            <a:r>
              <a:rPr lang="tr-TR" sz="2000" dirty="0" err="1"/>
              <a:t>production</a:t>
            </a:r>
            <a:r>
              <a:rPr lang="tr-TR" sz="2000" dirty="0"/>
              <a:t> is in </a:t>
            </a:r>
            <a:r>
              <a:rPr lang="tr-TR" sz="2000" dirty="0" err="1"/>
              <a:t>the</a:t>
            </a:r>
            <a:r>
              <a:rPr lang="tr-TR" sz="2000" dirty="0"/>
              <a:t> verse in </a:t>
            </a:r>
            <a:r>
              <a:rPr lang="tr-TR" sz="2000" dirty="0" err="1"/>
              <a:t>real</a:t>
            </a:r>
            <a:r>
              <a:rPr lang="tr-TR" sz="2000" dirty="0"/>
              <a:t> life. </a:t>
            </a:r>
          </a:p>
          <a:p>
            <a:pPr marL="137160" indent="0" fontAlgn="ctr">
              <a:buNone/>
            </a:pPr>
            <a:endParaRPr lang="tr-TR" sz="2000" dirty="0"/>
          </a:p>
          <a:p>
            <a:pPr marL="137160" indent="0" fontAlgn="ctr">
              <a:buNone/>
            </a:pPr>
            <a:r>
              <a:rPr lang="tr-TR" sz="2000" dirty="0">
                <a:solidFill>
                  <a:srgbClr val="002060"/>
                </a:solidFill>
              </a:rPr>
              <a:t>Arıların nasıl yuva yaptığını ve bal üretiminin şeklini gerçek hayatta da ayetteki gibi görmekteyiz.</a:t>
            </a:r>
          </a:p>
        </p:txBody>
      </p:sp>
      <p:pic>
        <p:nvPicPr>
          <p:cNvPr id="4" name="Picture 2" descr="C:\Users\User\Desktop\d382bd8ae87d9139df6458192532657c_XL.jpg">
            <a:extLst>
              <a:ext uri="{FF2B5EF4-FFF2-40B4-BE49-F238E27FC236}">
                <a16:creationId xmlns="" xmlns:a16="http://schemas.microsoft.com/office/drawing/2014/main" id="{3C7ADFC6-35EF-46F8-8B3B-279DBBCC36B9}"/>
              </a:ext>
            </a:extLst>
          </p:cNvPr>
          <p:cNvPicPr>
            <a:picLocks noChangeAspect="1" noChangeArrowheads="1"/>
          </p:cNvPicPr>
          <p:nvPr/>
        </p:nvPicPr>
        <p:blipFill>
          <a:blip r:embed="rId2" cstate="print"/>
          <a:srcRect/>
          <a:stretch>
            <a:fillRect/>
          </a:stretch>
        </p:blipFill>
        <p:spPr bwMode="auto">
          <a:xfrm>
            <a:off x="7377549" y="0"/>
            <a:ext cx="1766451" cy="1142984"/>
          </a:xfrm>
          <a:prstGeom prst="rect">
            <a:avLst/>
          </a:prstGeom>
          <a:noFill/>
        </p:spPr>
      </p:pic>
      <p:pic>
        <p:nvPicPr>
          <p:cNvPr id="5" name="Resim 4"/>
          <p:cNvPicPr>
            <a:picLocks noChangeAspect="1"/>
          </p:cNvPicPr>
          <p:nvPr/>
        </p:nvPicPr>
        <p:blipFill>
          <a:blip r:embed="rId3" cstate="print"/>
          <a:stretch>
            <a:fillRect/>
          </a:stretch>
        </p:blipFill>
        <p:spPr>
          <a:xfrm>
            <a:off x="6444208" y="1"/>
            <a:ext cx="933341" cy="13241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337798"/>
            <a:ext cx="8229600" cy="785794"/>
          </a:xfrm>
        </p:spPr>
        <p:txBody>
          <a:bodyPr/>
          <a:lstStyle/>
          <a:p>
            <a:r>
              <a:rPr lang="tr-TR" dirty="0">
                <a:solidFill>
                  <a:srgbClr val="FFFF00"/>
                </a:solidFill>
              </a:rPr>
              <a:t>               THE IRON </a:t>
            </a:r>
          </a:p>
        </p:txBody>
      </p:sp>
      <p:sp>
        <p:nvSpPr>
          <p:cNvPr id="3" name="2 İçerik Yer Tutucusu"/>
          <p:cNvSpPr>
            <a:spLocks noGrp="1"/>
          </p:cNvSpPr>
          <p:nvPr>
            <p:ph idx="1"/>
          </p:nvPr>
        </p:nvSpPr>
        <p:spPr>
          <a:xfrm>
            <a:off x="-17388" y="1123592"/>
            <a:ext cx="9144000" cy="5162916"/>
          </a:xfrm>
        </p:spPr>
        <p:txBody>
          <a:bodyPr>
            <a:normAutofit/>
          </a:bodyPr>
          <a:lstStyle/>
          <a:p>
            <a:r>
              <a:rPr lang="en-US" sz="2000" dirty="0"/>
              <a:t>We sent aforetime our messengers with Clear Signs and sent down with them the Book and the Balance (of Right and Wrong), that men may stand forth in justice; and We sent down Iron, in which is (material for) mighty war, as well as many benefits for mankind, that Allah may test who it is that will help, Unseen, Him and His messengers: For Allah is Full of Strength, Exalted in Might (and able to enforce His Will).</a:t>
            </a:r>
            <a:r>
              <a:rPr lang="tr-TR" sz="2000" dirty="0"/>
              <a:t> (</a:t>
            </a:r>
            <a:r>
              <a:rPr lang="tr-TR" sz="2000" dirty="0" err="1"/>
              <a:t>The</a:t>
            </a:r>
            <a:r>
              <a:rPr lang="tr-TR" sz="2000" dirty="0"/>
              <a:t> </a:t>
            </a:r>
            <a:r>
              <a:rPr lang="tr-TR" sz="2000" dirty="0" err="1"/>
              <a:t>Iron</a:t>
            </a:r>
            <a:r>
              <a:rPr lang="tr-TR" sz="2000" dirty="0"/>
              <a:t>/25)</a:t>
            </a:r>
          </a:p>
          <a:p>
            <a:pPr marL="137160" indent="0">
              <a:buNone/>
            </a:pPr>
            <a:r>
              <a:rPr lang="tr-TR" sz="2000" dirty="0">
                <a:solidFill>
                  <a:schemeClr val="bg1">
                    <a:lumMod val="95000"/>
                    <a:lumOff val="5000"/>
                  </a:schemeClr>
                </a:solidFill>
              </a:rPr>
              <a:t>EXPLANATION:</a:t>
            </a:r>
          </a:p>
          <a:p>
            <a:pPr marL="137160" indent="0">
              <a:buNone/>
            </a:pPr>
            <a:r>
              <a:rPr lang="tr-TR" sz="2000" dirty="0" err="1"/>
              <a:t>In</a:t>
            </a:r>
            <a:r>
              <a:rPr lang="tr-TR" sz="2000" dirty="0"/>
              <a:t> </a:t>
            </a:r>
            <a:r>
              <a:rPr lang="tr-TR" sz="2000" dirty="0" err="1"/>
              <a:t>the</a:t>
            </a:r>
            <a:r>
              <a:rPr lang="tr-TR" sz="2000" dirty="0"/>
              <a:t> verse, it is </a:t>
            </a:r>
            <a:r>
              <a:rPr lang="tr-TR" sz="2000" dirty="0" err="1"/>
              <a:t>mentioned</a:t>
            </a:r>
            <a:r>
              <a:rPr lang="tr-TR" sz="2000" dirty="0"/>
              <a:t> </a:t>
            </a:r>
            <a:r>
              <a:rPr lang="tr-TR" sz="2000" dirty="0" err="1"/>
              <a:t>that</a:t>
            </a:r>
            <a:r>
              <a:rPr lang="tr-TR" sz="2000" dirty="0"/>
              <a:t> </a:t>
            </a:r>
            <a:r>
              <a:rPr lang="tr-TR" sz="2000" dirty="0" err="1"/>
              <a:t>iron</a:t>
            </a:r>
            <a:r>
              <a:rPr lang="tr-TR" sz="2000" dirty="0"/>
              <a:t>, </a:t>
            </a:r>
            <a:r>
              <a:rPr lang="tr-TR" sz="2000" dirty="0" err="1"/>
              <a:t>whic</a:t>
            </a:r>
            <a:r>
              <a:rPr lang="tr-TR" sz="2000" dirty="0"/>
              <a:t> is </a:t>
            </a:r>
            <a:r>
              <a:rPr lang="tr-TR" sz="2000" dirty="0" err="1"/>
              <a:t>both</a:t>
            </a:r>
            <a:r>
              <a:rPr lang="tr-TR" sz="2000" dirty="0"/>
              <a:t> a </a:t>
            </a:r>
            <a:r>
              <a:rPr lang="tr-TR" sz="2000" dirty="0" err="1"/>
              <a:t>symbol</a:t>
            </a:r>
            <a:r>
              <a:rPr lang="tr-TR" sz="2000" dirty="0"/>
              <a:t> of </a:t>
            </a:r>
            <a:r>
              <a:rPr lang="tr-TR" sz="2000" dirty="0" err="1"/>
              <a:t>power</a:t>
            </a:r>
            <a:r>
              <a:rPr lang="tr-TR" sz="2000" dirty="0"/>
              <a:t> </a:t>
            </a:r>
            <a:r>
              <a:rPr lang="tr-TR" sz="2000" dirty="0" err="1"/>
              <a:t>and</a:t>
            </a:r>
            <a:r>
              <a:rPr lang="tr-TR" sz="2000" dirty="0"/>
              <a:t> </a:t>
            </a:r>
            <a:r>
              <a:rPr lang="tr-TR" sz="2000" dirty="0" err="1"/>
              <a:t>for</a:t>
            </a:r>
            <a:r>
              <a:rPr lang="tr-TR" sz="2000" dirty="0"/>
              <a:t> </a:t>
            </a:r>
            <a:r>
              <a:rPr lang="tr-TR" sz="2000" dirty="0" err="1"/>
              <a:t>various</a:t>
            </a:r>
            <a:r>
              <a:rPr lang="tr-TR" sz="2000" dirty="0"/>
              <a:t> </a:t>
            </a:r>
            <a:r>
              <a:rPr lang="tr-TR" sz="2000" dirty="0" err="1"/>
              <a:t>benefits</a:t>
            </a:r>
            <a:r>
              <a:rPr lang="tr-TR" sz="2000" dirty="0"/>
              <a:t>, is </a:t>
            </a:r>
            <a:r>
              <a:rPr lang="tr-TR" sz="2000" dirty="0" err="1"/>
              <a:t>created</a:t>
            </a:r>
            <a:r>
              <a:rPr lang="tr-TR" sz="2000" dirty="0"/>
              <a:t> as a </a:t>
            </a:r>
            <a:r>
              <a:rPr lang="tr-TR" sz="2000" dirty="0" err="1"/>
              <a:t>blessing</a:t>
            </a:r>
            <a:r>
              <a:rPr lang="tr-TR" sz="2000" dirty="0"/>
              <a:t>.</a:t>
            </a:r>
          </a:p>
          <a:p>
            <a:pPr marL="137160" indent="0">
              <a:buNone/>
            </a:pPr>
            <a:endParaRPr lang="tr-TR" dirty="0"/>
          </a:p>
          <a:p>
            <a:pPr marL="137160" indent="0">
              <a:buNone/>
            </a:pPr>
            <a:r>
              <a:rPr lang="tr-TR" sz="2000" dirty="0">
                <a:solidFill>
                  <a:srgbClr val="002060"/>
                </a:solidFill>
              </a:rPr>
              <a:t>Ayette hem gücün hem de sembolün hem de çeşitli faydalar için demirin bir nimet olarak yaratıldığı belirtilmektedir.</a:t>
            </a:r>
          </a:p>
          <a:p>
            <a:pPr marL="137160" indent="0">
              <a:buNone/>
            </a:pPr>
            <a:endParaRPr lang="tr-TR" dirty="0"/>
          </a:p>
          <a:p>
            <a:pPr marL="137160" indent="0">
              <a:buNone/>
            </a:pPr>
            <a:endParaRPr lang="tr-TR" sz="2000" dirty="0"/>
          </a:p>
        </p:txBody>
      </p:sp>
      <p:pic>
        <p:nvPicPr>
          <p:cNvPr id="4" name="Picture 2" descr="C:\Users\User\Desktop\d382bd8ae87d9139df6458192532657c_XL.jpg">
            <a:extLst>
              <a:ext uri="{FF2B5EF4-FFF2-40B4-BE49-F238E27FC236}">
                <a16:creationId xmlns="" xmlns:a16="http://schemas.microsoft.com/office/drawing/2014/main" id="{AC802462-57F1-4DC7-A747-F7DA520E25C7}"/>
              </a:ext>
            </a:extLst>
          </p:cNvPr>
          <p:cNvPicPr>
            <a:picLocks noChangeAspect="1" noChangeArrowheads="1"/>
          </p:cNvPicPr>
          <p:nvPr/>
        </p:nvPicPr>
        <p:blipFill>
          <a:blip r:embed="rId2" cstate="print"/>
          <a:srcRect/>
          <a:stretch>
            <a:fillRect/>
          </a:stretch>
        </p:blipFill>
        <p:spPr bwMode="auto">
          <a:xfrm>
            <a:off x="7360161" y="-19392"/>
            <a:ext cx="1766451" cy="1142984"/>
          </a:xfrm>
          <a:prstGeom prst="rect">
            <a:avLst/>
          </a:prstGeom>
          <a:noFill/>
        </p:spPr>
      </p:pic>
      <p:pic>
        <p:nvPicPr>
          <p:cNvPr id="5" name="Resim 4"/>
          <p:cNvPicPr>
            <a:picLocks noChangeAspect="1"/>
          </p:cNvPicPr>
          <p:nvPr/>
        </p:nvPicPr>
        <p:blipFill>
          <a:blip r:embed="rId3" cstate="print"/>
          <a:stretch>
            <a:fillRect/>
          </a:stretch>
        </p:blipFill>
        <p:spPr>
          <a:xfrm>
            <a:off x="6489365" y="-66870"/>
            <a:ext cx="872576" cy="123794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TM02836342[[fn=İyon]]</Template>
  <TotalTime>363</TotalTime>
  <Words>1426</Words>
  <Application>Microsoft Office PowerPoint</Application>
  <PresentationFormat>On-screen Show (4:3)</PresentationFormat>
  <Paragraphs>88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İyon</vt:lpstr>
      <vt:lpstr>Slide 1</vt:lpstr>
      <vt:lpstr>QUOTES FROM CORAN CONNECTING PRACTICE AND THEORY</vt:lpstr>
      <vt:lpstr>            PHOTOSYNTHESIS</vt:lpstr>
      <vt:lpstr>   CLEANING</vt:lpstr>
      <vt:lpstr>                   WOMENS</vt:lpstr>
      <vt:lpstr>        EATING AND DRINKING</vt:lpstr>
      <vt:lpstr>                 TRAVEL</vt:lpstr>
      <vt:lpstr>             BEES AND HONEY</vt:lpstr>
      <vt:lpstr>               THE IRON </vt:lpstr>
      <vt:lpstr>                  JUSTICE </vt:lpstr>
      <vt:lpstr>        DON’T MIX THE SEAS</vt:lpstr>
      <vt:lpstr>THE CREATION OF MAN</vt:lpstr>
      <vt:lpstr>   ASTRONOMY AND ORBIT</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QUOTES FROM CORAN CONNECTING PRACTICE AND THEORY</dc:title>
  <dc:creator>TabletPC</dc:creator>
  <cp:lastModifiedBy>Violeta</cp:lastModifiedBy>
  <cp:revision>30</cp:revision>
  <dcterms:created xsi:type="dcterms:W3CDTF">2020-02-19T11:35:26Z</dcterms:created>
  <dcterms:modified xsi:type="dcterms:W3CDTF">2021-03-20T21:38:57Z</dcterms:modified>
</cp:coreProperties>
</file>