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29"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FCE02C-6EC6-4E09-BC2C-9FDED4DE236E}" type="datetimeFigureOut">
              <a:rPr lang="en-US" smtClean="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255515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75A7A-4A9A-410F-B848-AB998ACC9419}" type="datetimeFigureOut">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819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5F3E88-2D66-4D17-B0FA-EA13CB20B2FF}" type="datetimeFigureOut">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4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F36E1-9596-4E98-8786-4A17C5D29C65}" type="datetimeFigureOut">
              <a:rPr lang="en-US" smtClean="0"/>
              <a:pPr/>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452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E4D1A55-63BC-4BA2-9538-7DDEADA10621}" type="datetimeFigureOut">
              <a:rPr lang="en-US" smtClean="0"/>
              <a:t>2/20/2020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644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01ABB-8821-4BF5-97A9-E1A66ACAEAA9}" type="datetimeFigureOut">
              <a:rPr lang="en-US" smtClean="0"/>
              <a:pPr/>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281050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C37B1C-D4A1-4A4F-A470-80868146AFC5}" type="datetimeFigureOut">
              <a:rPr lang="en-US" smtClean="0"/>
              <a:pPr/>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33471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31D1B9-F39E-471E-80A9-595CAA5664AD}" type="datetimeFigureOut">
              <a:rPr lang="en-US" smtClean="0"/>
              <a:pPr/>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572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CEABC-E2B9-4606-A74F-CB06AF596887}" type="datetimeFigureOut">
              <a:rPr lang="en-US" smtClean="0"/>
              <a:pPr/>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2943696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A8850A0-01A3-4F4E-AA52-F716A9BFD4EB}" type="datetimeFigureOut">
              <a:rPr lang="en-US" smtClean="0"/>
              <a:pPr/>
              <a:t>2/20/2020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439231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811CCA-BB49-46C7-A0E2-F42339750F9A}" type="datetimeFigureOut">
              <a:rPr lang="en-US" smtClean="0"/>
              <a:t>2/20/2020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5470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7205CAA-4E5A-4223-BD55-C5D2841AC9EF}" type="datetimeFigureOut">
              <a:rPr lang="en-US" smtClean="0"/>
              <a:t>2/20/2020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8981010"/>
      </p:ext>
    </p:extLst>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046205"/>
            <a:ext cx="10965633" cy="4763936"/>
          </a:xfrm>
        </p:spPr>
        <p:txBody>
          <a:bodyPr>
            <a:normAutofit/>
          </a:bodyPr>
          <a:lstStyle/>
          <a:p>
            <a:r>
              <a:rPr lang="hr-HR" sz="5400" dirty="0">
                <a:effectLst/>
              </a:rPr>
              <a:t>the benefits of career development from an early age</a:t>
            </a:r>
            <a:br>
              <a:rPr lang="hr-HR" sz="5400" dirty="0">
                <a:effectLst/>
              </a:rPr>
            </a:br>
            <a:endParaRPr lang="hr-HR" sz="5400" dirty="0"/>
          </a:p>
        </p:txBody>
      </p:sp>
      <p:sp>
        <p:nvSpPr>
          <p:cNvPr id="3" name="Subtitle 2"/>
          <p:cNvSpPr>
            <a:spLocks noGrp="1"/>
          </p:cNvSpPr>
          <p:nvPr>
            <p:ph type="subTitle" idx="1"/>
          </p:nvPr>
        </p:nvSpPr>
        <p:spPr/>
        <p:txBody>
          <a:bodyPr/>
          <a:lstStyle/>
          <a:p>
            <a:endParaRPr lang="hr-HR" dirty="0"/>
          </a:p>
        </p:txBody>
      </p:sp>
    </p:spTree>
    <p:extLst>
      <p:ext uri="{BB962C8B-B14F-4D97-AF65-F5344CB8AC3E}">
        <p14:creationId xmlns:p14="http://schemas.microsoft.com/office/powerpoint/2010/main" val="4124984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609431"/>
          </a:xfrm>
        </p:spPr>
        <p:txBody>
          <a:bodyPr>
            <a:normAutofit fontScale="90000"/>
          </a:bodyPr>
          <a:lstStyle/>
          <a:p>
            <a:endParaRPr lang="hr-HR" dirty="0"/>
          </a:p>
        </p:txBody>
      </p:sp>
      <p:sp>
        <p:nvSpPr>
          <p:cNvPr id="3" name="Content Placeholder 2"/>
          <p:cNvSpPr>
            <a:spLocks noGrp="1"/>
          </p:cNvSpPr>
          <p:nvPr>
            <p:ph idx="1"/>
          </p:nvPr>
        </p:nvSpPr>
        <p:spPr>
          <a:xfrm>
            <a:off x="238897" y="86496"/>
            <a:ext cx="11705967" cy="6771504"/>
          </a:xfrm>
        </p:spPr>
        <p:txBody>
          <a:bodyPr>
            <a:noAutofit/>
          </a:bodyPr>
          <a:lstStyle/>
          <a:p>
            <a:r>
              <a:rPr lang="en-US" sz="2400" dirty="0" smtClean="0"/>
              <a:t>Ignoring </a:t>
            </a:r>
            <a:r>
              <a:rPr lang="en-US" sz="2400" dirty="0"/>
              <a:t>the process of career development occurring in childhood </a:t>
            </a:r>
            <a:r>
              <a:rPr lang="en-US" sz="2400" dirty="0" smtClean="0"/>
              <a:t>is</a:t>
            </a:r>
            <a:r>
              <a:rPr lang="hr-HR" sz="2400" dirty="0" smtClean="0"/>
              <a:t> </a:t>
            </a:r>
            <a:r>
              <a:rPr lang="en-US" sz="2400" dirty="0" smtClean="0"/>
              <a:t>similar </a:t>
            </a:r>
            <a:r>
              <a:rPr lang="en-US" sz="2400" dirty="0"/>
              <a:t>to a gardener disregarding the quality of the soil in which a garden will be </a:t>
            </a:r>
            <a:r>
              <a:rPr lang="en-US" sz="2400" dirty="0" smtClean="0"/>
              <a:t>planted.</a:t>
            </a:r>
            <a:r>
              <a:rPr lang="hr-HR" sz="2400" dirty="0" smtClean="0"/>
              <a:t>- </a:t>
            </a:r>
            <a:r>
              <a:rPr lang="en-US" sz="2400" dirty="0" smtClean="0">
                <a:solidFill>
                  <a:schemeClr val="tx1"/>
                </a:solidFill>
              </a:rPr>
              <a:t>Niles </a:t>
            </a:r>
            <a:r>
              <a:rPr lang="en-US" sz="2400" dirty="0">
                <a:solidFill>
                  <a:schemeClr val="tx1"/>
                </a:solidFill>
              </a:rPr>
              <a:t>&amp; Harris-</a:t>
            </a:r>
            <a:r>
              <a:rPr lang="en-US" sz="2400" dirty="0" err="1">
                <a:solidFill>
                  <a:schemeClr val="tx1"/>
                </a:solidFill>
              </a:rPr>
              <a:t>Bowlsbey</a:t>
            </a:r>
            <a:r>
              <a:rPr lang="en-US" sz="2400" dirty="0">
                <a:solidFill>
                  <a:schemeClr val="tx1"/>
                </a:solidFill>
              </a:rPr>
              <a:t>, 2017, p. 27</a:t>
            </a:r>
            <a:r>
              <a:rPr lang="hr-HR" sz="2400" dirty="0" smtClean="0">
                <a:solidFill>
                  <a:schemeClr val="tx1"/>
                </a:solidFill>
              </a:rPr>
              <a:t>6</a:t>
            </a:r>
          </a:p>
          <a:p>
            <a:endParaRPr lang="hr-HR" sz="2400" dirty="0">
              <a:solidFill>
                <a:schemeClr val="tx1"/>
              </a:solidFill>
            </a:endParaRPr>
          </a:p>
          <a:p>
            <a:r>
              <a:rPr lang="en-US" sz="2400" dirty="0" err="1" smtClean="0"/>
              <a:t>Flum</a:t>
            </a:r>
            <a:r>
              <a:rPr lang="en-US" sz="2400" dirty="0" smtClean="0"/>
              <a:t> </a:t>
            </a:r>
            <a:r>
              <a:rPr lang="en-US" sz="2400" dirty="0"/>
              <a:t>and </a:t>
            </a:r>
            <a:r>
              <a:rPr lang="en-US" sz="2400" dirty="0" err="1"/>
              <a:t>Blustein</a:t>
            </a:r>
            <a:r>
              <a:rPr lang="en-US" sz="2400" dirty="0"/>
              <a:t> see the process of career development in the early years as a process of helping a child discover who they are. They state, ‘The core outcome is self-construction... the process of developing a coherent and meaningful identity and implementing that identity in a life plan.’ </a:t>
            </a:r>
            <a:r>
              <a:rPr lang="en-US" sz="2400" dirty="0" smtClean="0"/>
              <a:t>-</a:t>
            </a:r>
            <a:r>
              <a:rPr lang="hr-HR" sz="2400" dirty="0" smtClean="0"/>
              <a:t> </a:t>
            </a:r>
            <a:r>
              <a:rPr lang="en-US" sz="2400" dirty="0" smtClean="0"/>
              <a:t>Herr</a:t>
            </a:r>
            <a:r>
              <a:rPr lang="en-US" sz="2400" dirty="0"/>
              <a:t>, Cramer, &amp; Niles, 2004, p. </a:t>
            </a:r>
            <a:r>
              <a:rPr lang="en-US" sz="2400" dirty="0" smtClean="0"/>
              <a:t>335</a:t>
            </a:r>
            <a:endParaRPr lang="hr-HR" sz="2400" dirty="0" smtClean="0"/>
          </a:p>
          <a:p>
            <a:endParaRPr lang="hr-HR" sz="2400" dirty="0" smtClean="0"/>
          </a:p>
          <a:p>
            <a:r>
              <a:rPr lang="en-US" sz="2400" dirty="0" smtClean="0"/>
              <a:t>Career-related </a:t>
            </a:r>
            <a:r>
              <a:rPr lang="en-US" sz="2400" dirty="0"/>
              <a:t>learning at an early age is not intended to have children make premature choices over future careers; rather it is a process that encourages children to broadly consider a multitude of options that are available and not to restrict or limit their possibilities for their future aspirations. —Herr, Cramer, &amp; Niles, 2004, p. </a:t>
            </a:r>
            <a:r>
              <a:rPr lang="en-US" sz="2400" dirty="0" smtClean="0"/>
              <a:t>332</a:t>
            </a:r>
            <a:endParaRPr lang="hr-HR" sz="2400" dirty="0" smtClean="0"/>
          </a:p>
          <a:p>
            <a:r>
              <a:rPr lang="en-US" sz="2400" dirty="0" smtClean="0"/>
              <a:t>Career </a:t>
            </a:r>
            <a:r>
              <a:rPr lang="en-US" sz="2400" dirty="0"/>
              <a:t>learning has the potential to provide children with accurate and relevant information, to </a:t>
            </a:r>
            <a:r>
              <a:rPr lang="en-US" sz="2400" dirty="0" smtClean="0"/>
              <a:t>challenge </a:t>
            </a:r>
            <a:r>
              <a:rPr lang="en-US" sz="2400" dirty="0"/>
              <a:t>restrictive, negative, and stereotypical notions about them-selves and to keep their options open. —Herr, Cramer, &amp; Niles, 2004, p. 334</a:t>
            </a:r>
            <a:endParaRPr lang="hr-HR" sz="2400" dirty="0" smtClean="0"/>
          </a:p>
          <a:p>
            <a:pPr marL="2271400" lvl="8" indent="0">
              <a:buNone/>
            </a:pPr>
            <a:endParaRPr lang="hr-HR" sz="2400" dirty="0">
              <a:solidFill>
                <a:schemeClr val="tx1"/>
              </a:solidFill>
            </a:endParaRPr>
          </a:p>
        </p:txBody>
      </p:sp>
    </p:spTree>
    <p:extLst>
      <p:ext uri="{BB962C8B-B14F-4D97-AF65-F5344CB8AC3E}">
        <p14:creationId xmlns:p14="http://schemas.microsoft.com/office/powerpoint/2010/main" val="137999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247136" y="1128584"/>
            <a:ext cx="11846011" cy="6590271"/>
          </a:xfrm>
        </p:spPr>
        <p:txBody>
          <a:bodyPr>
            <a:noAutofit/>
          </a:bodyPr>
          <a:lstStyle/>
          <a:p>
            <a:r>
              <a:rPr lang="en-US" sz="2800" dirty="0" smtClean="0"/>
              <a:t>Developing </a:t>
            </a:r>
            <a:r>
              <a:rPr lang="en-US" sz="2800" dirty="0"/>
              <a:t>skills, hobbies, and interests at an early age can help </a:t>
            </a:r>
            <a:r>
              <a:rPr lang="hr-HR" sz="2800" dirty="0" smtClean="0"/>
              <a:t>a person </a:t>
            </a:r>
            <a:r>
              <a:rPr lang="en-US" sz="2800" dirty="0" smtClean="0"/>
              <a:t>decide </a:t>
            </a:r>
            <a:r>
              <a:rPr lang="en-US" sz="2800" dirty="0"/>
              <a:t>what </a:t>
            </a:r>
            <a:r>
              <a:rPr lang="hr-HR" sz="2800" dirty="0" smtClean="0"/>
              <a:t>he/she </a:t>
            </a:r>
            <a:r>
              <a:rPr lang="en-US" sz="2800" dirty="0" smtClean="0"/>
              <a:t>want</a:t>
            </a:r>
            <a:r>
              <a:rPr lang="hr-HR" sz="2800" dirty="0" smtClean="0"/>
              <a:t>s</a:t>
            </a:r>
            <a:r>
              <a:rPr lang="en-US" sz="2800" dirty="0" smtClean="0"/>
              <a:t> </a:t>
            </a:r>
            <a:r>
              <a:rPr lang="en-US" sz="2800" dirty="0"/>
              <a:t>to do for a living</a:t>
            </a:r>
            <a:r>
              <a:rPr lang="en-US" sz="2800" dirty="0" smtClean="0"/>
              <a:t>.</a:t>
            </a:r>
            <a:endParaRPr lang="hr-HR" sz="2800" dirty="0" smtClean="0"/>
          </a:p>
          <a:p>
            <a:r>
              <a:rPr lang="en-US" sz="2800" dirty="0"/>
              <a:t>Learning to deal effectively with change, to make decisions, and to problem-solve increases children’s control over situations and helps reduce anxiety and stress</a:t>
            </a:r>
            <a:endParaRPr lang="hr-HR" sz="2800" dirty="0" smtClean="0"/>
          </a:p>
          <a:p>
            <a:r>
              <a:rPr lang="hr-HR" sz="2800" dirty="0"/>
              <a:t>G</a:t>
            </a:r>
            <a:r>
              <a:rPr lang="hr-HR" sz="2800" dirty="0" smtClean="0"/>
              <a:t>ain experience – volunteer work, job..</a:t>
            </a:r>
          </a:p>
          <a:p>
            <a:r>
              <a:rPr lang="hr-HR" sz="2800" dirty="0" smtClean="0"/>
              <a:t>More training and learning opportunities</a:t>
            </a:r>
          </a:p>
          <a:p>
            <a:r>
              <a:rPr lang="hr-HR" sz="2800" dirty="0" smtClean="0"/>
              <a:t>Networking</a:t>
            </a:r>
          </a:p>
          <a:p>
            <a:r>
              <a:rPr lang="hr-HR" sz="2800" dirty="0" smtClean="0"/>
              <a:t>Recovery from mistakes</a:t>
            </a:r>
          </a:p>
          <a:p>
            <a:r>
              <a:rPr lang="en-US" sz="2800" dirty="0"/>
              <a:t>Smoother Transition Between Studies </a:t>
            </a:r>
            <a:r>
              <a:rPr lang="en-US" sz="2800" dirty="0" smtClean="0"/>
              <a:t>and</a:t>
            </a:r>
            <a:r>
              <a:rPr lang="hr-HR" sz="2800" dirty="0" smtClean="0"/>
              <a:t> a</a:t>
            </a:r>
            <a:r>
              <a:rPr lang="en-US" sz="2800" dirty="0" smtClean="0"/>
              <a:t> </a:t>
            </a:r>
            <a:r>
              <a:rPr lang="en-US" sz="2800" dirty="0"/>
              <a:t>Career</a:t>
            </a:r>
          </a:p>
          <a:p>
            <a:endParaRPr lang="hr-HR" sz="2800" dirty="0" smtClean="0"/>
          </a:p>
          <a:p>
            <a:endParaRPr lang="hr-HR"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3808" y="3838833"/>
            <a:ext cx="2709961" cy="2029855"/>
          </a:xfrm>
          <a:prstGeom prst="rect">
            <a:avLst/>
          </a:prstGeom>
        </p:spPr>
      </p:pic>
    </p:spTree>
    <p:extLst>
      <p:ext uri="{BB962C8B-B14F-4D97-AF65-F5344CB8AC3E}">
        <p14:creationId xmlns:p14="http://schemas.microsoft.com/office/powerpoint/2010/main" val="367931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0810" y="1842310"/>
            <a:ext cx="10482649" cy="1123312"/>
          </a:xfrm>
        </p:spPr>
        <p:txBody>
          <a:bodyPr/>
          <a:lstStyle/>
          <a:p>
            <a:r>
              <a:rPr lang="hr-HR" dirty="0">
                <a:solidFill>
                  <a:srgbClr val="000000"/>
                </a:solidFill>
                <a:cs typeface="Calibri"/>
              </a:rPr>
              <a:t>Motivating the learning engine to increase student's school, professional and social success and reduce absenteeism</a:t>
            </a:r>
            <a:endParaRPr lang="hr-HR" dirty="0"/>
          </a:p>
        </p:txBody>
      </p:sp>
      <p:sp>
        <p:nvSpPr>
          <p:cNvPr id="3" name="Content Placeholder 2"/>
          <p:cNvSpPr>
            <a:spLocks noGrp="1"/>
          </p:cNvSpPr>
          <p:nvPr>
            <p:ph sz="half" idx="2"/>
          </p:nvPr>
        </p:nvSpPr>
        <p:spPr>
          <a:xfrm>
            <a:off x="944880" y="3443417"/>
            <a:ext cx="9902952" cy="2349926"/>
          </a:xfrm>
        </p:spPr>
        <p:txBody>
          <a:bodyPr>
            <a:normAutofit/>
          </a:bodyPr>
          <a:lstStyle/>
          <a:p>
            <a:r>
              <a:rPr lang="hr-HR" dirty="0" smtClean="0"/>
              <a:t>Author: Sanja  Vukelić</a:t>
            </a:r>
          </a:p>
          <a:p>
            <a:r>
              <a:rPr lang="hr-HR" dirty="0" smtClean="0"/>
              <a:t>Construction and Geodesy School Osijek, Croatia</a:t>
            </a:r>
          </a:p>
          <a:p>
            <a:r>
              <a:rPr lang="hr-HR" dirty="0" smtClean="0"/>
              <a:t>Bibliography: </a:t>
            </a:r>
            <a:r>
              <a:rPr lang="hr-HR" i="1" dirty="0" smtClean="0"/>
              <a:t>T</a:t>
            </a:r>
            <a:r>
              <a:rPr lang="en-US" i="1" dirty="0" smtClean="0"/>
              <a:t>he </a:t>
            </a:r>
            <a:r>
              <a:rPr lang="en-US" i="1" dirty="0"/>
              <a:t>Early Years:</a:t>
            </a:r>
            <a:r>
              <a:rPr lang="en-US" dirty="0"/>
              <a:t> </a:t>
            </a:r>
            <a:r>
              <a:rPr lang="en-US" i="1" dirty="0"/>
              <a:t>Career Development for Young </a:t>
            </a:r>
            <a:r>
              <a:rPr lang="en-US" i="1" dirty="0" smtClean="0"/>
              <a:t>Children</a:t>
            </a:r>
            <a:r>
              <a:rPr lang="hr-HR" dirty="0" smtClean="0"/>
              <a:t> </a:t>
            </a:r>
            <a:r>
              <a:rPr lang="en-US" dirty="0" smtClean="0"/>
              <a:t>A </a:t>
            </a:r>
            <a:r>
              <a:rPr lang="en-US" dirty="0"/>
              <a:t>Guide for </a:t>
            </a:r>
            <a:r>
              <a:rPr lang="en-US" dirty="0" smtClean="0"/>
              <a:t>Educators</a:t>
            </a:r>
            <a:r>
              <a:rPr lang="hr-HR" dirty="0" smtClean="0"/>
              <a:t>; </a:t>
            </a:r>
            <a:r>
              <a:rPr lang="en-US" dirty="0"/>
              <a:t>Cahill, M. and </a:t>
            </a:r>
            <a:r>
              <a:rPr lang="en-US" dirty="0" err="1"/>
              <a:t>Furey</a:t>
            </a:r>
            <a:r>
              <a:rPr lang="en-US" dirty="0"/>
              <a:t>, E</a:t>
            </a:r>
            <a:endParaRPr lang="hr-HR" dirty="0" smtClean="0"/>
          </a:p>
          <a:p>
            <a:endParaRPr lang="hr-HR" dirty="0"/>
          </a:p>
          <a:p>
            <a:endParaRPr lang="hr-HR" dirty="0"/>
          </a:p>
        </p:txBody>
      </p:sp>
      <p:sp>
        <p:nvSpPr>
          <p:cNvPr id="7" name="Content Placeholder 6"/>
          <p:cNvSpPr>
            <a:spLocks noGrp="1"/>
          </p:cNvSpPr>
          <p:nvPr>
            <p:ph sz="quarter" idx="4"/>
          </p:nvPr>
        </p:nvSpPr>
        <p:spPr>
          <a:xfrm>
            <a:off x="795528" y="5687486"/>
            <a:ext cx="10052304" cy="1021492"/>
          </a:xfrm>
        </p:spPr>
        <p:txBody>
          <a:bodyPr>
            <a:normAutofit/>
          </a:bodyPr>
          <a:lstStyle/>
          <a:p>
            <a:r>
              <a:rPr lang="hr-HR" sz="1200" dirty="0"/>
              <a:t>All rights reserved. No part of this publication may be reproduced, in any form or any means, without persmission in writing form the suthor.</a:t>
            </a:r>
          </a:p>
          <a:p>
            <a:r>
              <a:rPr lang="hr-HR" sz="1200" dirty="0"/>
              <a:t>„The European Comission is not responsible for any uploaded or submittes content. The content reflects the views only of the European Comission cannot be held responsible for any use which may be made of the information contained therein”</a:t>
            </a:r>
          </a:p>
          <a:p>
            <a:endParaRPr lang="hr-HR"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7328" y="179545"/>
            <a:ext cx="1512673" cy="214183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043" y="139140"/>
            <a:ext cx="2395666" cy="68447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2010" y="111505"/>
            <a:ext cx="1782204" cy="712111"/>
          </a:xfrm>
          <a:prstGeom prst="rect">
            <a:avLst/>
          </a:prstGeom>
        </p:spPr>
      </p:pic>
    </p:spTree>
    <p:extLst>
      <p:ext uri="{BB962C8B-B14F-4D97-AF65-F5344CB8AC3E}">
        <p14:creationId xmlns:p14="http://schemas.microsoft.com/office/powerpoint/2010/main" val="21359634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214</TotalTime>
  <Words>417</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Rockwell</vt:lpstr>
      <vt:lpstr>Rockwell Condensed</vt:lpstr>
      <vt:lpstr>Wingdings</vt:lpstr>
      <vt:lpstr>Wood Type</vt:lpstr>
      <vt:lpstr>the benefits of career development from an early age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career development from an early age</dc:title>
  <dc:creator>Sanja Vukelic</dc:creator>
  <cp:lastModifiedBy>Sanja Vukelic</cp:lastModifiedBy>
  <cp:revision>8</cp:revision>
  <dcterms:created xsi:type="dcterms:W3CDTF">2020-02-19T18:19:14Z</dcterms:created>
  <dcterms:modified xsi:type="dcterms:W3CDTF">2020-02-20T19:36:58Z</dcterms:modified>
</cp:coreProperties>
</file>