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hxIKGw+Q/TmmRrFL1bIGv7Iry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d441585ee1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d441585ee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d464e8923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d464e892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ni slajd" showMasterSp="0" type="title">
  <p:cSld name="TITLE">
    <p:spTree>
      <p:nvGrpSpPr>
        <p:cNvPr id="14" name="Shape 14"/>
        <p:cNvGrpSpPr/>
        <p:nvPr/>
      </p:nvGrpSpPr>
      <p:grpSpPr>
        <a:xfrm>
          <a:off x="0" y="0"/>
          <a:ext cx="0" cy="0"/>
          <a:chOff x="0" y="0"/>
          <a:chExt cx="0" cy="0"/>
        </a:xfrm>
      </p:grpSpPr>
      <p:sp>
        <p:nvSpPr>
          <p:cNvPr id="15" name="Google Shape;15;p17"/>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7"/>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7"/>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17"/>
          <p:cNvGrpSpPr/>
          <p:nvPr/>
        </p:nvGrpSpPr>
        <p:grpSpPr>
          <a:xfrm>
            <a:off x="9649215" y="4068923"/>
            <a:ext cx="1080904" cy="1080902"/>
            <a:chOff x="9685338" y="4460675"/>
            <a:chExt cx="1080904" cy="1080902"/>
          </a:xfrm>
        </p:grpSpPr>
        <p:sp>
          <p:nvSpPr>
            <p:cNvPr id="19" name="Google Shape;19;p17"/>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7"/>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17"/>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7"/>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23" name="Google Shape;23;p1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2800" u="none" cap="none" strike="noStrike">
                <a:solidFill>
                  <a:srgbClr val="FFFFFF"/>
                </a:solidFill>
                <a:latin typeface="Rockwell"/>
                <a:ea typeface="Rockwell"/>
                <a:cs typeface="Rockwell"/>
                <a:sym typeface="Rockwell"/>
              </a:defRPr>
            </a:lvl1pPr>
            <a:lvl2pPr indent="0" lvl="1" marL="0" algn="ctr">
              <a:spcBef>
                <a:spcPts val="0"/>
              </a:spcBef>
              <a:buNone/>
              <a:defRPr b="1" i="0" sz="2800" u="none" cap="none" strike="noStrike">
                <a:solidFill>
                  <a:srgbClr val="FFFFFF"/>
                </a:solidFill>
                <a:latin typeface="Rockwell"/>
                <a:ea typeface="Rockwell"/>
                <a:cs typeface="Rockwell"/>
                <a:sym typeface="Rockwell"/>
              </a:defRPr>
            </a:lvl2pPr>
            <a:lvl3pPr indent="0" lvl="2" marL="0" algn="ctr">
              <a:spcBef>
                <a:spcPts val="0"/>
              </a:spcBef>
              <a:buNone/>
              <a:defRPr b="1" i="0" sz="2800" u="none" cap="none" strike="noStrike">
                <a:solidFill>
                  <a:srgbClr val="FFFFFF"/>
                </a:solidFill>
                <a:latin typeface="Rockwell"/>
                <a:ea typeface="Rockwell"/>
                <a:cs typeface="Rockwell"/>
                <a:sym typeface="Rockwell"/>
              </a:defRPr>
            </a:lvl3pPr>
            <a:lvl4pPr indent="0" lvl="3" marL="0" algn="ctr">
              <a:spcBef>
                <a:spcPts val="0"/>
              </a:spcBef>
              <a:buNone/>
              <a:defRPr b="1" i="0" sz="2800" u="none" cap="none" strike="noStrike">
                <a:solidFill>
                  <a:srgbClr val="FFFFFF"/>
                </a:solidFill>
                <a:latin typeface="Rockwell"/>
                <a:ea typeface="Rockwell"/>
                <a:cs typeface="Rockwell"/>
                <a:sym typeface="Rockwell"/>
              </a:defRPr>
            </a:lvl4pPr>
            <a:lvl5pPr indent="0" lvl="4" marL="0" algn="ctr">
              <a:spcBef>
                <a:spcPts val="0"/>
              </a:spcBef>
              <a:buNone/>
              <a:defRPr b="1" i="0" sz="2800" u="none" cap="none" strike="noStrike">
                <a:solidFill>
                  <a:srgbClr val="FFFFFF"/>
                </a:solidFill>
                <a:latin typeface="Rockwell"/>
                <a:ea typeface="Rockwell"/>
                <a:cs typeface="Rockwell"/>
                <a:sym typeface="Rockwell"/>
              </a:defRPr>
            </a:lvl5pPr>
            <a:lvl6pPr indent="0" lvl="5" marL="0" algn="ctr">
              <a:spcBef>
                <a:spcPts val="0"/>
              </a:spcBef>
              <a:buNone/>
              <a:defRPr b="1" i="0" sz="2800" u="none" cap="none" strike="noStrike">
                <a:solidFill>
                  <a:srgbClr val="FFFFFF"/>
                </a:solidFill>
                <a:latin typeface="Rockwell"/>
                <a:ea typeface="Rockwell"/>
                <a:cs typeface="Rockwell"/>
                <a:sym typeface="Rockwell"/>
              </a:defRPr>
            </a:lvl6pPr>
            <a:lvl7pPr indent="0" lvl="6" marL="0" algn="ctr">
              <a:spcBef>
                <a:spcPts val="0"/>
              </a:spcBef>
              <a:buNone/>
              <a:defRPr b="1" i="0" sz="2800" u="none" cap="none" strike="noStrike">
                <a:solidFill>
                  <a:srgbClr val="FFFFFF"/>
                </a:solidFill>
                <a:latin typeface="Rockwell"/>
                <a:ea typeface="Rockwell"/>
                <a:cs typeface="Rockwell"/>
                <a:sym typeface="Rockwell"/>
              </a:defRPr>
            </a:lvl7pPr>
            <a:lvl8pPr indent="0" lvl="7" marL="0" algn="ctr">
              <a:spcBef>
                <a:spcPts val="0"/>
              </a:spcBef>
              <a:buNone/>
              <a:defRPr b="1" i="0" sz="2800" u="none" cap="none" strike="noStrike">
                <a:solidFill>
                  <a:srgbClr val="FFFFFF"/>
                </a:solidFill>
                <a:latin typeface="Rockwell"/>
                <a:ea typeface="Rockwell"/>
                <a:cs typeface="Rockwell"/>
                <a:sym typeface="Rockwell"/>
              </a:defRPr>
            </a:lvl8pPr>
            <a:lvl9pPr indent="0" lvl="8" mar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 okomiti tekst" type="vertTx">
  <p:cSld name="VERTICAL_TEXT">
    <p:spTree>
      <p:nvGrpSpPr>
        <p:cNvPr id="88" name="Shape 88"/>
        <p:cNvGrpSpPr/>
        <p:nvPr/>
      </p:nvGrpSpPr>
      <p:grpSpPr>
        <a:xfrm>
          <a:off x="0" y="0"/>
          <a:ext cx="0" cy="0"/>
          <a:chOff x="0" y="0"/>
          <a:chExt cx="0" cy="0"/>
        </a:xfrm>
      </p:grpSpPr>
      <p:sp>
        <p:nvSpPr>
          <p:cNvPr id="89" name="Google Shape;89;p2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6"/>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1" name="Google Shape;91;p2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komiti naslov i tekst" type="vertTitleAndTx">
  <p:cSld name="VERTICAL_TITLE_AND_VERTICAL_TEXT">
    <p:spTree>
      <p:nvGrpSpPr>
        <p:cNvPr id="94" name="Shape 94"/>
        <p:cNvGrpSpPr/>
        <p:nvPr/>
      </p:nvGrpSpPr>
      <p:grpSpPr>
        <a:xfrm>
          <a:off x="0" y="0"/>
          <a:ext cx="0" cy="0"/>
          <a:chOff x="0" y="0"/>
          <a:chExt cx="0" cy="0"/>
        </a:xfrm>
      </p:grpSpPr>
      <p:sp>
        <p:nvSpPr>
          <p:cNvPr id="95" name="Google Shape;95;p27"/>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7"/>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7" name="Google Shape;97;p2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 sadržaj" type="obj">
  <p:cSld name="OBJECT">
    <p:spTree>
      <p:nvGrpSpPr>
        <p:cNvPr id="26" name="Shape 26"/>
        <p:cNvGrpSpPr/>
        <p:nvPr/>
      </p:nvGrpSpPr>
      <p:grpSpPr>
        <a:xfrm>
          <a:off x="0" y="0"/>
          <a:ext cx="0" cy="0"/>
          <a:chOff x="0" y="0"/>
          <a:chExt cx="0" cy="0"/>
        </a:xfrm>
      </p:grpSpPr>
      <p:sp>
        <p:nvSpPr>
          <p:cNvPr id="27" name="Google Shape;27;p1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8"/>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29" name="Google Shape;29;p1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glavlje sekcije" showMasterSp="0" type="secHead">
  <p:cSld name="SECTION_HEADER">
    <p:spTree>
      <p:nvGrpSpPr>
        <p:cNvPr id="32" name="Shape 32"/>
        <p:cNvGrpSpPr/>
        <p:nvPr/>
      </p:nvGrpSpPr>
      <p:grpSpPr>
        <a:xfrm>
          <a:off x="0" y="0"/>
          <a:ext cx="0" cy="0"/>
          <a:chOff x="0" y="0"/>
          <a:chExt cx="0" cy="0"/>
        </a:xfrm>
      </p:grpSpPr>
      <p:sp>
        <p:nvSpPr>
          <p:cNvPr id="33" name="Google Shape;33;p19"/>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9"/>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8000"/>
              <a:buFont typeface="Rockwell"/>
              <a:buNone/>
              <a:defRPr b="0"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36" name="Google Shape;36;p19"/>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9"/>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38" name="Google Shape;38;p19"/>
          <p:cNvGrpSpPr/>
          <p:nvPr/>
        </p:nvGrpSpPr>
        <p:grpSpPr>
          <a:xfrm>
            <a:off x="897399" y="2325848"/>
            <a:ext cx="1080904" cy="1080902"/>
            <a:chOff x="9685338" y="4460675"/>
            <a:chExt cx="1080904" cy="1080902"/>
          </a:xfrm>
        </p:grpSpPr>
        <p:sp>
          <p:nvSpPr>
            <p:cNvPr id="39" name="Google Shape;39;p19"/>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9"/>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 name="Google Shape;41;p19"/>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Rockwell"/>
                <a:ea typeface="Rockwell"/>
                <a:cs typeface="Rockwell"/>
                <a:sym typeface="Rockwell"/>
              </a:defRPr>
            </a:lvl1pPr>
            <a:lvl2pPr indent="0" lvl="1" marL="0" algn="ctr">
              <a:spcBef>
                <a:spcPts val="0"/>
              </a:spcBef>
              <a:buNone/>
              <a:defRPr b="1" sz="2800">
                <a:solidFill>
                  <a:srgbClr val="FFFFFF"/>
                </a:solidFill>
                <a:latin typeface="Rockwell"/>
                <a:ea typeface="Rockwell"/>
                <a:cs typeface="Rockwell"/>
                <a:sym typeface="Rockwell"/>
              </a:defRPr>
            </a:lvl2pPr>
            <a:lvl3pPr indent="0" lvl="2" marL="0" algn="ctr">
              <a:spcBef>
                <a:spcPts val="0"/>
              </a:spcBef>
              <a:buNone/>
              <a:defRPr b="1" sz="2800">
                <a:solidFill>
                  <a:srgbClr val="FFFFFF"/>
                </a:solidFill>
                <a:latin typeface="Rockwell"/>
                <a:ea typeface="Rockwell"/>
                <a:cs typeface="Rockwell"/>
                <a:sym typeface="Rockwell"/>
              </a:defRPr>
            </a:lvl3pPr>
            <a:lvl4pPr indent="0" lvl="3" marL="0" algn="ctr">
              <a:spcBef>
                <a:spcPts val="0"/>
              </a:spcBef>
              <a:buNone/>
              <a:defRPr b="1" sz="2800">
                <a:solidFill>
                  <a:srgbClr val="FFFFFF"/>
                </a:solidFill>
                <a:latin typeface="Rockwell"/>
                <a:ea typeface="Rockwell"/>
                <a:cs typeface="Rockwell"/>
                <a:sym typeface="Rockwell"/>
              </a:defRPr>
            </a:lvl4pPr>
            <a:lvl5pPr indent="0" lvl="4" marL="0" algn="ctr">
              <a:spcBef>
                <a:spcPts val="0"/>
              </a:spcBef>
              <a:buNone/>
              <a:defRPr b="1" sz="2800">
                <a:solidFill>
                  <a:srgbClr val="FFFFFF"/>
                </a:solidFill>
                <a:latin typeface="Rockwell"/>
                <a:ea typeface="Rockwell"/>
                <a:cs typeface="Rockwell"/>
                <a:sym typeface="Rockwell"/>
              </a:defRPr>
            </a:lvl5pPr>
            <a:lvl6pPr indent="0" lvl="5" marL="0" algn="ctr">
              <a:spcBef>
                <a:spcPts val="0"/>
              </a:spcBef>
              <a:buNone/>
              <a:defRPr b="1" sz="2800">
                <a:solidFill>
                  <a:srgbClr val="FFFFFF"/>
                </a:solidFill>
                <a:latin typeface="Rockwell"/>
                <a:ea typeface="Rockwell"/>
                <a:cs typeface="Rockwell"/>
                <a:sym typeface="Rockwell"/>
              </a:defRPr>
            </a:lvl6pPr>
            <a:lvl7pPr indent="0" lvl="6" marL="0" algn="ctr">
              <a:spcBef>
                <a:spcPts val="0"/>
              </a:spcBef>
              <a:buNone/>
              <a:defRPr b="1" sz="2800">
                <a:solidFill>
                  <a:srgbClr val="FFFFFF"/>
                </a:solidFill>
                <a:latin typeface="Rockwell"/>
                <a:ea typeface="Rockwell"/>
                <a:cs typeface="Rockwell"/>
                <a:sym typeface="Rockwell"/>
              </a:defRPr>
            </a:lvl7pPr>
            <a:lvl8pPr indent="0" lvl="7" marL="0" algn="ctr">
              <a:spcBef>
                <a:spcPts val="0"/>
              </a:spcBef>
              <a:buNone/>
              <a:defRPr b="1" sz="2800">
                <a:solidFill>
                  <a:srgbClr val="FFFFFF"/>
                </a:solidFill>
                <a:latin typeface="Rockwell"/>
                <a:ea typeface="Rockwell"/>
                <a:cs typeface="Rockwell"/>
                <a:sym typeface="Rockwell"/>
              </a:defRPr>
            </a:lvl8pPr>
            <a:lvl9pPr indent="0" lvl="8" mar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sadržaja" type="twoObj">
  <p:cSld name="TWO_OBJECTS">
    <p:spTree>
      <p:nvGrpSpPr>
        <p:cNvPr id="42" name="Shape 42"/>
        <p:cNvGrpSpPr/>
        <p:nvPr/>
      </p:nvGrpSpPr>
      <p:grpSpPr>
        <a:xfrm>
          <a:off x="0" y="0"/>
          <a:ext cx="0" cy="0"/>
          <a:chOff x="0" y="0"/>
          <a:chExt cx="0" cy="0"/>
        </a:xfrm>
      </p:grpSpPr>
      <p:sp>
        <p:nvSpPr>
          <p:cNvPr id="43" name="Google Shape;43;p20"/>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0"/>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45" name="Google Shape;45;p20"/>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46" name="Google Shape;46;p2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sporedba" type="twoTxTwoObj">
  <p:cSld name="TWO_OBJECTS_WITH_TEXT">
    <p:spTree>
      <p:nvGrpSpPr>
        <p:cNvPr id="49" name="Shape 49"/>
        <p:cNvGrpSpPr/>
        <p:nvPr/>
      </p:nvGrpSpPr>
      <p:grpSpPr>
        <a:xfrm>
          <a:off x="0" y="0"/>
          <a:ext cx="0" cy="0"/>
          <a:chOff x="0" y="0"/>
          <a:chExt cx="0" cy="0"/>
        </a:xfrm>
      </p:grpSpPr>
      <p:sp>
        <p:nvSpPr>
          <p:cNvPr id="50" name="Google Shape;50;p2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52" name="Google Shape;52;p21"/>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53" name="Google Shape;53;p21"/>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54" name="Google Shape;54;p21"/>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55" name="Google Shape;55;p2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o naslov" type="titleOnly">
  <p:cSld name="TITLE_ONLY">
    <p:spTree>
      <p:nvGrpSpPr>
        <p:cNvPr id="58" name="Shape 58"/>
        <p:cNvGrpSpPr/>
        <p:nvPr/>
      </p:nvGrpSpPr>
      <p:grpSpPr>
        <a:xfrm>
          <a:off x="0" y="0"/>
          <a:ext cx="0" cy="0"/>
          <a:chOff x="0" y="0"/>
          <a:chExt cx="0" cy="0"/>
        </a:xfrm>
      </p:grpSpPr>
      <p:sp>
        <p:nvSpPr>
          <p:cNvPr id="59" name="Google Shape;59;p2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zno" type="blank">
  <p:cSld name="BLANK">
    <p:spTree>
      <p:nvGrpSpPr>
        <p:cNvPr id="63" name="Shape 63"/>
        <p:cNvGrpSpPr/>
        <p:nvPr/>
      </p:nvGrpSpPr>
      <p:grpSpPr>
        <a:xfrm>
          <a:off x="0" y="0"/>
          <a:ext cx="0" cy="0"/>
          <a:chOff x="0" y="0"/>
          <a:chExt cx="0" cy="0"/>
        </a:xfrm>
      </p:grpSpPr>
      <p:sp>
        <p:nvSpPr>
          <p:cNvPr id="64" name="Google Shape;64;p2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držaj s opisom" showMasterSp="0" type="objTx">
  <p:cSld name="OBJECT_WITH_CAPTION_TEXT">
    <p:spTree>
      <p:nvGrpSpPr>
        <p:cNvPr id="67" name="Shape 67"/>
        <p:cNvGrpSpPr/>
        <p:nvPr/>
      </p:nvGrpSpPr>
      <p:grpSpPr>
        <a:xfrm>
          <a:off x="0" y="0"/>
          <a:ext cx="0" cy="0"/>
          <a:chOff x="0" y="0"/>
          <a:chExt cx="0" cy="0"/>
        </a:xfrm>
      </p:grpSpPr>
      <p:sp>
        <p:nvSpPr>
          <p:cNvPr id="68" name="Google Shape;68;p24"/>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4"/>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1" name="Google Shape;71;p24"/>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72" name="Google Shape;72;p24"/>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74" name="Google Shape;74;p24"/>
          <p:cNvGrpSpPr/>
          <p:nvPr/>
        </p:nvGrpSpPr>
        <p:grpSpPr>
          <a:xfrm>
            <a:off x="11401725" y="6229681"/>
            <a:ext cx="457200" cy="457200"/>
            <a:chOff x="11361456" y="6195813"/>
            <a:chExt cx="548640" cy="548640"/>
          </a:xfrm>
        </p:grpSpPr>
        <p:sp>
          <p:nvSpPr>
            <p:cNvPr id="75" name="Google Shape;75;p24"/>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4"/>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24"/>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ka s opisom" showMasterSp="0" type="picTx">
  <p:cSld name="PICTURE_WITH_CAPTION_TEXT">
    <p:spTree>
      <p:nvGrpSpPr>
        <p:cNvPr id="78" name="Shape 78"/>
        <p:cNvGrpSpPr/>
        <p:nvPr/>
      </p:nvGrpSpPr>
      <p:grpSpPr>
        <a:xfrm>
          <a:off x="0" y="0"/>
          <a:ext cx="0" cy="0"/>
          <a:chOff x="0" y="0"/>
          <a:chExt cx="0" cy="0"/>
        </a:xfrm>
      </p:grpSpPr>
      <p:sp>
        <p:nvSpPr>
          <p:cNvPr id="79" name="Google Shape;79;p25"/>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5"/>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5"/>
          <p:cNvSpPr/>
          <p:nvPr>
            <p:ph idx="2" type="pic"/>
          </p:nvPr>
        </p:nvSpPr>
        <p:spPr>
          <a:xfrm>
            <a:off x="0" y="0"/>
            <a:ext cx="8303740" cy="6858000"/>
          </a:xfrm>
          <a:prstGeom prst="rect">
            <a:avLst/>
          </a:prstGeom>
          <a:solidFill>
            <a:srgbClr val="E1DFDF"/>
          </a:solidFill>
          <a:ln>
            <a:noFill/>
          </a:ln>
        </p:spPr>
        <p:txBody>
          <a:bodyPr anchorCtr="0" anchor="t" bIns="45700" lIns="91425" spcFirstLastPara="1" rIns="91425" wrap="square" tIns="45700">
            <a:normAutofit/>
          </a:bodyPr>
          <a:lstStyle>
            <a:lvl1pPr lvl="0" marR="0" rtl="0" algn="l">
              <a:lnSpc>
                <a:spcPct val="90000"/>
              </a:lnSpc>
              <a:spcBef>
                <a:spcPts val="1200"/>
              </a:spcBef>
              <a:spcAft>
                <a:spcPts val="0"/>
              </a:spcAft>
              <a:buClr>
                <a:srgbClr val="9E3611"/>
              </a:buClr>
              <a:buSzPts val="2720"/>
              <a:buFont typeface="Noto Sans Symbols"/>
              <a:buNone/>
              <a:defRPr b="0" i="0" sz="3200" u="none" cap="none" strike="noStrike">
                <a:solidFill>
                  <a:schemeClr val="dk1"/>
                </a:solidFill>
                <a:latin typeface="Rockwell"/>
                <a:ea typeface="Rockwell"/>
                <a:cs typeface="Rockwell"/>
                <a:sym typeface="Rockwell"/>
              </a:defRPr>
            </a:lvl1pPr>
            <a:lvl2pPr lvl="1" marR="0" rtl="0" algn="l">
              <a:lnSpc>
                <a:spcPct val="90000"/>
              </a:lnSpc>
              <a:spcBef>
                <a:spcPts val="400"/>
              </a:spcBef>
              <a:spcAft>
                <a:spcPts val="0"/>
              </a:spcAft>
              <a:buClr>
                <a:srgbClr val="9E3611"/>
              </a:buClr>
              <a:buSzPts val="2380"/>
              <a:buFont typeface="Noto Sans Symbols"/>
              <a:buNone/>
              <a:defRPr b="0" i="0" sz="2800" u="none" cap="none" strike="noStrike">
                <a:solidFill>
                  <a:schemeClr val="dk1"/>
                </a:solidFill>
                <a:latin typeface="Rockwell"/>
                <a:ea typeface="Rockwell"/>
                <a:cs typeface="Rockwell"/>
                <a:sym typeface="Rockwell"/>
              </a:defRPr>
            </a:lvl2pPr>
            <a:lvl3pPr lvl="2" marR="0" rtl="0" algn="l">
              <a:lnSpc>
                <a:spcPct val="90000"/>
              </a:lnSpc>
              <a:spcBef>
                <a:spcPts val="400"/>
              </a:spcBef>
              <a:spcAft>
                <a:spcPts val="0"/>
              </a:spcAft>
              <a:buClr>
                <a:srgbClr val="9E3611"/>
              </a:buClr>
              <a:buSzPts val="2040"/>
              <a:buFont typeface="Noto Sans Symbols"/>
              <a:buNone/>
              <a:defRPr b="0" i="0" sz="2400" u="none" cap="none" strike="noStrike">
                <a:solidFill>
                  <a:schemeClr val="dk1"/>
                </a:solidFill>
                <a:latin typeface="Rockwell"/>
                <a:ea typeface="Rockwell"/>
                <a:cs typeface="Rockwell"/>
                <a:sym typeface="Rockwell"/>
              </a:defRPr>
            </a:lvl3pPr>
            <a:lvl4pPr lvl="3"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4pPr>
            <a:lvl5pPr lvl="4"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5pPr>
            <a:lvl6pPr lvl="5"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6pPr>
            <a:lvl7pPr lvl="6"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7pPr>
            <a:lvl8pPr lvl="7" marR="0" rtl="0" algn="l">
              <a:lnSpc>
                <a:spcPct val="90000"/>
              </a:lnSpc>
              <a:spcBef>
                <a:spcPts val="400"/>
              </a:spcBef>
              <a:spcAft>
                <a:spcPts val="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8pPr>
            <a:lvl9pPr lvl="8" marR="0" rtl="0" algn="l">
              <a:lnSpc>
                <a:spcPct val="90000"/>
              </a:lnSpc>
              <a:spcBef>
                <a:spcPts val="400"/>
              </a:spcBef>
              <a:spcAft>
                <a:spcPts val="200"/>
              </a:spcAft>
              <a:buClr>
                <a:srgbClr val="9E3611"/>
              </a:buClr>
              <a:buSzPts val="1700"/>
              <a:buFont typeface="Noto Sans Symbols"/>
              <a:buNone/>
              <a:defRPr b="0" i="0" sz="2000" u="none" cap="none" strike="noStrike">
                <a:solidFill>
                  <a:schemeClr val="dk1"/>
                </a:solidFill>
                <a:latin typeface="Rockwell"/>
                <a:ea typeface="Rockwell"/>
                <a:cs typeface="Rockwell"/>
                <a:sym typeface="Rockwell"/>
              </a:defRPr>
            </a:lvl9pPr>
          </a:lstStyle>
          <a:p/>
        </p:txBody>
      </p:sp>
      <p:sp>
        <p:nvSpPr>
          <p:cNvPr id="82" name="Google Shape;82;p25"/>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3" name="Google Shape;83;p2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84" name="Google Shape;84;p25"/>
          <p:cNvGrpSpPr/>
          <p:nvPr/>
        </p:nvGrpSpPr>
        <p:grpSpPr>
          <a:xfrm>
            <a:off x="11401725" y="6229681"/>
            <a:ext cx="457200" cy="457200"/>
            <a:chOff x="11361456" y="6195813"/>
            <a:chExt cx="548640" cy="548640"/>
          </a:xfrm>
        </p:grpSpPr>
        <p:sp>
          <p:nvSpPr>
            <p:cNvPr id="85" name="Google Shape;85;p25"/>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5"/>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 name="Google Shape;87;p2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hr-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8" name="Google Shape;8;p16"/>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9" name="Google Shape;9;p16"/>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0" name="Google Shape;10;p16"/>
          <p:cNvGrpSpPr/>
          <p:nvPr/>
        </p:nvGrpSpPr>
        <p:grpSpPr>
          <a:xfrm>
            <a:off x="11401725" y="6229681"/>
            <a:ext cx="457200" cy="457200"/>
            <a:chOff x="11361456" y="6195813"/>
            <a:chExt cx="548640" cy="548640"/>
          </a:xfrm>
        </p:grpSpPr>
        <p:sp>
          <p:nvSpPr>
            <p:cNvPr id="11" name="Google Shape;11;p16"/>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6"/>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 name="Google Shape;13;p16"/>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hr-H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15.jp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SzPts val="9600"/>
              <a:buFont typeface="Rockwell"/>
              <a:buNone/>
            </a:pPr>
            <a:r>
              <a:rPr lang="hr-HR"/>
              <a:t>SOCIAL AND ECONOMIC AGENTS AND THE SCHOOL</a:t>
            </a:r>
            <a:endParaRPr/>
          </a:p>
        </p:txBody>
      </p:sp>
      <p:sp>
        <p:nvSpPr>
          <p:cNvPr id="105" name="Google Shape;105;p1"/>
          <p:cNvSpPr txBox="1"/>
          <p:nvPr>
            <p:ph idx="1" type="subTitle"/>
          </p:nvPr>
        </p:nvSpPr>
        <p:spPr>
          <a:xfrm>
            <a:off x="1051560" y="5162204"/>
            <a:ext cx="7891272" cy="106984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70"/>
              <a:buNone/>
            </a:pPr>
            <a:r>
              <a:rPr lang="hr-HR"/>
              <a:t>Graditeljsko-geodetska škola Osijek</a:t>
            </a:r>
            <a:endParaRPr/>
          </a:p>
        </p:txBody>
      </p:sp>
      <p:pic>
        <p:nvPicPr>
          <p:cNvPr id="106" name="Google Shape;106;p1"/>
          <p:cNvPicPr preferRelativeResize="0"/>
          <p:nvPr/>
        </p:nvPicPr>
        <p:blipFill>
          <a:blip r:embed="rId3">
            <a:alphaModFix/>
          </a:blip>
          <a:stretch>
            <a:fillRect/>
          </a:stretch>
        </p:blipFill>
        <p:spPr>
          <a:xfrm>
            <a:off x="9252382" y="1762931"/>
            <a:ext cx="1470866" cy="2085169"/>
          </a:xfrm>
          <a:prstGeom prst="rect">
            <a:avLst/>
          </a:prstGeom>
          <a:noFill/>
          <a:ln>
            <a:noFill/>
          </a:ln>
        </p:spPr>
      </p:pic>
      <p:pic>
        <p:nvPicPr>
          <p:cNvPr id="107" name="Google Shape;107;p1"/>
          <p:cNvPicPr preferRelativeResize="0"/>
          <p:nvPr/>
        </p:nvPicPr>
        <p:blipFill>
          <a:blip r:embed="rId4">
            <a:alphaModFix/>
          </a:blip>
          <a:stretch>
            <a:fillRect/>
          </a:stretch>
        </p:blipFill>
        <p:spPr>
          <a:xfrm>
            <a:off x="9782175" y="95250"/>
            <a:ext cx="2228850" cy="638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hr-HR"/>
              <a:t>ECONOMY (II)</a:t>
            </a:r>
            <a:endParaRPr/>
          </a:p>
        </p:txBody>
      </p:sp>
      <p:grpSp>
        <p:nvGrpSpPr>
          <p:cNvPr id="206" name="Google Shape;206;p9"/>
          <p:cNvGrpSpPr/>
          <p:nvPr/>
        </p:nvGrpSpPr>
        <p:grpSpPr>
          <a:xfrm>
            <a:off x="1069848" y="2121408"/>
            <a:ext cx="10058399" cy="4050791"/>
            <a:chOff x="0" y="0"/>
            <a:chExt cx="10058399" cy="4050791"/>
          </a:xfrm>
        </p:grpSpPr>
        <p:sp>
          <p:nvSpPr>
            <p:cNvPr id="207" name="Google Shape;207;p9"/>
            <p:cNvSpPr/>
            <p:nvPr/>
          </p:nvSpPr>
          <p:spPr>
            <a:xfrm>
              <a:off x="0" y="1215237"/>
              <a:ext cx="10058399" cy="1620316"/>
            </a:xfrm>
            <a:prstGeom prst="notchedRightArrow">
              <a:avLst>
                <a:gd fmla="val 50000" name="adj1"/>
                <a:gd fmla="val 50000" name="adj2"/>
              </a:avLst>
            </a:prstGeom>
            <a:solidFill>
              <a:srgbClr val="EFCE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9"/>
            <p:cNvSpPr/>
            <p:nvPr/>
          </p:nvSpPr>
          <p:spPr>
            <a:xfrm>
              <a:off x="4420" y="0"/>
              <a:ext cx="2917328" cy="16203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9"/>
            <p:cNvSpPr txBox="1"/>
            <p:nvPr/>
          </p:nvSpPr>
          <p:spPr>
            <a:xfrm>
              <a:off x="4420" y="0"/>
              <a:ext cx="2917328" cy="1620316"/>
            </a:xfrm>
            <a:prstGeom prst="rect">
              <a:avLst/>
            </a:prstGeom>
            <a:noFill/>
            <a:ln>
              <a:noFill/>
            </a:ln>
          </p:spPr>
          <p:txBody>
            <a:bodyPr anchorCtr="0" anchor="b" bIns="85325" lIns="85325" spcFirstLastPara="1" rIns="85325" wrap="square" tIns="85325">
              <a:noAutofit/>
            </a:bodyPr>
            <a:lstStyle/>
            <a:p>
              <a:pPr indent="0" lvl="0" marL="0" marR="0" rtl="0" algn="ctr">
                <a:lnSpc>
                  <a:spcPct val="90000"/>
                </a:lnSpc>
                <a:spcBef>
                  <a:spcPts val="0"/>
                </a:spcBef>
                <a:spcAft>
                  <a:spcPts val="0"/>
                </a:spcAft>
                <a:buNone/>
              </a:pPr>
              <a:r>
                <a:rPr lang="hr-HR" sz="1200">
                  <a:solidFill>
                    <a:schemeClr val="dk1"/>
                  </a:solidFill>
                  <a:latin typeface="Rockwell"/>
                  <a:ea typeface="Rockwell"/>
                  <a:cs typeface="Rockwell"/>
                  <a:sym typeface="Rockwell"/>
                </a:rPr>
                <a:t>The economy plays an important part in social issues that affect students. As children become older, they begin to notice the financial burdens that their families experience.</a:t>
              </a:r>
              <a:endParaRPr sz="1200">
                <a:solidFill>
                  <a:schemeClr val="dk1"/>
                </a:solidFill>
                <a:latin typeface="Rockwell"/>
                <a:ea typeface="Rockwell"/>
                <a:cs typeface="Rockwell"/>
                <a:sym typeface="Rockwell"/>
              </a:endParaRPr>
            </a:p>
          </p:txBody>
        </p:sp>
        <p:sp>
          <p:nvSpPr>
            <p:cNvPr id="210" name="Google Shape;210;p9"/>
            <p:cNvSpPr/>
            <p:nvPr/>
          </p:nvSpPr>
          <p:spPr>
            <a:xfrm>
              <a:off x="1260545" y="1822856"/>
              <a:ext cx="405079" cy="405079"/>
            </a:xfrm>
            <a:prstGeom prst="ellipse">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9"/>
            <p:cNvSpPr/>
            <p:nvPr/>
          </p:nvSpPr>
          <p:spPr>
            <a:xfrm>
              <a:off x="3067615" y="2430475"/>
              <a:ext cx="2917328" cy="16203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
            <p:cNvSpPr txBox="1"/>
            <p:nvPr/>
          </p:nvSpPr>
          <p:spPr>
            <a:xfrm>
              <a:off x="3067615" y="2430475"/>
              <a:ext cx="2917328" cy="1620316"/>
            </a:xfrm>
            <a:prstGeom prst="rect">
              <a:avLst/>
            </a:prstGeom>
            <a:noFill/>
            <a:ln>
              <a:noFill/>
            </a:ln>
          </p:spPr>
          <p:txBody>
            <a:bodyPr anchorCtr="0" anchor="t" bIns="85325" lIns="85325" spcFirstLastPara="1" rIns="85325" wrap="square" tIns="85325">
              <a:noAutofit/>
            </a:bodyPr>
            <a:lstStyle/>
            <a:p>
              <a:pPr indent="0" lvl="0" marL="0" marR="0" rtl="0" algn="ctr">
                <a:lnSpc>
                  <a:spcPct val="90000"/>
                </a:lnSpc>
                <a:spcBef>
                  <a:spcPts val="0"/>
                </a:spcBef>
                <a:spcAft>
                  <a:spcPts val="0"/>
                </a:spcAft>
                <a:buNone/>
              </a:pPr>
              <a:r>
                <a:rPr lang="hr-HR" sz="1200">
                  <a:solidFill>
                    <a:schemeClr val="dk1"/>
                  </a:solidFill>
                  <a:latin typeface="Rockwell"/>
                  <a:ea typeface="Rockwell"/>
                  <a:cs typeface="Rockwell"/>
                  <a:sym typeface="Rockwell"/>
                </a:rPr>
                <a:t>In an economy, it can be hard for families. Subsequently, some high scholars drop out of school so that they can assist support the family financially. </a:t>
              </a:r>
              <a:endParaRPr sz="1200">
                <a:solidFill>
                  <a:schemeClr val="dk1"/>
                </a:solidFill>
                <a:latin typeface="Rockwell"/>
                <a:ea typeface="Rockwell"/>
                <a:cs typeface="Rockwell"/>
                <a:sym typeface="Rockwell"/>
              </a:endParaRPr>
            </a:p>
          </p:txBody>
        </p:sp>
        <p:sp>
          <p:nvSpPr>
            <p:cNvPr id="213" name="Google Shape;213;p9"/>
            <p:cNvSpPr/>
            <p:nvPr/>
          </p:nvSpPr>
          <p:spPr>
            <a:xfrm>
              <a:off x="4323740" y="1822856"/>
              <a:ext cx="405079" cy="405079"/>
            </a:xfrm>
            <a:prstGeom prst="ellipse">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
            <p:cNvSpPr/>
            <p:nvPr/>
          </p:nvSpPr>
          <p:spPr>
            <a:xfrm>
              <a:off x="6130810" y="0"/>
              <a:ext cx="2917328" cy="162031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9"/>
            <p:cNvSpPr txBox="1"/>
            <p:nvPr/>
          </p:nvSpPr>
          <p:spPr>
            <a:xfrm>
              <a:off x="6130810" y="0"/>
              <a:ext cx="2917328" cy="1620316"/>
            </a:xfrm>
            <a:prstGeom prst="rect">
              <a:avLst/>
            </a:prstGeom>
            <a:noFill/>
            <a:ln>
              <a:noFill/>
            </a:ln>
          </p:spPr>
          <p:txBody>
            <a:bodyPr anchorCtr="0" anchor="b" bIns="85325" lIns="85325" spcFirstLastPara="1" rIns="85325" wrap="square" tIns="85325">
              <a:noAutofit/>
            </a:bodyPr>
            <a:lstStyle/>
            <a:p>
              <a:pPr indent="0" lvl="0" marL="0" marR="0" rtl="0" algn="ctr">
                <a:lnSpc>
                  <a:spcPct val="90000"/>
                </a:lnSpc>
                <a:spcBef>
                  <a:spcPts val="0"/>
                </a:spcBef>
                <a:spcAft>
                  <a:spcPts val="0"/>
                </a:spcAft>
                <a:buNone/>
              </a:pPr>
              <a:r>
                <a:rPr lang="hr-HR" sz="1200">
                  <a:solidFill>
                    <a:schemeClr val="dk1"/>
                  </a:solidFill>
                  <a:latin typeface="Rockwell"/>
                  <a:ea typeface="Rockwell"/>
                  <a:cs typeface="Rockwell"/>
                  <a:sym typeface="Rockwell"/>
                </a:rPr>
                <a:t>Students who belong to deprived families are most probable to attend public schools. These schools are not as good prepared with technology as a private schools. This then automatically lay them at a difficulty when judge against to other students who go to private schools.</a:t>
              </a:r>
              <a:endParaRPr sz="1200">
                <a:solidFill>
                  <a:schemeClr val="dk1"/>
                </a:solidFill>
                <a:latin typeface="Rockwell"/>
                <a:ea typeface="Rockwell"/>
                <a:cs typeface="Rockwell"/>
                <a:sym typeface="Rockwell"/>
              </a:endParaRPr>
            </a:p>
          </p:txBody>
        </p:sp>
        <p:sp>
          <p:nvSpPr>
            <p:cNvPr id="216" name="Google Shape;216;p9"/>
            <p:cNvSpPr/>
            <p:nvPr/>
          </p:nvSpPr>
          <p:spPr>
            <a:xfrm>
              <a:off x="7386935" y="1822856"/>
              <a:ext cx="405079" cy="405079"/>
            </a:xfrm>
            <a:prstGeom prst="ellipse">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grpSp>
        <p:nvGrpSpPr>
          <p:cNvPr id="221" name="Google Shape;221;p10"/>
          <p:cNvGrpSpPr/>
          <p:nvPr/>
        </p:nvGrpSpPr>
        <p:grpSpPr>
          <a:xfrm>
            <a:off x="1040955" y="2522282"/>
            <a:ext cx="10085428" cy="1991587"/>
            <a:chOff x="1864" y="1582944"/>
            <a:chExt cx="10085428" cy="1991587"/>
          </a:xfrm>
        </p:grpSpPr>
        <p:sp>
          <p:nvSpPr>
            <p:cNvPr id="222" name="Google Shape;222;p10"/>
            <p:cNvSpPr/>
            <p:nvPr/>
          </p:nvSpPr>
          <p:spPr>
            <a:xfrm>
              <a:off x="1864" y="1663109"/>
              <a:ext cx="2012345" cy="1911422"/>
            </a:xfrm>
            <a:prstGeom prst="ellipse">
              <a:avLst/>
            </a:prstGeom>
            <a:blipFill rotWithShape="1">
              <a:blip r:embed="rId3">
                <a:alphaModFix/>
              </a:blip>
              <a:stretch>
                <a:fillRect b="0" l="-24998" r="-24998"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0"/>
            <p:cNvSpPr/>
            <p:nvPr/>
          </p:nvSpPr>
          <p:spPr>
            <a:xfrm>
              <a:off x="2177435" y="1583288"/>
              <a:ext cx="2867133" cy="19114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0"/>
            <p:cNvSpPr txBox="1"/>
            <p:nvPr/>
          </p:nvSpPr>
          <p:spPr>
            <a:xfrm>
              <a:off x="2177435" y="1583288"/>
              <a:ext cx="2867133" cy="1911422"/>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None/>
              </a:pPr>
              <a:r>
                <a:rPr lang="hr-HR" sz="1800">
                  <a:solidFill>
                    <a:schemeClr val="dk1"/>
                  </a:solidFill>
                  <a:latin typeface="Rockwell"/>
                  <a:ea typeface="Rockwell"/>
                  <a:cs typeface="Rockwell"/>
                  <a:sym typeface="Rockwell"/>
                </a:rPr>
                <a:t>Studies have shown that children living below the poverty level may have more behavior problems in school, and most complete fewer years of school overall. </a:t>
              </a:r>
              <a:endParaRPr sz="1800">
                <a:solidFill>
                  <a:schemeClr val="dk1"/>
                </a:solidFill>
                <a:latin typeface="Rockwell"/>
                <a:ea typeface="Rockwell"/>
                <a:cs typeface="Rockwell"/>
                <a:sym typeface="Rockwell"/>
              </a:endParaRPr>
            </a:p>
          </p:txBody>
        </p:sp>
        <p:sp>
          <p:nvSpPr>
            <p:cNvPr id="225" name="Google Shape;225;p10"/>
            <p:cNvSpPr/>
            <p:nvPr/>
          </p:nvSpPr>
          <p:spPr>
            <a:xfrm>
              <a:off x="5117422" y="1582944"/>
              <a:ext cx="1911422" cy="1911422"/>
            </a:xfrm>
            <a:prstGeom prst="ellipse">
              <a:avLst/>
            </a:prstGeom>
            <a:blipFill rotWithShape="1">
              <a:blip r:embed="rId4">
                <a:alphaModFix/>
              </a:blip>
              <a:stretch>
                <a:fillRect b="0" l="-24998" r="-24998"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0"/>
            <p:cNvSpPr/>
            <p:nvPr/>
          </p:nvSpPr>
          <p:spPr>
            <a:xfrm>
              <a:off x="7220159" y="1658330"/>
              <a:ext cx="2867133" cy="191142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0"/>
            <p:cNvSpPr txBox="1"/>
            <p:nvPr/>
          </p:nvSpPr>
          <p:spPr>
            <a:xfrm>
              <a:off x="7220159" y="1658330"/>
              <a:ext cx="2867133" cy="1911422"/>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None/>
              </a:pPr>
              <a:r>
                <a:rPr lang="hr-HR" sz="1800">
                  <a:solidFill>
                    <a:schemeClr val="dk1"/>
                  </a:solidFill>
                  <a:latin typeface="Rockwell"/>
                  <a:ea typeface="Rockwell"/>
                  <a:cs typeface="Rockwell"/>
                  <a:sym typeface="Rockwell"/>
                </a:rPr>
                <a:t>Those students are more likely to grow up and face more years of unemployment than their wealthier counterparts.</a:t>
              </a:r>
              <a:endParaRPr sz="1800">
                <a:solidFill>
                  <a:schemeClr val="dk1"/>
                </a:solidFill>
                <a:latin typeface="Rockwell"/>
                <a:ea typeface="Rockwell"/>
                <a:cs typeface="Rockwell"/>
                <a:sym typeface="Rockwe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hr-HR"/>
              <a:t>EDUCATION INFLUENCING ECONOMY</a:t>
            </a:r>
            <a:endParaRPr/>
          </a:p>
        </p:txBody>
      </p:sp>
      <p:grpSp>
        <p:nvGrpSpPr>
          <p:cNvPr id="233" name="Google Shape;233;p11"/>
          <p:cNvGrpSpPr/>
          <p:nvPr/>
        </p:nvGrpSpPr>
        <p:grpSpPr>
          <a:xfrm>
            <a:off x="3734243" y="2122531"/>
            <a:ext cx="4729608" cy="4048545"/>
            <a:chOff x="2664395" y="1123"/>
            <a:chExt cx="4729608" cy="4048545"/>
          </a:xfrm>
        </p:grpSpPr>
        <p:sp>
          <p:nvSpPr>
            <p:cNvPr id="234" name="Google Shape;234;p11"/>
            <p:cNvSpPr/>
            <p:nvPr/>
          </p:nvSpPr>
          <p:spPr>
            <a:xfrm>
              <a:off x="2664395" y="1123"/>
              <a:ext cx="4729608" cy="1891843"/>
            </a:xfrm>
            <a:prstGeom prst="chevron">
              <a:avLst>
                <a:gd fmla="val 5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1"/>
            <p:cNvSpPr txBox="1"/>
            <p:nvPr/>
          </p:nvSpPr>
          <p:spPr>
            <a:xfrm>
              <a:off x="3610317" y="1123"/>
              <a:ext cx="2837765" cy="1891843"/>
            </a:xfrm>
            <a:prstGeom prst="rect">
              <a:avLst/>
            </a:prstGeom>
            <a:noFill/>
            <a:ln>
              <a:noFill/>
            </a:ln>
          </p:spPr>
          <p:txBody>
            <a:bodyPr anchorCtr="0" anchor="ctr" bIns="9525" lIns="19050" spcFirstLastPara="1" rIns="0" wrap="square" tIns="9525">
              <a:noAutofit/>
            </a:bodyPr>
            <a:lstStyle/>
            <a:p>
              <a:pPr indent="0" lvl="0" marL="0" marR="0" rtl="0" algn="ctr">
                <a:lnSpc>
                  <a:spcPct val="90000"/>
                </a:lnSpc>
                <a:spcBef>
                  <a:spcPts val="0"/>
                </a:spcBef>
                <a:spcAft>
                  <a:spcPts val="0"/>
                </a:spcAft>
                <a:buNone/>
              </a:pPr>
              <a:r>
                <a:rPr lang="hr-HR" sz="1500">
                  <a:solidFill>
                    <a:schemeClr val="lt1"/>
                  </a:solidFill>
                  <a:latin typeface="Rockwell"/>
                  <a:ea typeface="Rockwell"/>
                  <a:cs typeface="Rockwell"/>
                  <a:sym typeface="Rockwell"/>
                </a:rPr>
                <a:t>Less funding means smaller staffs, fewer resources and a lower number of services for students. While some argue that throwing more money at the education problems won’t make them go away, others assert that lack of funding caused many of the problems in the first place.</a:t>
              </a:r>
              <a:endParaRPr sz="1500">
                <a:solidFill>
                  <a:schemeClr val="lt1"/>
                </a:solidFill>
                <a:latin typeface="Rockwell"/>
                <a:ea typeface="Rockwell"/>
                <a:cs typeface="Rockwell"/>
                <a:sym typeface="Rockwell"/>
              </a:endParaRPr>
            </a:p>
          </p:txBody>
        </p:sp>
        <p:sp>
          <p:nvSpPr>
            <p:cNvPr id="236" name="Google Shape;236;p11"/>
            <p:cNvSpPr/>
            <p:nvPr/>
          </p:nvSpPr>
          <p:spPr>
            <a:xfrm>
              <a:off x="2664395" y="2157825"/>
              <a:ext cx="4729608" cy="1891843"/>
            </a:xfrm>
            <a:prstGeom prst="chevron">
              <a:avLst>
                <a:gd fmla="val 5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txBox="1"/>
            <p:nvPr/>
          </p:nvSpPr>
          <p:spPr>
            <a:xfrm>
              <a:off x="3610317" y="2157825"/>
              <a:ext cx="2837765" cy="1891843"/>
            </a:xfrm>
            <a:prstGeom prst="rect">
              <a:avLst/>
            </a:prstGeom>
            <a:noFill/>
            <a:ln>
              <a:noFill/>
            </a:ln>
          </p:spPr>
          <p:txBody>
            <a:bodyPr anchorCtr="0" anchor="ctr" bIns="9525" lIns="19050" spcFirstLastPara="1" rIns="0" wrap="square" tIns="9525">
              <a:noAutofit/>
            </a:bodyPr>
            <a:lstStyle/>
            <a:p>
              <a:pPr indent="0" lvl="0" marL="0" marR="0" rtl="0" algn="ctr">
                <a:lnSpc>
                  <a:spcPct val="90000"/>
                </a:lnSpc>
                <a:spcBef>
                  <a:spcPts val="0"/>
                </a:spcBef>
                <a:spcAft>
                  <a:spcPts val="0"/>
                </a:spcAft>
                <a:buNone/>
              </a:pPr>
              <a:r>
                <a:rPr lang="hr-HR" sz="1500">
                  <a:solidFill>
                    <a:schemeClr val="lt1"/>
                  </a:solidFill>
                  <a:latin typeface="Rockwell"/>
                  <a:ea typeface="Rockwell"/>
                  <a:cs typeface="Rockwell"/>
                  <a:sym typeface="Rockwell"/>
                </a:rPr>
                <a:t>In advanced societies the educational system has been identified as making a major contribution to national economic prosperity.</a:t>
              </a:r>
              <a:endParaRPr sz="1500">
                <a:solidFill>
                  <a:schemeClr val="lt1"/>
                </a:solidFill>
                <a:latin typeface="Rockwell"/>
                <a:ea typeface="Rockwell"/>
                <a:cs typeface="Rockwell"/>
                <a:sym typeface="Rockwe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hr-HR"/>
              <a:t>SOCIAL AGENTS (FAMILY)</a:t>
            </a:r>
            <a:endParaRPr/>
          </a:p>
        </p:txBody>
      </p:sp>
      <p:grpSp>
        <p:nvGrpSpPr>
          <p:cNvPr id="243" name="Google Shape;243;p12"/>
          <p:cNvGrpSpPr/>
          <p:nvPr/>
        </p:nvGrpSpPr>
        <p:grpSpPr>
          <a:xfrm>
            <a:off x="2325803" y="2122796"/>
            <a:ext cx="7399008" cy="4049398"/>
            <a:chOff x="1255955" y="1388"/>
            <a:chExt cx="7399008" cy="4049398"/>
          </a:xfrm>
        </p:grpSpPr>
        <p:sp>
          <p:nvSpPr>
            <p:cNvPr id="244" name="Google Shape;244;p12"/>
            <p:cNvSpPr/>
            <p:nvPr/>
          </p:nvSpPr>
          <p:spPr>
            <a:xfrm rot="10800000">
              <a:off x="1966127" y="1388"/>
              <a:ext cx="6688836" cy="1125381"/>
            </a:xfrm>
            <a:prstGeom prst="homePlate">
              <a:avLst>
                <a:gd fmla="val 5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2"/>
            <p:cNvSpPr txBox="1"/>
            <p:nvPr/>
          </p:nvSpPr>
          <p:spPr>
            <a:xfrm>
              <a:off x="2247472" y="1388"/>
              <a:ext cx="6407491" cy="1125381"/>
            </a:xfrm>
            <a:prstGeom prst="rect">
              <a:avLst/>
            </a:prstGeom>
            <a:noFill/>
            <a:ln>
              <a:noFill/>
            </a:ln>
          </p:spPr>
          <p:txBody>
            <a:bodyPr anchorCtr="0" anchor="ctr" bIns="64750" lIns="496250" spcFirstLastPara="1" rIns="120900" wrap="square" tIns="64750">
              <a:noAutofit/>
            </a:bodyPr>
            <a:lstStyle/>
            <a:p>
              <a:pPr indent="0" lvl="0" marL="0" marR="0" rtl="0" algn="ctr">
                <a:lnSpc>
                  <a:spcPct val="90000"/>
                </a:lnSpc>
                <a:spcBef>
                  <a:spcPts val="0"/>
                </a:spcBef>
                <a:spcAft>
                  <a:spcPts val="0"/>
                </a:spcAft>
                <a:buNone/>
              </a:pPr>
              <a:r>
                <a:rPr lang="hr-HR" sz="1700">
                  <a:solidFill>
                    <a:schemeClr val="lt1"/>
                  </a:solidFill>
                  <a:latin typeface="Rockwell"/>
                  <a:ea typeface="Rockwell"/>
                  <a:cs typeface="Rockwell"/>
                  <a:sym typeface="Rockwell"/>
                </a:rPr>
                <a:t>Family factors also play a role in a teacher’s ability to teach students. </a:t>
              </a:r>
              <a:endParaRPr sz="1700">
                <a:solidFill>
                  <a:schemeClr val="lt1"/>
                </a:solidFill>
                <a:latin typeface="Rockwell"/>
                <a:ea typeface="Rockwell"/>
                <a:cs typeface="Rockwell"/>
                <a:sym typeface="Rockwell"/>
              </a:endParaRPr>
            </a:p>
          </p:txBody>
        </p:sp>
        <p:sp>
          <p:nvSpPr>
            <p:cNvPr id="246" name="Google Shape;246;p12"/>
            <p:cNvSpPr/>
            <p:nvPr/>
          </p:nvSpPr>
          <p:spPr>
            <a:xfrm>
              <a:off x="1305111" y="80041"/>
              <a:ext cx="1125381" cy="1125381"/>
            </a:xfrm>
            <a:prstGeom prst="ellipse">
              <a:avLst/>
            </a:prstGeom>
            <a:blipFill rotWithShape="1">
              <a:blip r:embed="rId3">
                <a:alphaModFix/>
              </a:blip>
              <a:stretch>
                <a:fillRect b="0" l="-24998" r="-24998"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2"/>
            <p:cNvSpPr/>
            <p:nvPr/>
          </p:nvSpPr>
          <p:spPr>
            <a:xfrm rot="10800000">
              <a:off x="1966127" y="1462705"/>
              <a:ext cx="6688836" cy="1125381"/>
            </a:xfrm>
            <a:prstGeom prst="homePlate">
              <a:avLst>
                <a:gd fmla="val 5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2"/>
            <p:cNvSpPr txBox="1"/>
            <p:nvPr/>
          </p:nvSpPr>
          <p:spPr>
            <a:xfrm>
              <a:off x="2247472" y="1462705"/>
              <a:ext cx="6407491" cy="1125381"/>
            </a:xfrm>
            <a:prstGeom prst="rect">
              <a:avLst/>
            </a:prstGeom>
            <a:noFill/>
            <a:ln>
              <a:noFill/>
            </a:ln>
          </p:spPr>
          <p:txBody>
            <a:bodyPr anchorCtr="0" anchor="ctr" bIns="64750" lIns="496250" spcFirstLastPara="1" rIns="120900" wrap="square" tIns="64750">
              <a:noAutofit/>
            </a:bodyPr>
            <a:lstStyle/>
            <a:p>
              <a:pPr indent="0" lvl="0" marL="0" marR="0" rtl="0" algn="ctr">
                <a:lnSpc>
                  <a:spcPct val="90000"/>
                </a:lnSpc>
                <a:spcBef>
                  <a:spcPts val="0"/>
                </a:spcBef>
                <a:spcAft>
                  <a:spcPts val="0"/>
                </a:spcAft>
                <a:buNone/>
              </a:pPr>
              <a:r>
                <a:rPr lang="hr-HR" sz="1700">
                  <a:solidFill>
                    <a:schemeClr val="lt1"/>
                  </a:solidFill>
                  <a:latin typeface="Rockwell"/>
                  <a:ea typeface="Rockwell"/>
                  <a:cs typeface="Rockwell"/>
                  <a:sym typeface="Rockwell"/>
                </a:rPr>
                <a:t>Principals and teachers agree that what is going on at home will impact a student’s propensity to learn (divorce, single parents, poverty, violence and many other issues are all challenges a student brings to school every day). </a:t>
              </a:r>
              <a:endParaRPr sz="1700">
                <a:solidFill>
                  <a:schemeClr val="lt1"/>
                </a:solidFill>
                <a:latin typeface="Rockwell"/>
                <a:ea typeface="Rockwell"/>
                <a:cs typeface="Rockwell"/>
                <a:sym typeface="Rockwell"/>
              </a:endParaRPr>
            </a:p>
          </p:txBody>
        </p:sp>
        <p:sp>
          <p:nvSpPr>
            <p:cNvPr id="249" name="Google Shape;249;p12"/>
            <p:cNvSpPr/>
            <p:nvPr/>
          </p:nvSpPr>
          <p:spPr>
            <a:xfrm>
              <a:off x="1334608" y="1541358"/>
              <a:ext cx="1125381" cy="1125381"/>
            </a:xfrm>
            <a:prstGeom prst="ellipse">
              <a:avLst/>
            </a:prstGeom>
            <a:blipFill rotWithShape="1">
              <a:blip r:embed="rId4">
                <a:alphaModFix/>
              </a:blip>
              <a:stretch>
                <a:fillRect b="0" l="-24998" r="-24998"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2"/>
            <p:cNvSpPr/>
            <p:nvPr/>
          </p:nvSpPr>
          <p:spPr>
            <a:xfrm rot="10800000">
              <a:off x="1966127" y="2924021"/>
              <a:ext cx="6688836" cy="1125381"/>
            </a:xfrm>
            <a:prstGeom prst="homePlate">
              <a:avLst>
                <a:gd fmla="val 5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2"/>
            <p:cNvSpPr txBox="1"/>
            <p:nvPr/>
          </p:nvSpPr>
          <p:spPr>
            <a:xfrm>
              <a:off x="2247472" y="2924021"/>
              <a:ext cx="6407491" cy="1125381"/>
            </a:xfrm>
            <a:prstGeom prst="rect">
              <a:avLst/>
            </a:prstGeom>
            <a:noFill/>
            <a:ln>
              <a:noFill/>
            </a:ln>
          </p:spPr>
          <p:txBody>
            <a:bodyPr anchorCtr="0" anchor="ctr" bIns="64750" lIns="496250" spcFirstLastPara="1" rIns="120900" wrap="square" tIns="64750">
              <a:noAutofit/>
            </a:bodyPr>
            <a:lstStyle/>
            <a:p>
              <a:pPr indent="0" lvl="0" marL="0" marR="0" rtl="0" algn="ctr">
                <a:lnSpc>
                  <a:spcPct val="90000"/>
                </a:lnSpc>
                <a:spcBef>
                  <a:spcPts val="0"/>
                </a:spcBef>
                <a:spcAft>
                  <a:spcPts val="0"/>
                </a:spcAft>
                <a:buNone/>
              </a:pPr>
              <a:r>
                <a:rPr lang="hr-HR" sz="1700">
                  <a:solidFill>
                    <a:schemeClr val="lt1"/>
                  </a:solidFill>
                  <a:latin typeface="Rockwell"/>
                  <a:ea typeface="Rockwell"/>
                  <a:cs typeface="Rockwell"/>
                  <a:sym typeface="Rockwell"/>
                </a:rPr>
                <a:t>While some teachers and administrators work with children in less than ideal family environments, they can do so much – especially when parents are often not willing to partner with the school to provide for the children. </a:t>
              </a:r>
              <a:endParaRPr sz="1700">
                <a:solidFill>
                  <a:schemeClr val="lt1"/>
                </a:solidFill>
                <a:latin typeface="Rockwell"/>
                <a:ea typeface="Rockwell"/>
                <a:cs typeface="Rockwell"/>
                <a:sym typeface="Rockwell"/>
              </a:endParaRPr>
            </a:p>
          </p:txBody>
        </p:sp>
        <p:sp>
          <p:nvSpPr>
            <p:cNvPr id="252" name="Google Shape;252;p12"/>
            <p:cNvSpPr/>
            <p:nvPr/>
          </p:nvSpPr>
          <p:spPr>
            <a:xfrm>
              <a:off x="1255955" y="2925405"/>
              <a:ext cx="1125381" cy="1125381"/>
            </a:xfrm>
            <a:prstGeom prst="ellipse">
              <a:avLst/>
            </a:prstGeom>
            <a:blipFill rotWithShape="1">
              <a:blip r:embed="rId5">
                <a:alphaModFix/>
              </a:blip>
              <a:stretch>
                <a:fillRect b="0" l="-17999" r="-17997"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3"/>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hr-HR"/>
              <a:t>SOCIAL AGENTS (DEMOGRAPHY)</a:t>
            </a:r>
            <a:endParaRPr/>
          </a:p>
        </p:txBody>
      </p:sp>
      <p:grpSp>
        <p:nvGrpSpPr>
          <p:cNvPr id="258" name="Google Shape;258;p13"/>
          <p:cNvGrpSpPr/>
          <p:nvPr/>
        </p:nvGrpSpPr>
        <p:grpSpPr>
          <a:xfrm>
            <a:off x="2632866" y="2132426"/>
            <a:ext cx="6932363" cy="4028755"/>
            <a:chOff x="1563018" y="11018"/>
            <a:chExt cx="6932363" cy="4028755"/>
          </a:xfrm>
        </p:grpSpPr>
        <p:sp>
          <p:nvSpPr>
            <p:cNvPr id="259" name="Google Shape;259;p13"/>
            <p:cNvSpPr/>
            <p:nvPr/>
          </p:nvSpPr>
          <p:spPr>
            <a:xfrm>
              <a:off x="1563018" y="11018"/>
              <a:ext cx="4028755" cy="4028755"/>
            </a:xfrm>
            <a:prstGeom prst="ellipse">
              <a:avLst/>
            </a:prstGeom>
            <a:solidFill>
              <a:srgbClr val="D34614">
                <a:alpha val="49803"/>
              </a:srgbClr>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3"/>
            <p:cNvSpPr txBox="1"/>
            <p:nvPr/>
          </p:nvSpPr>
          <p:spPr>
            <a:xfrm>
              <a:off x="2125592" y="486095"/>
              <a:ext cx="2322886" cy="307860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hr-HR" sz="2000">
                  <a:solidFill>
                    <a:schemeClr val="dk1"/>
                  </a:solidFill>
                  <a:latin typeface="Rockwell"/>
                  <a:ea typeface="Rockwell"/>
                  <a:cs typeface="Rockwell"/>
                  <a:sym typeface="Rockwell"/>
                </a:rPr>
                <a:t>unequal education opportunities for individuals who come from smaller backgrounds</a:t>
              </a:r>
              <a:endParaRPr sz="2000">
                <a:solidFill>
                  <a:schemeClr val="dk1"/>
                </a:solidFill>
                <a:latin typeface="Rockwell"/>
                <a:ea typeface="Rockwell"/>
                <a:cs typeface="Rockwell"/>
                <a:sym typeface="Rockwell"/>
              </a:endParaRPr>
            </a:p>
          </p:txBody>
        </p:sp>
        <p:sp>
          <p:nvSpPr>
            <p:cNvPr id="261" name="Google Shape;261;p13"/>
            <p:cNvSpPr/>
            <p:nvPr/>
          </p:nvSpPr>
          <p:spPr>
            <a:xfrm>
              <a:off x="4466626" y="11018"/>
              <a:ext cx="4028755" cy="4028755"/>
            </a:xfrm>
            <a:prstGeom prst="ellipse">
              <a:avLst/>
            </a:prstGeom>
            <a:solidFill>
              <a:srgbClr val="D34614">
                <a:alpha val="49803"/>
              </a:srgbClr>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
            <p:cNvSpPr txBox="1"/>
            <p:nvPr/>
          </p:nvSpPr>
          <p:spPr>
            <a:xfrm>
              <a:off x="5609921" y="486095"/>
              <a:ext cx="2322886" cy="307860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rPr lang="hr-HR" sz="2000">
                  <a:solidFill>
                    <a:schemeClr val="dk1"/>
                  </a:solidFill>
                  <a:latin typeface="Rockwell"/>
                  <a:ea typeface="Rockwell"/>
                  <a:cs typeface="Rockwell"/>
                  <a:sym typeface="Rockwell"/>
                </a:rPr>
                <a:t>students who belong to this demographic risk lost out on the similar stage of educational excellence as middle to higher class students of non-minority backgrounds</a:t>
              </a:r>
              <a:endParaRPr sz="2000">
                <a:solidFill>
                  <a:schemeClr val="dk1"/>
                </a:solidFill>
                <a:latin typeface="Rockwell"/>
                <a:ea typeface="Rockwell"/>
                <a:cs typeface="Rockwell"/>
                <a:sym typeface="Rockwe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4"/>
          <p:cNvSpPr txBox="1"/>
          <p:nvPr>
            <p:ph type="title"/>
          </p:nvPr>
        </p:nvSpPr>
        <p:spPr>
          <a:xfrm>
            <a:off x="1069848" y="484632"/>
            <a:ext cx="5085146" cy="25278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Font typeface="Rockwell"/>
              <a:buNone/>
            </a:pPr>
            <a:r>
              <a:rPr lang="hr-HR" sz="2800"/>
              <a:t>SOCIAL AGENTS (POVERTY, VIOLENCE...)</a:t>
            </a:r>
            <a:endParaRPr sz="2800"/>
          </a:p>
        </p:txBody>
      </p:sp>
      <p:grpSp>
        <p:nvGrpSpPr>
          <p:cNvPr id="268" name="Google Shape;268;p14"/>
          <p:cNvGrpSpPr/>
          <p:nvPr/>
        </p:nvGrpSpPr>
        <p:grpSpPr>
          <a:xfrm>
            <a:off x="2723607" y="816639"/>
            <a:ext cx="6321998" cy="5908061"/>
            <a:chOff x="2025516" y="79220"/>
            <a:chExt cx="6321998" cy="5908061"/>
          </a:xfrm>
        </p:grpSpPr>
        <p:sp>
          <p:nvSpPr>
            <p:cNvPr id="269" name="Google Shape;269;p14"/>
            <p:cNvSpPr/>
            <p:nvPr/>
          </p:nvSpPr>
          <p:spPr>
            <a:xfrm>
              <a:off x="4288626" y="79220"/>
              <a:ext cx="1942410" cy="1942410"/>
            </a:xfrm>
            <a:prstGeom prst="ellipse">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4"/>
            <p:cNvSpPr txBox="1"/>
            <p:nvPr/>
          </p:nvSpPr>
          <p:spPr>
            <a:xfrm>
              <a:off x="4573085" y="363679"/>
              <a:ext cx="1373492" cy="1373492"/>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lang="hr-HR" sz="1100">
                  <a:solidFill>
                    <a:schemeClr val="lt1"/>
                  </a:solidFill>
                  <a:latin typeface="Rockwell"/>
                  <a:ea typeface="Rockwell"/>
                  <a:cs typeface="Rockwell"/>
                  <a:sym typeface="Rockwell"/>
                </a:rPr>
                <a:t>Social problems in the world impact the operation and effectiveness of public education.</a:t>
              </a:r>
              <a:endParaRPr sz="1100">
                <a:solidFill>
                  <a:schemeClr val="lt1"/>
                </a:solidFill>
                <a:latin typeface="Rockwell"/>
                <a:ea typeface="Rockwell"/>
                <a:cs typeface="Rockwell"/>
                <a:sym typeface="Rockwell"/>
              </a:endParaRPr>
            </a:p>
          </p:txBody>
        </p:sp>
        <p:sp>
          <p:nvSpPr>
            <p:cNvPr id="271" name="Google Shape;271;p14"/>
            <p:cNvSpPr/>
            <p:nvPr/>
          </p:nvSpPr>
          <p:spPr>
            <a:xfrm rot="2700000">
              <a:off x="6018478" y="1725735"/>
              <a:ext cx="488889" cy="655563"/>
            </a:xfrm>
            <a:prstGeom prst="rightArrow">
              <a:avLst>
                <a:gd fmla="val 60000" name="adj1"/>
                <a:gd fmla="val 50000" name="adj2"/>
              </a:avLst>
            </a:prstGeom>
            <a:solidFill>
              <a:srgbClr val="E5AF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4"/>
            <p:cNvSpPr txBox="1"/>
            <p:nvPr/>
          </p:nvSpPr>
          <p:spPr>
            <a:xfrm rot="2700000">
              <a:off x="6039957" y="1804993"/>
              <a:ext cx="342222" cy="3933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900">
                <a:solidFill>
                  <a:schemeClr val="lt1"/>
                </a:solidFill>
                <a:latin typeface="Rockwell"/>
                <a:ea typeface="Rockwell"/>
                <a:cs typeface="Rockwell"/>
                <a:sym typeface="Rockwell"/>
              </a:endParaRPr>
            </a:p>
          </p:txBody>
        </p:sp>
        <p:sp>
          <p:nvSpPr>
            <p:cNvPr id="273" name="Google Shape;273;p14"/>
            <p:cNvSpPr/>
            <p:nvPr/>
          </p:nvSpPr>
          <p:spPr>
            <a:xfrm>
              <a:off x="6293609" y="2096645"/>
              <a:ext cx="2053905" cy="2029022"/>
            </a:xfrm>
            <a:prstGeom prst="ellipse">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4"/>
            <p:cNvSpPr txBox="1"/>
            <p:nvPr/>
          </p:nvSpPr>
          <p:spPr>
            <a:xfrm>
              <a:off x="6594396" y="2393788"/>
              <a:ext cx="1452331" cy="1434736"/>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lang="hr-HR" sz="1100">
                  <a:solidFill>
                    <a:schemeClr val="lt1"/>
                  </a:solidFill>
                  <a:latin typeface="Rockwell"/>
                  <a:ea typeface="Rockwell"/>
                  <a:cs typeface="Rockwell"/>
                  <a:sym typeface="Rockwell"/>
                </a:rPr>
                <a:t>Major portion of the school’s work devotes itself to responding, directly or indirectly, to students whose lives are challenged by social ills, such as poverty or violence. </a:t>
              </a:r>
              <a:endParaRPr sz="1100">
                <a:solidFill>
                  <a:schemeClr val="lt1"/>
                </a:solidFill>
                <a:latin typeface="Rockwell"/>
                <a:ea typeface="Rockwell"/>
                <a:cs typeface="Rockwell"/>
                <a:sym typeface="Rockwell"/>
              </a:endParaRPr>
            </a:p>
          </p:txBody>
        </p:sp>
        <p:sp>
          <p:nvSpPr>
            <p:cNvPr id="275" name="Google Shape;275;p14"/>
            <p:cNvSpPr/>
            <p:nvPr/>
          </p:nvSpPr>
          <p:spPr>
            <a:xfrm rot="8100000">
              <a:off x="6098624" y="3719950"/>
              <a:ext cx="483983" cy="655563"/>
            </a:xfrm>
            <a:prstGeom prst="rightArrow">
              <a:avLst>
                <a:gd fmla="val 60000" name="adj1"/>
                <a:gd fmla="val 50000" name="adj2"/>
              </a:avLst>
            </a:prstGeom>
            <a:solidFill>
              <a:srgbClr val="E5AF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4"/>
            <p:cNvSpPr txBox="1"/>
            <p:nvPr/>
          </p:nvSpPr>
          <p:spPr>
            <a:xfrm rot="-2700000">
              <a:off x="6222556" y="3799729"/>
              <a:ext cx="338788" cy="3933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900">
                <a:solidFill>
                  <a:schemeClr val="lt1"/>
                </a:solidFill>
                <a:latin typeface="Rockwell"/>
                <a:ea typeface="Rockwell"/>
                <a:cs typeface="Rockwell"/>
                <a:sym typeface="Rockwell"/>
              </a:endParaRPr>
            </a:p>
          </p:txBody>
        </p:sp>
        <p:sp>
          <p:nvSpPr>
            <p:cNvPr id="277" name="Google Shape;277;p14"/>
            <p:cNvSpPr/>
            <p:nvPr/>
          </p:nvSpPr>
          <p:spPr>
            <a:xfrm>
              <a:off x="3942731" y="4356492"/>
              <a:ext cx="2634200" cy="1630789"/>
            </a:xfrm>
            <a:prstGeom prst="ellipse">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4"/>
            <p:cNvSpPr txBox="1"/>
            <p:nvPr/>
          </p:nvSpPr>
          <p:spPr>
            <a:xfrm>
              <a:off x="4328501" y="4595316"/>
              <a:ext cx="1862660" cy="1153141"/>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lang="hr-HR" sz="1100">
                  <a:solidFill>
                    <a:schemeClr val="lt1"/>
                  </a:solidFill>
                  <a:latin typeface="Rockwell"/>
                  <a:ea typeface="Rockwell"/>
                  <a:cs typeface="Rockwell"/>
                  <a:sym typeface="Rockwell"/>
                </a:rPr>
                <a:t>Such problems, including homelessness, teen parenting, substance abuse, child abuse, and youth suicide, complicate students’ efforts to learn. </a:t>
              </a:r>
              <a:endParaRPr sz="1100">
                <a:solidFill>
                  <a:schemeClr val="lt1"/>
                </a:solidFill>
                <a:latin typeface="Rockwell"/>
                <a:ea typeface="Rockwell"/>
                <a:cs typeface="Rockwell"/>
                <a:sym typeface="Rockwell"/>
              </a:endParaRPr>
            </a:p>
          </p:txBody>
        </p:sp>
        <p:sp>
          <p:nvSpPr>
            <p:cNvPr id="279" name="Google Shape;279;p14"/>
            <p:cNvSpPr/>
            <p:nvPr/>
          </p:nvSpPr>
          <p:spPr>
            <a:xfrm rot="-8100000">
              <a:off x="4110799" y="3736462"/>
              <a:ext cx="382035" cy="655563"/>
            </a:xfrm>
            <a:prstGeom prst="rightArrow">
              <a:avLst>
                <a:gd fmla="val 60000" name="adj1"/>
                <a:gd fmla="val 50000" name="adj2"/>
              </a:avLst>
            </a:prstGeom>
            <a:solidFill>
              <a:srgbClr val="E5AF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4"/>
            <p:cNvSpPr txBox="1"/>
            <p:nvPr/>
          </p:nvSpPr>
          <p:spPr>
            <a:xfrm rot="2700000">
              <a:off x="4208625" y="3908096"/>
              <a:ext cx="267425" cy="3933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900">
                <a:solidFill>
                  <a:schemeClr val="lt1"/>
                </a:solidFill>
                <a:latin typeface="Rockwell"/>
                <a:ea typeface="Rockwell"/>
                <a:cs typeface="Rockwell"/>
                <a:sym typeface="Rockwell"/>
              </a:endParaRPr>
            </a:p>
          </p:txBody>
        </p:sp>
        <p:sp>
          <p:nvSpPr>
            <p:cNvPr id="281" name="Google Shape;281;p14"/>
            <p:cNvSpPr/>
            <p:nvPr/>
          </p:nvSpPr>
          <p:spPr>
            <a:xfrm>
              <a:off x="2025516" y="1854416"/>
              <a:ext cx="2347170" cy="2513479"/>
            </a:xfrm>
            <a:prstGeom prst="ellipse">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4"/>
            <p:cNvSpPr txBox="1"/>
            <p:nvPr/>
          </p:nvSpPr>
          <p:spPr>
            <a:xfrm>
              <a:off x="2369251" y="2222506"/>
              <a:ext cx="1659700" cy="1777299"/>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None/>
              </a:pPr>
              <a:r>
                <a:rPr lang="hr-HR" sz="1100">
                  <a:solidFill>
                    <a:schemeClr val="lt1"/>
                  </a:solidFill>
                  <a:latin typeface="Rockwell"/>
                  <a:ea typeface="Rockwell"/>
                  <a:cs typeface="Rockwell"/>
                  <a:sym typeface="Rockwell"/>
                </a:rPr>
                <a:t>Social problems, such as vandalism, school violence, and the dropout rate, are exacerbated when students feel alienated from the school structure. </a:t>
              </a:r>
              <a:endParaRPr sz="1100">
                <a:solidFill>
                  <a:schemeClr val="lt1"/>
                </a:solidFill>
                <a:latin typeface="Rockwell"/>
                <a:ea typeface="Rockwell"/>
                <a:cs typeface="Rockwell"/>
                <a:sym typeface="Rockwell"/>
              </a:endParaRPr>
            </a:p>
          </p:txBody>
        </p:sp>
        <p:sp>
          <p:nvSpPr>
            <p:cNvPr id="283" name="Google Shape;283;p14"/>
            <p:cNvSpPr/>
            <p:nvPr/>
          </p:nvSpPr>
          <p:spPr>
            <a:xfrm rot="-2700000">
              <a:off x="4113750" y="1675255"/>
              <a:ext cx="386940" cy="655563"/>
            </a:xfrm>
            <a:prstGeom prst="rightArrow">
              <a:avLst>
                <a:gd fmla="val 60000" name="adj1"/>
                <a:gd fmla="val 50000" name="adj2"/>
              </a:avLst>
            </a:prstGeom>
            <a:solidFill>
              <a:srgbClr val="E5AF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
            <p:cNvSpPr txBox="1"/>
            <p:nvPr/>
          </p:nvSpPr>
          <p:spPr>
            <a:xfrm rot="-2700000">
              <a:off x="4130750" y="1847409"/>
              <a:ext cx="270858" cy="39333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900">
                <a:solidFill>
                  <a:schemeClr val="lt1"/>
                </a:solidFill>
                <a:latin typeface="Rockwell"/>
                <a:ea typeface="Rockwell"/>
                <a:cs typeface="Rockwell"/>
                <a:sym typeface="Rockwel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hr-HR"/>
              <a:t>CONCLUSION</a:t>
            </a:r>
            <a:endParaRPr/>
          </a:p>
        </p:txBody>
      </p:sp>
      <p:grpSp>
        <p:nvGrpSpPr>
          <p:cNvPr id="290" name="Google Shape;290;p15"/>
          <p:cNvGrpSpPr/>
          <p:nvPr/>
        </p:nvGrpSpPr>
        <p:grpSpPr>
          <a:xfrm>
            <a:off x="1939412" y="580103"/>
            <a:ext cx="7693741" cy="6154993"/>
            <a:chOff x="1575618" y="0"/>
            <a:chExt cx="7693741" cy="6154993"/>
          </a:xfrm>
        </p:grpSpPr>
        <p:sp>
          <p:nvSpPr>
            <p:cNvPr id="291" name="Google Shape;291;p15"/>
            <p:cNvSpPr/>
            <p:nvPr/>
          </p:nvSpPr>
          <p:spPr>
            <a:xfrm>
              <a:off x="1575618" y="1538748"/>
              <a:ext cx="4616245" cy="4616245"/>
            </a:xfrm>
            <a:prstGeom prst="ellipse">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p:nvPr/>
          </p:nvSpPr>
          <p:spPr>
            <a:xfrm>
              <a:off x="2498867" y="2461997"/>
              <a:ext cx="2769747" cy="2769747"/>
            </a:xfrm>
            <a:prstGeom prst="ellipse">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p:nvPr/>
          </p:nvSpPr>
          <p:spPr>
            <a:xfrm>
              <a:off x="3422116" y="3385246"/>
              <a:ext cx="923249" cy="923249"/>
            </a:xfrm>
            <a:prstGeom prst="ellipse">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a:off x="6961237" y="0"/>
              <a:ext cx="2308122" cy="134640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txBox="1"/>
            <p:nvPr/>
          </p:nvSpPr>
          <p:spPr>
            <a:xfrm>
              <a:off x="6961237" y="0"/>
              <a:ext cx="2308122" cy="1346404"/>
            </a:xfrm>
            <a:prstGeom prst="rect">
              <a:avLst/>
            </a:prstGeom>
            <a:noFill/>
            <a:ln>
              <a:noFill/>
            </a:ln>
          </p:spPr>
          <p:txBody>
            <a:bodyPr anchorCtr="0" anchor="ctr" bIns="15225" lIns="85325" spcFirstLastPara="1" rIns="15225" wrap="square" tIns="15225">
              <a:noAutofit/>
            </a:bodyPr>
            <a:lstStyle/>
            <a:p>
              <a:pPr indent="0" lvl="0" marL="0" marR="0" rtl="0" algn="l">
                <a:lnSpc>
                  <a:spcPct val="90000"/>
                </a:lnSpc>
                <a:spcBef>
                  <a:spcPts val="0"/>
                </a:spcBef>
                <a:spcAft>
                  <a:spcPts val="0"/>
                </a:spcAft>
                <a:buNone/>
              </a:pPr>
              <a:r>
                <a:rPr lang="hr-HR" sz="1200">
                  <a:solidFill>
                    <a:schemeClr val="dk1"/>
                  </a:solidFill>
                  <a:latin typeface="Rockwell"/>
                  <a:ea typeface="Rockwell"/>
                  <a:cs typeface="Rockwell"/>
                  <a:sym typeface="Rockwell"/>
                </a:rPr>
                <a:t>It’s important to understand how helpful good schooling can be to improve the lives of low-income children.</a:t>
              </a:r>
              <a:endParaRPr sz="1200">
                <a:solidFill>
                  <a:schemeClr val="dk1"/>
                </a:solidFill>
                <a:latin typeface="Rockwell"/>
                <a:ea typeface="Rockwell"/>
                <a:cs typeface="Rockwell"/>
                <a:sym typeface="Rockwell"/>
              </a:endParaRPr>
            </a:p>
          </p:txBody>
        </p:sp>
        <p:cxnSp>
          <p:nvCxnSpPr>
            <p:cNvPr id="296" name="Google Shape;296;p15"/>
            <p:cNvCxnSpPr/>
            <p:nvPr/>
          </p:nvCxnSpPr>
          <p:spPr>
            <a:xfrm>
              <a:off x="6384207" y="673202"/>
              <a:ext cx="577030" cy="0"/>
            </a:xfrm>
            <a:prstGeom prst="straightConnector1">
              <a:avLst/>
            </a:prstGeom>
            <a:solidFill>
              <a:srgbClr val="D34614"/>
            </a:solidFill>
            <a:ln cap="flat" cmpd="sng" w="12700">
              <a:solidFill>
                <a:srgbClr val="EABFBB"/>
              </a:solidFill>
              <a:prstDash val="solid"/>
              <a:round/>
              <a:headEnd len="sm" w="sm" type="none"/>
              <a:tailEnd len="sm" w="sm" type="none"/>
            </a:ln>
          </p:spPr>
        </p:cxnSp>
        <p:cxnSp>
          <p:nvCxnSpPr>
            <p:cNvPr id="297" name="Google Shape;297;p15"/>
            <p:cNvCxnSpPr/>
            <p:nvPr/>
          </p:nvCxnSpPr>
          <p:spPr>
            <a:xfrm rot="5400000">
              <a:off x="3546370" y="1011342"/>
              <a:ext cx="3172899" cy="2498158"/>
            </a:xfrm>
            <a:prstGeom prst="straightConnector1">
              <a:avLst/>
            </a:prstGeom>
            <a:solidFill>
              <a:srgbClr val="D34614"/>
            </a:solidFill>
            <a:ln cap="flat" cmpd="sng" w="12700">
              <a:solidFill>
                <a:srgbClr val="EABFBB"/>
              </a:solidFill>
              <a:prstDash val="solid"/>
              <a:round/>
              <a:headEnd len="sm" w="sm" type="none"/>
              <a:tailEnd len="sm" w="sm" type="none"/>
            </a:ln>
          </p:spPr>
        </p:cxnSp>
        <p:sp>
          <p:nvSpPr>
            <p:cNvPr id="298" name="Google Shape;298;p15"/>
            <p:cNvSpPr/>
            <p:nvPr/>
          </p:nvSpPr>
          <p:spPr>
            <a:xfrm>
              <a:off x="6961237" y="1346404"/>
              <a:ext cx="2308122" cy="134640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txBox="1"/>
            <p:nvPr/>
          </p:nvSpPr>
          <p:spPr>
            <a:xfrm>
              <a:off x="6961237" y="1346404"/>
              <a:ext cx="2308122" cy="1346404"/>
            </a:xfrm>
            <a:prstGeom prst="rect">
              <a:avLst/>
            </a:prstGeom>
            <a:noFill/>
            <a:ln>
              <a:noFill/>
            </a:ln>
          </p:spPr>
          <p:txBody>
            <a:bodyPr anchorCtr="0" anchor="ctr" bIns="15225" lIns="85325" spcFirstLastPara="1" rIns="15225" wrap="square" tIns="15225">
              <a:noAutofit/>
            </a:bodyPr>
            <a:lstStyle/>
            <a:p>
              <a:pPr indent="0" lvl="0" marL="0" marR="0" rtl="0" algn="l">
                <a:lnSpc>
                  <a:spcPct val="90000"/>
                </a:lnSpc>
                <a:spcBef>
                  <a:spcPts val="0"/>
                </a:spcBef>
                <a:spcAft>
                  <a:spcPts val="0"/>
                </a:spcAft>
                <a:buNone/>
              </a:pPr>
              <a:r>
                <a:rPr lang="hr-HR" sz="1200">
                  <a:solidFill>
                    <a:schemeClr val="dk1"/>
                  </a:solidFill>
                  <a:latin typeface="Rockwell"/>
                  <a:ea typeface="Rockwell"/>
                  <a:cs typeface="Rockwell"/>
                  <a:sym typeface="Rockwell"/>
                </a:rPr>
                <a:t>A large body of research demonstrates that students’ family and neighborhood backgrounds actually matter much more than the quality of schooling for their school performance.</a:t>
              </a:r>
              <a:endParaRPr sz="1200">
                <a:solidFill>
                  <a:schemeClr val="dk1"/>
                </a:solidFill>
                <a:latin typeface="Rockwell"/>
                <a:ea typeface="Rockwell"/>
                <a:cs typeface="Rockwell"/>
                <a:sym typeface="Rockwell"/>
              </a:endParaRPr>
            </a:p>
          </p:txBody>
        </p:sp>
        <p:cxnSp>
          <p:nvCxnSpPr>
            <p:cNvPr id="300" name="Google Shape;300;p15"/>
            <p:cNvCxnSpPr/>
            <p:nvPr/>
          </p:nvCxnSpPr>
          <p:spPr>
            <a:xfrm>
              <a:off x="6384207" y="2019607"/>
              <a:ext cx="577030" cy="0"/>
            </a:xfrm>
            <a:prstGeom prst="straightConnector1">
              <a:avLst/>
            </a:prstGeom>
            <a:solidFill>
              <a:srgbClr val="D34614"/>
            </a:solidFill>
            <a:ln cap="flat" cmpd="sng" w="12700">
              <a:solidFill>
                <a:srgbClr val="EABFBB"/>
              </a:solidFill>
              <a:prstDash val="solid"/>
              <a:round/>
              <a:headEnd len="sm" w="sm" type="none"/>
              <a:tailEnd len="sm" w="sm" type="none"/>
            </a:ln>
          </p:spPr>
        </p:cxnSp>
        <p:cxnSp>
          <p:nvCxnSpPr>
            <p:cNvPr id="301" name="Google Shape;301;p15"/>
            <p:cNvCxnSpPr/>
            <p:nvPr/>
          </p:nvCxnSpPr>
          <p:spPr>
            <a:xfrm rot="5400000">
              <a:off x="4227420" y="2336743"/>
              <a:ext cx="2472461" cy="1836496"/>
            </a:xfrm>
            <a:prstGeom prst="straightConnector1">
              <a:avLst/>
            </a:prstGeom>
            <a:solidFill>
              <a:srgbClr val="D34614"/>
            </a:solidFill>
            <a:ln cap="flat" cmpd="sng" w="12700">
              <a:solidFill>
                <a:srgbClr val="EABFBB"/>
              </a:solidFill>
              <a:prstDash val="solid"/>
              <a:round/>
              <a:headEnd len="sm" w="sm" type="none"/>
              <a:tailEnd len="sm" w="sm" type="none"/>
            </a:ln>
          </p:spPr>
        </p:cxnSp>
        <p:sp>
          <p:nvSpPr>
            <p:cNvPr id="302" name="Google Shape;302;p15"/>
            <p:cNvSpPr/>
            <p:nvPr/>
          </p:nvSpPr>
          <p:spPr>
            <a:xfrm>
              <a:off x="6961237" y="2692809"/>
              <a:ext cx="2308122" cy="134640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
            <p:cNvSpPr txBox="1"/>
            <p:nvPr/>
          </p:nvSpPr>
          <p:spPr>
            <a:xfrm>
              <a:off x="6961237" y="2692809"/>
              <a:ext cx="2308122" cy="1346404"/>
            </a:xfrm>
            <a:prstGeom prst="rect">
              <a:avLst/>
            </a:prstGeom>
            <a:noFill/>
            <a:ln>
              <a:noFill/>
            </a:ln>
          </p:spPr>
          <p:txBody>
            <a:bodyPr anchorCtr="0" anchor="ctr" bIns="15225" lIns="85325" spcFirstLastPara="1" rIns="15225" wrap="square" tIns="15225">
              <a:noAutofit/>
            </a:bodyPr>
            <a:lstStyle/>
            <a:p>
              <a:pPr indent="0" lvl="0" marL="0" marR="0" rtl="0" algn="l">
                <a:lnSpc>
                  <a:spcPct val="90000"/>
                </a:lnSpc>
                <a:spcBef>
                  <a:spcPts val="0"/>
                </a:spcBef>
                <a:spcAft>
                  <a:spcPts val="0"/>
                </a:spcAft>
                <a:buNone/>
              </a:pPr>
              <a:r>
                <a:rPr lang="hr-HR" sz="1200">
                  <a:solidFill>
                    <a:schemeClr val="dk1"/>
                  </a:solidFill>
                  <a:latin typeface="Rockwell"/>
                  <a:ea typeface="Rockwell"/>
                  <a:cs typeface="Rockwell"/>
                  <a:sym typeface="Rockwell"/>
                </a:rPr>
                <a:t>Good schooling, then, can only go so far in overcoming the many strikes that low-income students have against them even before they enter kindergarten and the problems they continue to experience thereafter.</a:t>
              </a:r>
              <a:endParaRPr sz="1200">
                <a:solidFill>
                  <a:schemeClr val="dk1"/>
                </a:solidFill>
                <a:latin typeface="Rockwell"/>
                <a:ea typeface="Rockwell"/>
                <a:cs typeface="Rockwell"/>
                <a:sym typeface="Rockwell"/>
              </a:endParaRPr>
            </a:p>
          </p:txBody>
        </p:sp>
        <p:cxnSp>
          <p:nvCxnSpPr>
            <p:cNvPr id="304" name="Google Shape;304;p15"/>
            <p:cNvCxnSpPr/>
            <p:nvPr/>
          </p:nvCxnSpPr>
          <p:spPr>
            <a:xfrm>
              <a:off x="6384207" y="3366012"/>
              <a:ext cx="577030" cy="0"/>
            </a:xfrm>
            <a:prstGeom prst="straightConnector1">
              <a:avLst/>
            </a:prstGeom>
            <a:solidFill>
              <a:srgbClr val="D34614"/>
            </a:solidFill>
            <a:ln cap="flat" cmpd="sng" w="12700">
              <a:solidFill>
                <a:srgbClr val="EABFBB"/>
              </a:solidFill>
              <a:prstDash val="solid"/>
              <a:round/>
              <a:headEnd len="sm" w="sm" type="none"/>
              <a:tailEnd len="sm" w="sm" type="none"/>
            </a:ln>
          </p:spPr>
        </p:cxnSp>
        <p:cxnSp>
          <p:nvCxnSpPr>
            <p:cNvPr id="305" name="Google Shape;305;p15"/>
            <p:cNvCxnSpPr/>
            <p:nvPr/>
          </p:nvCxnSpPr>
          <p:spPr>
            <a:xfrm rot="5400000">
              <a:off x="4909316" y="3661067"/>
              <a:ext cx="1766483" cy="1174834"/>
            </a:xfrm>
            <a:prstGeom prst="straightConnector1">
              <a:avLst/>
            </a:prstGeom>
            <a:solidFill>
              <a:srgbClr val="D34614"/>
            </a:solidFill>
            <a:ln cap="flat" cmpd="sng" w="12700">
              <a:solidFill>
                <a:srgbClr val="EABFBB"/>
              </a:solidFill>
              <a:prstDash val="solid"/>
              <a:round/>
              <a:headEnd len="sm" w="sm" type="none"/>
              <a:tailEnd len="sm" w="sm" type="none"/>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d441585ee1_0_1"/>
          <p:cNvSpPr txBox="1"/>
          <p:nvPr>
            <p:ph type="title"/>
          </p:nvPr>
        </p:nvSpPr>
        <p:spPr>
          <a:xfrm>
            <a:off x="1069848" y="484632"/>
            <a:ext cx="10058400" cy="1609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11" name="Google Shape;311;gd441585ee1_0_1"/>
          <p:cNvSpPr txBox="1"/>
          <p:nvPr>
            <p:ph idx="1" type="body"/>
          </p:nvPr>
        </p:nvSpPr>
        <p:spPr>
          <a:xfrm>
            <a:off x="1069848" y="2121408"/>
            <a:ext cx="10058400" cy="40509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t/>
            </a:r>
            <a:endParaRPr/>
          </a:p>
        </p:txBody>
      </p:sp>
      <p:pic>
        <p:nvPicPr>
          <p:cNvPr id="312" name="Google Shape;312;gd441585ee1_0_1"/>
          <p:cNvPicPr preferRelativeResize="0"/>
          <p:nvPr/>
        </p:nvPicPr>
        <p:blipFill>
          <a:blip r:embed="rId3">
            <a:alphaModFix/>
          </a:blip>
          <a:stretch>
            <a:fillRect/>
          </a:stretch>
        </p:blipFill>
        <p:spPr>
          <a:xfrm>
            <a:off x="382600" y="1185863"/>
            <a:ext cx="11720050" cy="448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hr-HR"/>
              <a:t>EQUITY IN EDUCATION</a:t>
            </a:r>
            <a:endParaRPr/>
          </a:p>
        </p:txBody>
      </p:sp>
      <p:grpSp>
        <p:nvGrpSpPr>
          <p:cNvPr id="113" name="Google Shape;113;p2"/>
          <p:cNvGrpSpPr/>
          <p:nvPr/>
        </p:nvGrpSpPr>
        <p:grpSpPr>
          <a:xfrm>
            <a:off x="820466" y="3056419"/>
            <a:ext cx="9753323" cy="2777625"/>
            <a:chOff x="0" y="101243"/>
            <a:chExt cx="9753323" cy="2777625"/>
          </a:xfrm>
        </p:grpSpPr>
        <p:sp>
          <p:nvSpPr>
            <p:cNvPr id="114" name="Google Shape;114;p2"/>
            <p:cNvSpPr/>
            <p:nvPr/>
          </p:nvSpPr>
          <p:spPr>
            <a:xfrm>
              <a:off x="0" y="101243"/>
              <a:ext cx="9753323" cy="1352812"/>
            </a:xfrm>
            <a:prstGeom prst="roundRect">
              <a:avLst>
                <a:gd fmla="val 16667" name="adj"/>
              </a:avLst>
            </a:prstGeom>
            <a:solidFill>
              <a:schemeClr val="accent5"/>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txBox="1"/>
            <p:nvPr/>
          </p:nvSpPr>
          <p:spPr>
            <a:xfrm>
              <a:off x="66039" y="167282"/>
              <a:ext cx="9621245" cy="1220734"/>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None/>
              </a:pPr>
              <a:r>
                <a:rPr b="0" i="0" lang="hr-HR" sz="2500" u="none" cap="none" strike="noStrike">
                  <a:solidFill>
                    <a:schemeClr val="lt1"/>
                  </a:solidFill>
                  <a:latin typeface="Rockwell"/>
                  <a:ea typeface="Rockwell"/>
                  <a:cs typeface="Rockwell"/>
                  <a:sym typeface="Rockwell"/>
                </a:rPr>
                <a:t>- is a major preoccupation for countries around the world</a:t>
              </a:r>
              <a:endParaRPr b="0" i="0" sz="2500" u="none" cap="none" strike="noStrike">
                <a:solidFill>
                  <a:schemeClr val="lt1"/>
                </a:solidFill>
                <a:latin typeface="Rockwell"/>
                <a:ea typeface="Rockwell"/>
                <a:cs typeface="Rockwell"/>
                <a:sym typeface="Rockwell"/>
              </a:endParaRPr>
            </a:p>
          </p:txBody>
        </p:sp>
        <p:sp>
          <p:nvSpPr>
            <p:cNvPr id="116" name="Google Shape;116;p2"/>
            <p:cNvSpPr/>
            <p:nvPr/>
          </p:nvSpPr>
          <p:spPr>
            <a:xfrm>
              <a:off x="0" y="1526056"/>
              <a:ext cx="9753323" cy="1352812"/>
            </a:xfrm>
            <a:prstGeom prst="roundRect">
              <a:avLst>
                <a:gd fmla="val 16667" name="adj"/>
              </a:avLst>
            </a:prstGeom>
            <a:solidFill>
              <a:srgbClr val="845C5C"/>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txBox="1"/>
            <p:nvPr/>
          </p:nvSpPr>
          <p:spPr>
            <a:xfrm>
              <a:off x="66039" y="1592095"/>
              <a:ext cx="9621245" cy="1220734"/>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None/>
              </a:pPr>
              <a:r>
                <a:rPr b="0" i="0" lang="hr-HR" sz="2500" u="none" cap="none" strike="noStrike">
                  <a:solidFill>
                    <a:schemeClr val="lt1"/>
                  </a:solidFill>
                  <a:latin typeface="Rockwell"/>
                  <a:ea typeface="Rockwell"/>
                  <a:cs typeface="Rockwell"/>
                  <a:sym typeface="Rockwell"/>
                </a:rPr>
                <a:t>- education systems share the goal of equipping students, irrespective of their social background, with the skills necessary to achieve their full potential in social and economic life</a:t>
              </a:r>
              <a:endParaRPr b="0" i="0" sz="2500" u="none" cap="none" strike="noStrike">
                <a:solidFill>
                  <a:schemeClr val="lt1"/>
                </a:solidFill>
                <a:latin typeface="Rockwell"/>
                <a:ea typeface="Rockwell"/>
                <a:cs typeface="Rockwell"/>
                <a:sym typeface="Rockwell"/>
              </a:endParaRPr>
            </a:p>
          </p:txBody>
        </p:sp>
      </p:grpSp>
      <p:pic>
        <p:nvPicPr>
          <p:cNvPr id="118" name="Google Shape;118;p2"/>
          <p:cNvPicPr preferRelativeResize="0"/>
          <p:nvPr/>
        </p:nvPicPr>
        <p:blipFill rotWithShape="1">
          <a:blip r:embed="rId3">
            <a:alphaModFix/>
          </a:blip>
          <a:srcRect b="0" l="0" r="0" t="0"/>
          <a:stretch/>
        </p:blipFill>
        <p:spPr>
          <a:xfrm>
            <a:off x="6594422" y="99900"/>
            <a:ext cx="5215978" cy="28552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pSp>
        <p:nvGrpSpPr>
          <p:cNvPr id="123" name="Google Shape;123;p3"/>
          <p:cNvGrpSpPr/>
          <p:nvPr/>
        </p:nvGrpSpPr>
        <p:grpSpPr>
          <a:xfrm>
            <a:off x="781396" y="1255222"/>
            <a:ext cx="10346852" cy="4916978"/>
            <a:chOff x="0" y="0"/>
            <a:chExt cx="10346852" cy="4916978"/>
          </a:xfrm>
        </p:grpSpPr>
        <p:sp>
          <p:nvSpPr>
            <p:cNvPr id="124" name="Google Shape;124;p3"/>
            <p:cNvSpPr/>
            <p:nvPr/>
          </p:nvSpPr>
          <p:spPr>
            <a:xfrm>
              <a:off x="0" y="0"/>
              <a:ext cx="4916978" cy="4916978"/>
            </a:xfrm>
            <a:prstGeom prst="pie">
              <a:avLst>
                <a:gd fmla="val 5400000" name="adj1"/>
                <a:gd fmla="val 16200000" name="adj2"/>
              </a:avLst>
            </a:prstGeom>
            <a:blipFill rotWithShape="1">
              <a:blip r:embed="rId3">
                <a:alphaModFix/>
              </a:blip>
              <a:tile algn="tl" flip="none" tx="0" sx="60000" ty="0" sy="58999"/>
            </a:blipFill>
            <a:ln>
              <a:noFill/>
            </a:ln>
            <a:effectLst>
              <a:outerShdw blurRad="50800" rotWithShape="0" algn="tl" dir="5400000"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2458489" y="0"/>
              <a:ext cx="7888363" cy="4916978"/>
            </a:xfrm>
            <a:prstGeom prst="rect">
              <a:avLst/>
            </a:prstGeom>
            <a:solidFill>
              <a:schemeClr val="lt1">
                <a:alpha val="89803"/>
              </a:schemeClr>
            </a:solidFill>
            <a:ln cap="flat" cmpd="sng" w="9525">
              <a:solidFill>
                <a:srgbClr val="D346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txBox="1"/>
            <p:nvPr/>
          </p:nvSpPr>
          <p:spPr>
            <a:xfrm>
              <a:off x="2458489" y="0"/>
              <a:ext cx="7888363" cy="104485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None/>
              </a:pPr>
              <a:r>
                <a:rPr b="0" i="0" lang="hr-HR" sz="2200" u="none" cap="none" strike="noStrike">
                  <a:solidFill>
                    <a:schemeClr val="dk1"/>
                  </a:solidFill>
                  <a:latin typeface="Rockwell"/>
                  <a:ea typeface="Rockwell"/>
                  <a:cs typeface="Rockwell"/>
                  <a:sym typeface="Rockwell"/>
                </a:rPr>
                <a:t>* a consistent finding throughout many assessments is that socio-economic status is related to performance at the:</a:t>
              </a:r>
              <a:endParaRPr b="0" i="0" sz="2200" u="none" cap="none" strike="noStrike">
                <a:solidFill>
                  <a:schemeClr val="dk1"/>
                </a:solidFill>
                <a:latin typeface="Rockwell"/>
                <a:ea typeface="Rockwell"/>
                <a:cs typeface="Rockwell"/>
                <a:sym typeface="Rockwell"/>
              </a:endParaRPr>
            </a:p>
          </p:txBody>
        </p:sp>
        <p:sp>
          <p:nvSpPr>
            <p:cNvPr id="127" name="Google Shape;127;p3"/>
            <p:cNvSpPr/>
            <p:nvPr/>
          </p:nvSpPr>
          <p:spPr>
            <a:xfrm>
              <a:off x="645353" y="1044857"/>
              <a:ext cx="3626271" cy="3626271"/>
            </a:xfrm>
            <a:prstGeom prst="pie">
              <a:avLst>
                <a:gd fmla="val 5400000" name="adj1"/>
                <a:gd fmla="val 16200000" name="adj2"/>
              </a:avLst>
            </a:prstGeom>
            <a:blipFill rotWithShape="1">
              <a:blip r:embed="rId3">
                <a:alphaModFix/>
              </a:blip>
              <a:tile algn="tl" flip="none" tx="0" sx="60000" ty="0" sy="58999"/>
            </a:blipFill>
            <a:ln>
              <a:noFill/>
            </a:ln>
            <a:effectLst>
              <a:outerShdw blurRad="50800" rotWithShape="0" algn="tl" dir="5400000"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2458489" y="1044857"/>
              <a:ext cx="7888363" cy="3626271"/>
            </a:xfrm>
            <a:prstGeom prst="rect">
              <a:avLst/>
            </a:prstGeom>
            <a:solidFill>
              <a:schemeClr val="lt1">
                <a:alpha val="89803"/>
              </a:schemeClr>
            </a:solidFill>
            <a:ln cap="flat" cmpd="sng" w="9525">
              <a:solidFill>
                <a:srgbClr val="D346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txBox="1"/>
            <p:nvPr/>
          </p:nvSpPr>
          <p:spPr>
            <a:xfrm>
              <a:off x="2458489" y="1044857"/>
              <a:ext cx="7888363" cy="104485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None/>
              </a:pPr>
              <a:r>
                <a:rPr b="1" i="0" lang="hr-HR" sz="2200" u="none" cap="none" strike="noStrike">
                  <a:solidFill>
                    <a:schemeClr val="dk1"/>
                  </a:solidFill>
                  <a:latin typeface="Rockwell"/>
                  <a:ea typeface="Rockwell"/>
                  <a:cs typeface="Rockwell"/>
                  <a:sym typeface="Rockwell"/>
                </a:rPr>
                <a:t>1. system</a:t>
              </a:r>
              <a:endParaRPr b="0" i="0" sz="2200" u="none" cap="none" strike="noStrike">
                <a:solidFill>
                  <a:schemeClr val="dk1"/>
                </a:solidFill>
                <a:latin typeface="Rockwell"/>
                <a:ea typeface="Rockwell"/>
                <a:cs typeface="Rockwell"/>
                <a:sym typeface="Rockwell"/>
              </a:endParaRPr>
            </a:p>
          </p:txBody>
        </p:sp>
        <p:sp>
          <p:nvSpPr>
            <p:cNvPr id="130" name="Google Shape;130;p3"/>
            <p:cNvSpPr/>
            <p:nvPr/>
          </p:nvSpPr>
          <p:spPr>
            <a:xfrm>
              <a:off x="1290706" y="2089715"/>
              <a:ext cx="2335564" cy="2335564"/>
            </a:xfrm>
            <a:prstGeom prst="pie">
              <a:avLst>
                <a:gd fmla="val 5400000" name="adj1"/>
                <a:gd fmla="val 16200000" name="adj2"/>
              </a:avLst>
            </a:prstGeom>
            <a:blipFill rotWithShape="1">
              <a:blip r:embed="rId3">
                <a:alphaModFix/>
              </a:blip>
              <a:tile algn="tl" flip="none" tx="0" sx="60000" ty="0" sy="58999"/>
            </a:blipFill>
            <a:ln>
              <a:noFill/>
            </a:ln>
            <a:effectLst>
              <a:outerShdw blurRad="50800" rotWithShape="0" algn="tl" dir="5400000"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2458489" y="2089715"/>
              <a:ext cx="7888363" cy="2335564"/>
            </a:xfrm>
            <a:prstGeom prst="rect">
              <a:avLst/>
            </a:prstGeom>
            <a:solidFill>
              <a:schemeClr val="lt1">
                <a:alpha val="89803"/>
              </a:schemeClr>
            </a:solidFill>
            <a:ln cap="flat" cmpd="sng" w="9525">
              <a:solidFill>
                <a:srgbClr val="D346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txBox="1"/>
            <p:nvPr/>
          </p:nvSpPr>
          <p:spPr>
            <a:xfrm>
              <a:off x="2458489" y="2089715"/>
              <a:ext cx="7888363" cy="104485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None/>
              </a:pPr>
              <a:r>
                <a:rPr b="1" i="0" lang="hr-HR" sz="2200" u="none" cap="none" strike="noStrike">
                  <a:solidFill>
                    <a:schemeClr val="dk1"/>
                  </a:solidFill>
                  <a:latin typeface="Rockwell"/>
                  <a:ea typeface="Rockwell"/>
                  <a:cs typeface="Rockwell"/>
                  <a:sym typeface="Rockwell"/>
                </a:rPr>
                <a:t>2. school </a:t>
              </a:r>
              <a:endParaRPr b="0" i="0" sz="2200" u="none" cap="none" strike="noStrike">
                <a:solidFill>
                  <a:schemeClr val="dk1"/>
                </a:solidFill>
                <a:latin typeface="Rockwell"/>
                <a:ea typeface="Rockwell"/>
                <a:cs typeface="Rockwell"/>
                <a:sym typeface="Rockwell"/>
              </a:endParaRPr>
            </a:p>
          </p:txBody>
        </p:sp>
        <p:sp>
          <p:nvSpPr>
            <p:cNvPr id="133" name="Google Shape;133;p3"/>
            <p:cNvSpPr/>
            <p:nvPr/>
          </p:nvSpPr>
          <p:spPr>
            <a:xfrm>
              <a:off x="1936060" y="3134573"/>
              <a:ext cx="1044857" cy="1044857"/>
            </a:xfrm>
            <a:prstGeom prst="pie">
              <a:avLst>
                <a:gd fmla="val 5400000" name="adj1"/>
                <a:gd fmla="val 16200000" name="adj2"/>
              </a:avLst>
            </a:prstGeom>
            <a:blipFill rotWithShape="1">
              <a:blip r:embed="rId3">
                <a:alphaModFix/>
              </a:blip>
              <a:tile algn="tl" flip="none" tx="0" sx="60000" ty="0" sy="58999"/>
            </a:blipFill>
            <a:ln>
              <a:noFill/>
            </a:ln>
            <a:effectLst>
              <a:outerShdw blurRad="50800" rotWithShape="0" algn="tl" dir="5400000"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2458489" y="3134573"/>
              <a:ext cx="7888363" cy="1044857"/>
            </a:xfrm>
            <a:prstGeom prst="rect">
              <a:avLst/>
            </a:prstGeom>
            <a:solidFill>
              <a:schemeClr val="lt1">
                <a:alpha val="89803"/>
              </a:schemeClr>
            </a:solidFill>
            <a:ln cap="flat" cmpd="sng" w="9525">
              <a:solidFill>
                <a:srgbClr val="D3461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txBox="1"/>
            <p:nvPr/>
          </p:nvSpPr>
          <p:spPr>
            <a:xfrm>
              <a:off x="2458489" y="3134573"/>
              <a:ext cx="7888363" cy="1044857"/>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None/>
              </a:pPr>
              <a:r>
                <a:rPr b="1" i="0" lang="hr-HR" sz="2200" u="none" cap="none" strike="noStrike">
                  <a:solidFill>
                    <a:schemeClr val="dk1"/>
                  </a:solidFill>
                  <a:latin typeface="Rockwell"/>
                  <a:ea typeface="Rockwell"/>
                  <a:cs typeface="Rockwell"/>
                  <a:sym typeface="Rockwell"/>
                </a:rPr>
                <a:t>3. student levels</a:t>
              </a:r>
              <a:endParaRPr b="0" i="0" sz="2200" u="none" cap="none" strike="noStrike">
                <a:solidFill>
                  <a:schemeClr val="dk1"/>
                </a:solidFill>
                <a:latin typeface="Rockwell"/>
                <a:ea typeface="Rockwell"/>
                <a:cs typeface="Rockwell"/>
                <a:sym typeface="Rockwe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hr-HR"/>
              <a:t>AT THE SYSTEM LEVEL</a:t>
            </a:r>
            <a:endParaRPr/>
          </a:p>
        </p:txBody>
      </p:sp>
      <p:grpSp>
        <p:nvGrpSpPr>
          <p:cNvPr id="141" name="Google Shape;141;p4"/>
          <p:cNvGrpSpPr/>
          <p:nvPr/>
        </p:nvGrpSpPr>
        <p:grpSpPr>
          <a:xfrm>
            <a:off x="1912238" y="2462021"/>
            <a:ext cx="8373618" cy="3369564"/>
            <a:chOff x="842390" y="340613"/>
            <a:chExt cx="8373618" cy="3369564"/>
          </a:xfrm>
        </p:grpSpPr>
        <p:sp>
          <p:nvSpPr>
            <p:cNvPr id="142" name="Google Shape;142;p4"/>
            <p:cNvSpPr/>
            <p:nvPr/>
          </p:nvSpPr>
          <p:spPr>
            <a:xfrm rot="10800000">
              <a:off x="2527171" y="340613"/>
              <a:ext cx="6688836" cy="3369564"/>
            </a:xfrm>
            <a:prstGeom prst="homePlate">
              <a:avLst>
                <a:gd fmla="val 5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txBox="1"/>
            <p:nvPr/>
          </p:nvSpPr>
          <p:spPr>
            <a:xfrm>
              <a:off x="3369563" y="340613"/>
              <a:ext cx="5846445" cy="3369564"/>
            </a:xfrm>
            <a:prstGeom prst="rect">
              <a:avLst/>
            </a:prstGeom>
            <a:noFill/>
            <a:ln>
              <a:noFill/>
            </a:ln>
          </p:spPr>
          <p:txBody>
            <a:bodyPr anchorCtr="0" anchor="ctr" bIns="140950" lIns="1485875" spcFirstLastPara="1" rIns="263125" wrap="square" tIns="140950">
              <a:noAutofit/>
            </a:bodyPr>
            <a:lstStyle/>
            <a:p>
              <a:pPr indent="0" lvl="0" marL="0" marR="0" rtl="0" algn="ctr">
                <a:lnSpc>
                  <a:spcPct val="90000"/>
                </a:lnSpc>
                <a:spcBef>
                  <a:spcPts val="0"/>
                </a:spcBef>
                <a:spcAft>
                  <a:spcPts val="0"/>
                </a:spcAft>
                <a:buNone/>
              </a:pPr>
              <a:r>
                <a:rPr b="0" i="0" lang="hr-HR" sz="3700" u="none" cap="none" strike="noStrike">
                  <a:solidFill>
                    <a:schemeClr val="lt1"/>
                  </a:solidFill>
                  <a:latin typeface="Rockwell"/>
                  <a:ea typeface="Rockwell"/>
                  <a:cs typeface="Rockwell"/>
                  <a:sym typeface="Rockwell"/>
                </a:rPr>
                <a:t>high  socio-economic status is often related to greater wealth and higher spending on education</a:t>
              </a:r>
              <a:endParaRPr b="0" i="0" sz="3700" u="none" cap="none" strike="noStrike">
                <a:solidFill>
                  <a:schemeClr val="lt1"/>
                </a:solidFill>
                <a:latin typeface="Rockwell"/>
                <a:ea typeface="Rockwell"/>
                <a:cs typeface="Rockwell"/>
                <a:sym typeface="Rockwell"/>
              </a:endParaRPr>
            </a:p>
          </p:txBody>
        </p:sp>
        <p:sp>
          <p:nvSpPr>
            <p:cNvPr id="144" name="Google Shape;144;p4"/>
            <p:cNvSpPr/>
            <p:nvPr/>
          </p:nvSpPr>
          <p:spPr>
            <a:xfrm>
              <a:off x="842390" y="340613"/>
              <a:ext cx="3369564" cy="3369564"/>
            </a:xfrm>
            <a:prstGeom prst="ellipse">
              <a:avLst/>
            </a:prstGeom>
            <a:blipFill rotWithShape="1">
              <a:blip r:embed="rId3">
                <a:alphaModFix/>
              </a:blip>
              <a:stretch>
                <a:fillRect b="0" l="-24998" r="-24998"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hr-HR"/>
              <a:t>AT THE SCHOOL LEVEL</a:t>
            </a:r>
            <a:endParaRPr/>
          </a:p>
        </p:txBody>
      </p:sp>
      <p:grpSp>
        <p:nvGrpSpPr>
          <p:cNvPr id="150" name="Google Shape;150;p5"/>
          <p:cNvGrpSpPr/>
          <p:nvPr/>
        </p:nvGrpSpPr>
        <p:grpSpPr>
          <a:xfrm>
            <a:off x="1912238" y="2462021"/>
            <a:ext cx="8373618" cy="3369564"/>
            <a:chOff x="842390" y="340613"/>
            <a:chExt cx="8373618" cy="3369564"/>
          </a:xfrm>
        </p:grpSpPr>
        <p:sp>
          <p:nvSpPr>
            <p:cNvPr id="151" name="Google Shape;151;p5"/>
            <p:cNvSpPr/>
            <p:nvPr/>
          </p:nvSpPr>
          <p:spPr>
            <a:xfrm rot="10800000">
              <a:off x="2527171" y="340613"/>
              <a:ext cx="6688836" cy="3369564"/>
            </a:xfrm>
            <a:prstGeom prst="homePlate">
              <a:avLst>
                <a:gd fmla="val 5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txBox="1"/>
            <p:nvPr/>
          </p:nvSpPr>
          <p:spPr>
            <a:xfrm>
              <a:off x="3369563" y="340613"/>
              <a:ext cx="5846445" cy="3369564"/>
            </a:xfrm>
            <a:prstGeom prst="rect">
              <a:avLst/>
            </a:prstGeom>
            <a:noFill/>
            <a:ln>
              <a:noFill/>
            </a:ln>
          </p:spPr>
          <p:txBody>
            <a:bodyPr anchorCtr="0" anchor="ctr" bIns="99050" lIns="1485875" spcFirstLastPara="1" rIns="184900" wrap="square" tIns="99050">
              <a:noAutofit/>
            </a:bodyPr>
            <a:lstStyle/>
            <a:p>
              <a:pPr indent="0" lvl="0" marL="0" marR="0" rtl="0" algn="ctr">
                <a:lnSpc>
                  <a:spcPct val="90000"/>
                </a:lnSpc>
                <a:spcBef>
                  <a:spcPts val="0"/>
                </a:spcBef>
                <a:spcAft>
                  <a:spcPts val="0"/>
                </a:spcAft>
                <a:buNone/>
              </a:pPr>
              <a:r>
                <a:rPr b="0" i="0" lang="hr-HR" sz="2600" u="none" cap="none" strike="noStrike">
                  <a:solidFill>
                    <a:schemeClr val="lt1"/>
                  </a:solidFill>
                  <a:latin typeface="Rockwell"/>
                  <a:ea typeface="Rockwell"/>
                  <a:cs typeface="Rockwell"/>
                  <a:sym typeface="Rockwell"/>
                </a:rPr>
                <a:t>socio-economic status tends to be positively correlated with a range of community characteristics that can boost student performance, such as a safe environment or the availability of public libraries and museums</a:t>
              </a:r>
              <a:endParaRPr b="0" i="0" sz="2600" u="none" cap="none" strike="noStrike">
                <a:solidFill>
                  <a:schemeClr val="lt1"/>
                </a:solidFill>
                <a:latin typeface="Rockwell"/>
                <a:ea typeface="Rockwell"/>
                <a:cs typeface="Rockwell"/>
                <a:sym typeface="Rockwell"/>
              </a:endParaRPr>
            </a:p>
          </p:txBody>
        </p:sp>
        <p:sp>
          <p:nvSpPr>
            <p:cNvPr id="153" name="Google Shape;153;p5"/>
            <p:cNvSpPr/>
            <p:nvPr/>
          </p:nvSpPr>
          <p:spPr>
            <a:xfrm>
              <a:off x="842390" y="340613"/>
              <a:ext cx="3369564" cy="3369564"/>
            </a:xfrm>
            <a:prstGeom prst="ellipse">
              <a:avLst/>
            </a:prstGeom>
            <a:blipFill rotWithShape="1">
              <a:blip r:embed="rId3">
                <a:alphaModFix/>
              </a:blip>
              <a:stretch>
                <a:fillRect b="0" l="-38998" r="-38997"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6"/>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hr-HR"/>
              <a:t>AT THE INDIVIDUAL LEVEL</a:t>
            </a:r>
            <a:endParaRPr/>
          </a:p>
        </p:txBody>
      </p:sp>
      <p:grpSp>
        <p:nvGrpSpPr>
          <p:cNvPr id="159" name="Google Shape;159;p6"/>
          <p:cNvGrpSpPr/>
          <p:nvPr/>
        </p:nvGrpSpPr>
        <p:grpSpPr>
          <a:xfrm>
            <a:off x="1912238" y="2462021"/>
            <a:ext cx="8373618" cy="3369564"/>
            <a:chOff x="842390" y="340613"/>
            <a:chExt cx="8373618" cy="3369564"/>
          </a:xfrm>
        </p:grpSpPr>
        <p:sp>
          <p:nvSpPr>
            <p:cNvPr id="160" name="Google Shape;160;p6"/>
            <p:cNvSpPr/>
            <p:nvPr/>
          </p:nvSpPr>
          <p:spPr>
            <a:xfrm rot="10800000">
              <a:off x="2527171" y="340613"/>
              <a:ext cx="6688836" cy="3369564"/>
            </a:xfrm>
            <a:prstGeom prst="homePlate">
              <a:avLst>
                <a:gd fmla="val 50000"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txBox="1"/>
            <p:nvPr/>
          </p:nvSpPr>
          <p:spPr>
            <a:xfrm>
              <a:off x="3369563" y="340613"/>
              <a:ext cx="5846445" cy="3369564"/>
            </a:xfrm>
            <a:prstGeom prst="rect">
              <a:avLst/>
            </a:prstGeom>
            <a:noFill/>
            <a:ln>
              <a:noFill/>
            </a:ln>
          </p:spPr>
          <p:txBody>
            <a:bodyPr anchorCtr="0" anchor="ctr" bIns="110475" lIns="1485875" spcFirstLastPara="1" rIns="206225" wrap="square" tIns="110475">
              <a:noAutofit/>
            </a:bodyPr>
            <a:lstStyle/>
            <a:p>
              <a:pPr indent="0" lvl="0" marL="0" marR="0" rtl="0" algn="ctr">
                <a:lnSpc>
                  <a:spcPct val="90000"/>
                </a:lnSpc>
                <a:spcBef>
                  <a:spcPts val="0"/>
                </a:spcBef>
                <a:spcAft>
                  <a:spcPts val="0"/>
                </a:spcAft>
                <a:buNone/>
              </a:pPr>
              <a:r>
                <a:rPr b="0" i="0" lang="hr-HR" sz="2900" u="none" cap="none" strike="noStrike">
                  <a:solidFill>
                    <a:schemeClr val="lt1"/>
                  </a:solidFill>
                  <a:latin typeface="Rockwell"/>
                  <a:ea typeface="Rockwell"/>
                  <a:cs typeface="Rockwell"/>
                  <a:sym typeface="Rockwell"/>
                </a:rPr>
                <a:t>socio-economic status can be related to parents’ attitudes towards education, in general, and to their involvement in their child’s education, in particular</a:t>
              </a:r>
              <a:endParaRPr b="0" i="0" sz="2900" u="none" cap="none" strike="noStrike">
                <a:solidFill>
                  <a:schemeClr val="lt1"/>
                </a:solidFill>
                <a:latin typeface="Rockwell"/>
                <a:ea typeface="Rockwell"/>
                <a:cs typeface="Rockwell"/>
                <a:sym typeface="Rockwell"/>
              </a:endParaRPr>
            </a:p>
          </p:txBody>
        </p:sp>
        <p:sp>
          <p:nvSpPr>
            <p:cNvPr id="162" name="Google Shape;162;p6"/>
            <p:cNvSpPr/>
            <p:nvPr/>
          </p:nvSpPr>
          <p:spPr>
            <a:xfrm>
              <a:off x="842390" y="340613"/>
              <a:ext cx="3369564" cy="3369564"/>
            </a:xfrm>
            <a:prstGeom prst="ellipse">
              <a:avLst/>
            </a:prstGeom>
            <a:blipFill rotWithShape="1">
              <a:blip r:embed="rId3">
                <a:alphaModFix/>
              </a:blip>
              <a:stretch>
                <a:fillRect b="0" l="-24998" r="-24998"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5400"/>
              <a:buFont typeface="Rockwell"/>
              <a:buNone/>
            </a:pPr>
            <a:r>
              <a:rPr lang="hr-HR"/>
              <a:t>THE EFFECTS OF SOCIO-ECONOMIC STATUS ON STUDENT ACHIEVEMENT </a:t>
            </a:r>
            <a:endParaRPr/>
          </a:p>
        </p:txBody>
      </p:sp>
      <p:grpSp>
        <p:nvGrpSpPr>
          <p:cNvPr id="168" name="Google Shape;168;p7"/>
          <p:cNvGrpSpPr/>
          <p:nvPr/>
        </p:nvGrpSpPr>
        <p:grpSpPr>
          <a:xfrm>
            <a:off x="736673" y="1753985"/>
            <a:ext cx="10286668" cy="4950230"/>
            <a:chOff x="5153" y="0"/>
            <a:chExt cx="10286668" cy="4950230"/>
          </a:xfrm>
        </p:grpSpPr>
        <p:sp>
          <p:nvSpPr>
            <p:cNvPr id="169" name="Google Shape;169;p7"/>
            <p:cNvSpPr/>
            <p:nvPr/>
          </p:nvSpPr>
          <p:spPr>
            <a:xfrm>
              <a:off x="772273" y="0"/>
              <a:ext cx="8752428" cy="4950230"/>
            </a:xfrm>
            <a:prstGeom prst="rightArrow">
              <a:avLst>
                <a:gd fmla="val 50000" name="adj1"/>
                <a:gd fmla="val 50000" name="adj2"/>
              </a:avLst>
            </a:prstGeom>
            <a:solidFill>
              <a:srgbClr val="EFCE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5153" y="1485069"/>
              <a:ext cx="2478715" cy="1980092"/>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txBox="1"/>
            <p:nvPr/>
          </p:nvSpPr>
          <p:spPr>
            <a:xfrm>
              <a:off x="101813" y="1581729"/>
              <a:ext cx="2285395" cy="1786772"/>
            </a:xfrm>
            <a:prstGeom prst="rect">
              <a:avLst/>
            </a:prstGeom>
            <a:noFill/>
            <a:ln>
              <a:noFill/>
            </a:ln>
          </p:spPr>
          <p:txBody>
            <a:bodyPr anchorCtr="0" anchor="ctr" bIns="57150" lIns="57150" spcFirstLastPara="1" rIns="57150" wrap="square" tIns="57150">
              <a:noAutofit/>
            </a:bodyPr>
            <a:lstStyle/>
            <a:p>
              <a:pPr indent="0" lvl="0" marL="0" marR="0" rtl="0" algn="l">
                <a:lnSpc>
                  <a:spcPct val="90000"/>
                </a:lnSpc>
                <a:spcBef>
                  <a:spcPts val="0"/>
                </a:spcBef>
                <a:spcAft>
                  <a:spcPts val="0"/>
                </a:spcAft>
                <a:buNone/>
              </a:pPr>
              <a:r>
                <a:rPr b="0" i="0" lang="hr-HR" sz="1500" u="none" cap="none" strike="noStrike">
                  <a:solidFill>
                    <a:schemeClr val="lt1"/>
                  </a:solidFill>
                  <a:latin typeface="Rockwell"/>
                  <a:ea typeface="Rockwell"/>
                  <a:cs typeface="Rockwell"/>
                  <a:sym typeface="Rockwell"/>
                </a:rPr>
                <a:t>Students whose parents have higher levels of education and more prestigious and better-paid jobs typically benefit from:</a:t>
              </a:r>
              <a:endParaRPr b="0" i="0" sz="1500" u="none" cap="none" strike="noStrike">
                <a:solidFill>
                  <a:schemeClr val="lt1"/>
                </a:solidFill>
                <a:latin typeface="Rockwell"/>
                <a:ea typeface="Rockwell"/>
                <a:cs typeface="Rockwell"/>
                <a:sym typeface="Rockwell"/>
              </a:endParaRPr>
            </a:p>
          </p:txBody>
        </p:sp>
        <p:sp>
          <p:nvSpPr>
            <p:cNvPr id="172" name="Google Shape;172;p7"/>
            <p:cNvSpPr/>
            <p:nvPr/>
          </p:nvSpPr>
          <p:spPr>
            <a:xfrm>
              <a:off x="2607804" y="1485069"/>
              <a:ext cx="2478715" cy="1980092"/>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txBox="1"/>
            <p:nvPr/>
          </p:nvSpPr>
          <p:spPr>
            <a:xfrm>
              <a:off x="2704464" y="1581729"/>
              <a:ext cx="2285395" cy="1786772"/>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None/>
              </a:pPr>
              <a:r>
                <a:rPr b="1" i="0" lang="hr-HR" sz="1500" u="none" cap="none" strike="noStrike">
                  <a:solidFill>
                    <a:schemeClr val="lt1"/>
                  </a:solidFill>
                  <a:latin typeface="Rockwell"/>
                  <a:ea typeface="Rockwell"/>
                  <a:cs typeface="Rockwell"/>
                  <a:sym typeface="Rockwell"/>
                </a:rPr>
                <a:t>financial</a:t>
              </a:r>
              <a:endParaRPr b="1" i="0" sz="1500" u="none" cap="none" strike="noStrike">
                <a:solidFill>
                  <a:schemeClr val="lt1"/>
                </a:solidFill>
                <a:latin typeface="Rockwell"/>
                <a:ea typeface="Rockwell"/>
                <a:cs typeface="Rockwell"/>
                <a:sym typeface="Rockwell"/>
              </a:endParaRPr>
            </a:p>
            <a:p>
              <a:pPr indent="0" lvl="0" marL="0" marR="0" rtl="0" algn="ctr">
                <a:lnSpc>
                  <a:spcPct val="90000"/>
                </a:lnSpc>
                <a:spcBef>
                  <a:spcPts val="525"/>
                </a:spcBef>
                <a:spcAft>
                  <a:spcPts val="0"/>
                </a:spcAft>
                <a:buNone/>
              </a:pPr>
              <a:r>
                <a:rPr b="0" i="0" lang="hr-HR" sz="1500" u="none" cap="none" strike="noStrike">
                  <a:solidFill>
                    <a:schemeClr val="lt1"/>
                  </a:solidFill>
                  <a:latin typeface="Rockwell"/>
                  <a:ea typeface="Rockwell"/>
                  <a:cs typeface="Rockwell"/>
                  <a:sym typeface="Rockwell"/>
                </a:rPr>
                <a:t> (e.g. private tutoring, computers, books) </a:t>
              </a:r>
              <a:endParaRPr b="0" i="0" sz="1500" u="none" cap="none" strike="noStrike">
                <a:solidFill>
                  <a:schemeClr val="lt1"/>
                </a:solidFill>
                <a:latin typeface="Rockwell"/>
                <a:ea typeface="Rockwell"/>
                <a:cs typeface="Rockwell"/>
                <a:sym typeface="Rockwell"/>
              </a:endParaRPr>
            </a:p>
          </p:txBody>
        </p:sp>
        <p:sp>
          <p:nvSpPr>
            <p:cNvPr id="174" name="Google Shape;174;p7"/>
            <p:cNvSpPr/>
            <p:nvPr/>
          </p:nvSpPr>
          <p:spPr>
            <a:xfrm>
              <a:off x="5210455" y="1485069"/>
              <a:ext cx="2478715" cy="1980092"/>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txBox="1"/>
            <p:nvPr/>
          </p:nvSpPr>
          <p:spPr>
            <a:xfrm>
              <a:off x="5307115" y="1581729"/>
              <a:ext cx="2285395" cy="1786772"/>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None/>
              </a:pPr>
              <a:r>
                <a:rPr b="1" i="0" lang="hr-HR" sz="1500" u="none" cap="none" strike="noStrike">
                  <a:solidFill>
                    <a:schemeClr val="lt1"/>
                  </a:solidFill>
                  <a:latin typeface="Rockwell"/>
                  <a:ea typeface="Rockwell"/>
                  <a:cs typeface="Rockwell"/>
                  <a:sym typeface="Rockwell"/>
                </a:rPr>
                <a:t>cultural</a:t>
              </a:r>
              <a:r>
                <a:rPr b="0" i="0" lang="hr-HR" sz="1500" u="none" cap="none" strike="noStrike">
                  <a:solidFill>
                    <a:schemeClr val="lt1"/>
                  </a:solidFill>
                  <a:latin typeface="Rockwell"/>
                  <a:ea typeface="Rockwell"/>
                  <a:cs typeface="Rockwell"/>
                  <a:sym typeface="Rockwell"/>
                </a:rPr>
                <a:t> </a:t>
              </a:r>
              <a:endParaRPr b="0" i="0" sz="1500" u="none" cap="none" strike="noStrike">
                <a:solidFill>
                  <a:schemeClr val="lt1"/>
                </a:solidFill>
                <a:latin typeface="Rockwell"/>
                <a:ea typeface="Rockwell"/>
                <a:cs typeface="Rockwell"/>
                <a:sym typeface="Rockwell"/>
              </a:endParaRPr>
            </a:p>
            <a:p>
              <a:pPr indent="0" lvl="0" marL="0" marR="0" rtl="0" algn="ctr">
                <a:lnSpc>
                  <a:spcPct val="90000"/>
                </a:lnSpc>
                <a:spcBef>
                  <a:spcPts val="525"/>
                </a:spcBef>
                <a:spcAft>
                  <a:spcPts val="0"/>
                </a:spcAft>
                <a:buNone/>
              </a:pPr>
              <a:r>
                <a:rPr b="0" i="0" lang="hr-HR" sz="1500" u="none" cap="none" strike="noStrike">
                  <a:solidFill>
                    <a:schemeClr val="lt1"/>
                  </a:solidFill>
                  <a:latin typeface="Rockwell"/>
                  <a:ea typeface="Rockwell"/>
                  <a:cs typeface="Rockwell"/>
                  <a:sym typeface="Rockwell"/>
                </a:rPr>
                <a:t>(e.g. extended vocabulary, time in active parenting)</a:t>
              </a:r>
              <a:endParaRPr b="0" i="0" sz="1500" u="none" cap="none" strike="noStrike">
                <a:solidFill>
                  <a:schemeClr val="lt1"/>
                </a:solidFill>
                <a:latin typeface="Rockwell"/>
                <a:ea typeface="Rockwell"/>
                <a:cs typeface="Rockwell"/>
                <a:sym typeface="Rockwell"/>
              </a:endParaRPr>
            </a:p>
          </p:txBody>
        </p:sp>
        <p:sp>
          <p:nvSpPr>
            <p:cNvPr id="176" name="Google Shape;176;p7"/>
            <p:cNvSpPr/>
            <p:nvPr/>
          </p:nvSpPr>
          <p:spPr>
            <a:xfrm>
              <a:off x="7813106" y="1485069"/>
              <a:ext cx="2478715" cy="1980092"/>
            </a:xfrm>
            <a:prstGeom prst="roundRect">
              <a:avLst>
                <a:gd fmla="val 16667" name="adj"/>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txBox="1"/>
            <p:nvPr/>
          </p:nvSpPr>
          <p:spPr>
            <a:xfrm>
              <a:off x="7909766" y="1581729"/>
              <a:ext cx="2285395" cy="1786772"/>
            </a:xfrm>
            <a:prstGeom prst="rect">
              <a:avLst/>
            </a:prstGeom>
            <a:noFill/>
            <a:ln>
              <a:noFill/>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None/>
              </a:pPr>
              <a:r>
                <a:t/>
              </a:r>
              <a:endParaRPr b="1" i="0" sz="1500" u="none" cap="none" strike="noStrike">
                <a:solidFill>
                  <a:schemeClr val="lt1"/>
                </a:solidFill>
                <a:latin typeface="Rockwell"/>
                <a:ea typeface="Rockwell"/>
                <a:cs typeface="Rockwell"/>
                <a:sym typeface="Rockwell"/>
              </a:endParaRPr>
            </a:p>
            <a:p>
              <a:pPr indent="0" lvl="0" marL="0" marR="0" rtl="0" algn="ctr">
                <a:lnSpc>
                  <a:spcPct val="90000"/>
                </a:lnSpc>
                <a:spcBef>
                  <a:spcPts val="525"/>
                </a:spcBef>
                <a:spcAft>
                  <a:spcPts val="0"/>
                </a:spcAft>
                <a:buNone/>
              </a:pPr>
              <a:r>
                <a:rPr b="1" i="0" lang="hr-HR" sz="1500" u="none" cap="none" strike="noStrike">
                  <a:solidFill>
                    <a:schemeClr val="lt1"/>
                  </a:solidFill>
                  <a:latin typeface="Rockwell"/>
                  <a:ea typeface="Rockwell"/>
                  <a:cs typeface="Rockwell"/>
                  <a:sym typeface="Rockwell"/>
                </a:rPr>
                <a:t>social</a:t>
              </a:r>
              <a:r>
                <a:rPr b="0" i="0" lang="hr-HR" sz="1500" u="none" cap="none" strike="noStrike">
                  <a:solidFill>
                    <a:schemeClr val="lt1"/>
                  </a:solidFill>
                  <a:latin typeface="Rockwell"/>
                  <a:ea typeface="Rockwell"/>
                  <a:cs typeface="Rockwell"/>
                  <a:sym typeface="Rockwell"/>
                </a:rPr>
                <a:t> </a:t>
              </a:r>
              <a:endParaRPr b="0" i="0" sz="1500" u="none" cap="none" strike="noStrike">
                <a:solidFill>
                  <a:schemeClr val="lt1"/>
                </a:solidFill>
                <a:latin typeface="Rockwell"/>
                <a:ea typeface="Rockwell"/>
                <a:cs typeface="Rockwell"/>
                <a:sym typeface="Rockwell"/>
              </a:endParaRPr>
            </a:p>
            <a:p>
              <a:pPr indent="0" lvl="0" marL="0" marR="0" rtl="0" algn="ctr">
                <a:lnSpc>
                  <a:spcPct val="90000"/>
                </a:lnSpc>
                <a:spcBef>
                  <a:spcPts val="525"/>
                </a:spcBef>
                <a:spcAft>
                  <a:spcPts val="0"/>
                </a:spcAft>
                <a:buNone/>
              </a:pPr>
              <a:r>
                <a:rPr b="0" i="0" lang="hr-HR" sz="1500" u="none" cap="none" strike="noStrike">
                  <a:solidFill>
                    <a:schemeClr val="lt1"/>
                  </a:solidFill>
                  <a:latin typeface="Rockwell"/>
                  <a:ea typeface="Rockwell"/>
                  <a:cs typeface="Rockwell"/>
                  <a:sym typeface="Rockwell"/>
                </a:rPr>
                <a:t>(e.g. role models and networks) resources that make it easier for students to succeed in school</a:t>
              </a:r>
              <a:endParaRPr b="0" i="0" sz="1500" u="none" cap="none" strike="noStrike">
                <a:solidFill>
                  <a:schemeClr val="lt1"/>
                </a:solidFill>
                <a:latin typeface="Rockwell"/>
                <a:ea typeface="Rockwell"/>
                <a:cs typeface="Rockwell"/>
                <a:sym typeface="Rockwe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00000"/>
              <a:buFont typeface="Rockwell"/>
              <a:buNone/>
            </a:pPr>
            <a:br>
              <a:rPr lang="hr-HR"/>
            </a:br>
            <a:r>
              <a:rPr lang="hr-HR"/>
              <a:t>ECONOMY (I)</a:t>
            </a:r>
            <a:br>
              <a:rPr lang="hr-HR"/>
            </a:br>
            <a:endParaRPr/>
          </a:p>
        </p:txBody>
      </p:sp>
      <p:grpSp>
        <p:nvGrpSpPr>
          <p:cNvPr id="183" name="Google Shape;183;p8"/>
          <p:cNvGrpSpPr/>
          <p:nvPr/>
        </p:nvGrpSpPr>
        <p:grpSpPr>
          <a:xfrm>
            <a:off x="914400" y="2093976"/>
            <a:ext cx="10130720" cy="4420123"/>
            <a:chOff x="0" y="0"/>
            <a:chExt cx="10130720" cy="4420123"/>
          </a:xfrm>
        </p:grpSpPr>
        <p:sp>
          <p:nvSpPr>
            <p:cNvPr id="184" name="Google Shape;184;p8"/>
            <p:cNvSpPr/>
            <p:nvPr/>
          </p:nvSpPr>
          <p:spPr>
            <a:xfrm>
              <a:off x="0" y="1326037"/>
              <a:ext cx="10130720" cy="1768049"/>
            </a:xfrm>
            <a:prstGeom prst="notchedRightArrow">
              <a:avLst>
                <a:gd fmla="val 50000" name="adj1"/>
                <a:gd fmla="val 50000" name="adj2"/>
              </a:avLst>
            </a:prstGeom>
            <a:solidFill>
              <a:srgbClr val="EFCE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
            <p:cNvSpPr/>
            <p:nvPr/>
          </p:nvSpPr>
          <p:spPr>
            <a:xfrm>
              <a:off x="4451" y="0"/>
              <a:ext cx="2938304" cy="17680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8"/>
            <p:cNvSpPr txBox="1"/>
            <p:nvPr/>
          </p:nvSpPr>
          <p:spPr>
            <a:xfrm>
              <a:off x="4451" y="0"/>
              <a:ext cx="2938304" cy="1768049"/>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None/>
              </a:pPr>
              <a:r>
                <a:rPr b="0" i="0" lang="hr-HR" sz="1600" u="none" cap="none" strike="noStrike">
                  <a:solidFill>
                    <a:schemeClr val="dk1"/>
                  </a:solidFill>
                  <a:latin typeface="Rockwell"/>
                  <a:ea typeface="Rockwell"/>
                  <a:cs typeface="Rockwell"/>
                  <a:sym typeface="Rockwell"/>
                </a:rPr>
                <a:t>economy, society, and culture of the country affects education</a:t>
              </a:r>
              <a:endParaRPr b="0" i="0" sz="1600" u="none" cap="none" strike="noStrike">
                <a:solidFill>
                  <a:schemeClr val="dk1"/>
                </a:solidFill>
                <a:latin typeface="Rockwell"/>
                <a:ea typeface="Rockwell"/>
                <a:cs typeface="Rockwell"/>
                <a:sym typeface="Rockwell"/>
              </a:endParaRPr>
            </a:p>
          </p:txBody>
        </p:sp>
        <p:sp>
          <p:nvSpPr>
            <p:cNvPr id="187" name="Google Shape;187;p8"/>
            <p:cNvSpPr/>
            <p:nvPr/>
          </p:nvSpPr>
          <p:spPr>
            <a:xfrm>
              <a:off x="1252598" y="1989055"/>
              <a:ext cx="442012" cy="442012"/>
            </a:xfrm>
            <a:prstGeom prst="ellipse">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
            <p:cNvSpPr/>
            <p:nvPr/>
          </p:nvSpPr>
          <p:spPr>
            <a:xfrm>
              <a:off x="3089671" y="2652074"/>
              <a:ext cx="2938304" cy="17680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
            <p:cNvSpPr txBox="1"/>
            <p:nvPr/>
          </p:nvSpPr>
          <p:spPr>
            <a:xfrm>
              <a:off x="3089671" y="2652074"/>
              <a:ext cx="2938304" cy="1768049"/>
            </a:xfrm>
            <a:prstGeom prst="rect">
              <a:avLst/>
            </a:prstGeom>
            <a:noFill/>
            <a:ln>
              <a:noFill/>
            </a:ln>
          </p:spPr>
          <p:txBody>
            <a:bodyPr anchorCtr="0" anchor="t" bIns="113775" lIns="113775" spcFirstLastPara="1" rIns="113775" wrap="square" tIns="113775">
              <a:noAutofit/>
            </a:bodyPr>
            <a:lstStyle/>
            <a:p>
              <a:pPr indent="0" lvl="0" marL="0" marR="0" rtl="0" algn="ctr">
                <a:lnSpc>
                  <a:spcPct val="90000"/>
                </a:lnSpc>
                <a:spcBef>
                  <a:spcPts val="0"/>
                </a:spcBef>
                <a:spcAft>
                  <a:spcPts val="0"/>
                </a:spcAft>
                <a:buNone/>
              </a:pPr>
              <a:r>
                <a:rPr b="0" i="0" lang="hr-HR" sz="1600" u="none" cap="none" strike="noStrike">
                  <a:solidFill>
                    <a:schemeClr val="dk1"/>
                  </a:solidFill>
                  <a:latin typeface="Rockwell"/>
                  <a:ea typeface="Rockwell"/>
                  <a:cs typeface="Rockwell"/>
                  <a:sym typeface="Rockwell"/>
                </a:rPr>
                <a:t>slowdown of the economy is associated with reductions in hourly wage rates, numbers of hours worked, and the amount of public and private funds available for schools</a:t>
              </a:r>
              <a:endParaRPr b="0" i="0" sz="1600" u="none" cap="none" strike="noStrike">
                <a:solidFill>
                  <a:schemeClr val="dk1"/>
                </a:solidFill>
                <a:latin typeface="Rockwell"/>
                <a:ea typeface="Rockwell"/>
                <a:cs typeface="Rockwell"/>
                <a:sym typeface="Rockwell"/>
              </a:endParaRPr>
            </a:p>
          </p:txBody>
        </p:sp>
        <p:sp>
          <p:nvSpPr>
            <p:cNvPr id="190" name="Google Shape;190;p8"/>
            <p:cNvSpPr/>
            <p:nvPr/>
          </p:nvSpPr>
          <p:spPr>
            <a:xfrm>
              <a:off x="4337817" y="1989055"/>
              <a:ext cx="442012" cy="442012"/>
            </a:xfrm>
            <a:prstGeom prst="ellipse">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
            <p:cNvSpPr/>
            <p:nvPr/>
          </p:nvSpPr>
          <p:spPr>
            <a:xfrm>
              <a:off x="6174891" y="0"/>
              <a:ext cx="2938304" cy="176804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txBox="1"/>
            <p:nvPr/>
          </p:nvSpPr>
          <p:spPr>
            <a:xfrm>
              <a:off x="6174891" y="0"/>
              <a:ext cx="2938304" cy="1768049"/>
            </a:xfrm>
            <a:prstGeom prst="rect">
              <a:avLst/>
            </a:prstGeom>
            <a:noFill/>
            <a:ln>
              <a:noFill/>
            </a:ln>
          </p:spPr>
          <p:txBody>
            <a:bodyPr anchorCtr="0" anchor="b" bIns="113775" lIns="113775" spcFirstLastPara="1" rIns="113775" wrap="square" tIns="113775">
              <a:noAutofit/>
            </a:bodyPr>
            <a:lstStyle/>
            <a:p>
              <a:pPr indent="0" lvl="0" marL="0" marR="0" rtl="0" algn="ctr">
                <a:lnSpc>
                  <a:spcPct val="90000"/>
                </a:lnSpc>
                <a:spcBef>
                  <a:spcPts val="0"/>
                </a:spcBef>
                <a:spcAft>
                  <a:spcPts val="0"/>
                </a:spcAft>
                <a:buNone/>
              </a:pPr>
              <a:r>
                <a:rPr b="0" i="0" lang="hr-HR" sz="1600" u="none" cap="none" strike="noStrike">
                  <a:solidFill>
                    <a:schemeClr val="dk1"/>
                  </a:solidFill>
                  <a:latin typeface="Rockwell"/>
                  <a:ea typeface="Rockwell"/>
                  <a:cs typeface="Rockwell"/>
                  <a:sym typeface="Rockwell"/>
                </a:rPr>
                <a:t>such conditions affect children’s educational outcomes such as school enrollment, attainment, attendance, and performance</a:t>
              </a:r>
              <a:endParaRPr b="0" i="0" sz="1600" u="none" cap="none" strike="noStrike">
                <a:solidFill>
                  <a:schemeClr val="dk1"/>
                </a:solidFill>
                <a:latin typeface="Rockwell"/>
                <a:ea typeface="Rockwell"/>
                <a:cs typeface="Rockwell"/>
                <a:sym typeface="Rockwell"/>
              </a:endParaRPr>
            </a:p>
          </p:txBody>
        </p:sp>
        <p:sp>
          <p:nvSpPr>
            <p:cNvPr id="193" name="Google Shape;193;p8"/>
            <p:cNvSpPr/>
            <p:nvPr/>
          </p:nvSpPr>
          <p:spPr>
            <a:xfrm>
              <a:off x="7423037" y="1989055"/>
              <a:ext cx="442012" cy="442012"/>
            </a:xfrm>
            <a:prstGeom prst="ellipse">
              <a:avLst/>
            </a:prstGeom>
            <a:solidFill>
              <a:srgbClr val="D3461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 name="Google Shape;194;p8"/>
          <p:cNvSpPr/>
          <p:nvPr/>
        </p:nvSpPr>
        <p:spPr>
          <a:xfrm>
            <a:off x="1936865" y="2093976"/>
            <a:ext cx="72071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d464e89233_0_0"/>
          <p:cNvSpPr txBox="1"/>
          <p:nvPr>
            <p:ph type="title"/>
          </p:nvPr>
        </p:nvSpPr>
        <p:spPr>
          <a:xfrm>
            <a:off x="1069848" y="484632"/>
            <a:ext cx="10058400" cy="16092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00" name="Google Shape;200;gd464e89233_0_0"/>
          <p:cNvSpPr txBox="1"/>
          <p:nvPr>
            <p:ph idx="1" type="body"/>
          </p:nvPr>
        </p:nvSpPr>
        <p:spPr>
          <a:xfrm>
            <a:off x="1069848" y="2121408"/>
            <a:ext cx="10058400" cy="4050900"/>
          </a:xfrm>
          <a:prstGeom prst="rect">
            <a:avLst/>
          </a:prstGeom>
        </p:spPr>
        <p:txBody>
          <a:bodyPr anchorCtr="0" anchor="t" bIns="45700" lIns="91425" spcFirstLastPara="1" rIns="91425" wrap="square" tIns="45700">
            <a:normAutofit/>
          </a:bodyPr>
          <a:lstStyle/>
          <a:p>
            <a:pPr indent="0" lvl="0" marL="0" rtl="0" algn="l">
              <a:spcBef>
                <a:spcPts val="12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rsta drva">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2021-04-19T15:56:16Z</dcterms:created>
  <dc:creator>Tea Tadić</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0x010100576844B4CE5F5D4E90604B1CAFB8163D</vt:lpwstr>
  </property>
</Properties>
</file>