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88" r:id="rId4"/>
  </p:sldMasterIdLst>
  <p:notesMasterIdLst>
    <p:notesMasterId r:id="rId31"/>
  </p:notesMasterIdLst>
  <p:sldIdLst>
    <p:sldId id="268" r:id="rId5"/>
    <p:sldId id="283" r:id="rId6"/>
    <p:sldId id="274" r:id="rId7"/>
    <p:sldId id="275" r:id="rId8"/>
    <p:sldId id="276" r:id="rId9"/>
    <p:sldId id="277" r:id="rId10"/>
    <p:sldId id="293" r:id="rId11"/>
    <p:sldId id="278" r:id="rId12"/>
    <p:sldId id="279" r:id="rId13"/>
    <p:sldId id="280" r:id="rId14"/>
    <p:sldId id="284" r:id="rId15"/>
    <p:sldId id="286" r:id="rId16"/>
    <p:sldId id="287" r:id="rId17"/>
    <p:sldId id="288" r:id="rId18"/>
    <p:sldId id="289" r:id="rId19"/>
    <p:sldId id="294" r:id="rId20"/>
    <p:sldId id="295" r:id="rId21"/>
    <p:sldId id="296" r:id="rId22"/>
    <p:sldId id="297" r:id="rId23"/>
    <p:sldId id="299" r:id="rId24"/>
    <p:sldId id="298" r:id="rId25"/>
    <p:sldId id="300" r:id="rId26"/>
    <p:sldId id="290" r:id="rId27"/>
    <p:sldId id="291" r:id="rId28"/>
    <p:sldId id="281" r:id="rId29"/>
    <p:sldId id="29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E0EE58"/>
    <a:srgbClr val="FF6699"/>
    <a:srgbClr val="008000"/>
    <a:srgbClr val="CC00CC"/>
    <a:srgbClr val="660066"/>
    <a:srgbClr val="00FFFF"/>
    <a:srgbClr val="33D32B"/>
    <a:srgbClr val="9DC284"/>
    <a:srgbClr val="EECAE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20"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76FF-F5B4-4D45-8779-9F0F455743E8}" type="datetimeFigureOut">
              <a:rPr lang="en-US" smtClean="0"/>
              <a:pPr/>
              <a:t>12/1/2020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pPr/>
              <a:t>‹#›</a:t>
            </a:fld>
            <a:endParaRPr lang="en-US" dirty="0"/>
          </a:p>
        </p:txBody>
      </p:sp>
    </p:spTree>
    <p:extLst>
      <p:ext uri="{BB962C8B-B14F-4D97-AF65-F5344CB8AC3E}">
        <p14:creationId xmlns=""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720726" y="776289"/>
            <a:ext cx="10750549"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828800" y="6012657"/>
            <a:ext cx="7721600" cy="365125"/>
          </a:xfrm>
        </p:spPr>
        <p:txBody>
          <a:bodyPr tIns="0" bIns="0" anchor="t"/>
          <a:lstStyle>
            <a:lvl1pPr algn="r">
              <a:defRPr sz="1000"/>
            </a:lvl1pPr>
          </a:lstStyle>
          <a:p>
            <a:fld id="{60ADF3C0-B1FB-42DC-B478-AF84C3CE5C3C}" type="datetime1">
              <a:rPr lang="en-US" smtClean="0"/>
              <a:pPr/>
              <a:t>12/1/2020</a:t>
            </a:fld>
            <a:endParaRPr lang="en-US" dirty="0"/>
          </a:p>
        </p:txBody>
      </p:sp>
      <p:sp>
        <p:nvSpPr>
          <p:cNvPr id="17" name="Footer Placeholder 16"/>
          <p:cNvSpPr>
            <a:spLocks noGrp="1"/>
          </p:cNvSpPr>
          <p:nvPr>
            <p:ph type="ftr" sz="quarter" idx="11"/>
          </p:nvPr>
        </p:nvSpPr>
        <p:spPr>
          <a:xfrm>
            <a:off x="1828800" y="5650705"/>
            <a:ext cx="77216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1DA58D-CE36-42FB-A681-D4975774D88C}" type="datetime1">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05E26B-855B-4DB6-BFA6-A35E4D51FCF3}" type="datetime1">
              <a:rPr lang="en-US" smtClean="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80EDD5F4-8AF8-46B9-B655-FECF27EF63FD}" type="datetime1">
              <a:rPr lang="en-US" smtClean="0"/>
              <a:pPr/>
              <a:t>12/1/2020</a:t>
            </a:fld>
            <a:endParaRPr lang="en-US" dirty="0"/>
          </a:p>
        </p:txBody>
      </p:sp>
      <p:sp>
        <p:nvSpPr>
          <p:cNvPr id="5" name="Footer Placeholder 4"/>
          <p:cNvSpPr>
            <a:spLocks noGrp="1"/>
          </p:cNvSpPr>
          <p:nvPr>
            <p:ph type="ftr" sz="quarter" idx="11"/>
          </p:nvPr>
        </p:nvSpPr>
        <p:spPr>
          <a:xfrm>
            <a:off x="609600" y="6480970"/>
            <a:ext cx="5680075" cy="300831"/>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9274176" y="6477000"/>
            <a:ext cx="2844800" cy="304800"/>
          </a:xfrm>
        </p:spPr>
        <p:txBody>
          <a:bodyPr/>
          <a:lstStyle/>
          <a:p>
            <a:fld id="{8C119408-9C27-42D0-A3E3-2484768A8F22}" type="datetime1">
              <a:rPr lang="en-US" smtClean="0"/>
              <a:pPr/>
              <a:t>12/1/2020</a:t>
            </a:fld>
            <a:endParaRPr lang="en-US" dirty="0"/>
          </a:p>
        </p:txBody>
      </p:sp>
      <p:sp>
        <p:nvSpPr>
          <p:cNvPr id="5" name="Footer Placeholder 4"/>
          <p:cNvSpPr>
            <a:spLocks noGrp="1"/>
          </p:cNvSpPr>
          <p:nvPr>
            <p:ph type="ftr" sz="quarter" idx="11"/>
          </p:nvPr>
        </p:nvSpPr>
        <p:spPr>
          <a:xfrm>
            <a:off x="3492501" y="6480970"/>
            <a:ext cx="5680075" cy="300831"/>
          </a:xfrm>
        </p:spPr>
        <p:txBody>
          <a:bodyPr/>
          <a:lstStyle/>
          <a:p>
            <a:endParaRPr lang="en-US" dirty="0"/>
          </a:p>
        </p:txBody>
      </p:sp>
      <p:sp>
        <p:nvSpPr>
          <p:cNvPr id="6" name="Slide Number Placeholder 5"/>
          <p:cNvSpPr>
            <a:spLocks noGrp="1"/>
          </p:cNvSpPr>
          <p:nvPr>
            <p:ph type="sldNum" sz="quarter" idx="12"/>
          </p:nvPr>
        </p:nvSpPr>
        <p:spPr>
          <a:xfrm>
            <a:off x="11268075" y="809625"/>
            <a:ext cx="670560" cy="300831"/>
          </a:xfrm>
        </p:spPr>
        <p:txBody>
          <a:bodyPr/>
          <a:lstStyle/>
          <a:p>
            <a:fld id="{4FAB73BC-B049-4115-A692-8D63A059BFB8}" type="slidenum">
              <a:rPr lang="en-US" smtClean="0"/>
              <a:pPr/>
              <a:t>‹#›</a:t>
            </a:fld>
            <a:endParaRPr lang="en-US" dirty="0"/>
          </a:p>
        </p:txBody>
      </p:sp>
      <p:cxnSp>
        <p:nvCxnSpPr>
          <p:cNvPr id="11" name="Straight Connector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409DC33F-8D7B-46CC-9F59-1A17976147CE}" type="datetime1">
              <a:rPr lang="en-US" smtClean="0"/>
              <a:pPr/>
              <a:t>12/1/2020</a:t>
            </a:fld>
            <a:endParaRPr lang="en-US" dirty="0"/>
          </a:p>
        </p:txBody>
      </p:sp>
      <p:sp>
        <p:nvSpPr>
          <p:cNvPr id="6" name="Footer Placeholder 5"/>
          <p:cNvSpPr>
            <a:spLocks noGrp="1"/>
          </p:cNvSpPr>
          <p:nvPr>
            <p:ph type="ftr" sz="quarter" idx="11"/>
          </p:nvPr>
        </p:nvSpPr>
        <p:spPr>
          <a:xfrm>
            <a:off x="609600" y="6480969"/>
            <a:ext cx="5680075" cy="301752"/>
          </a:xfrm>
        </p:spPr>
        <p:txBody>
          <a:bodyPr/>
          <a:lstStyle/>
          <a:p>
            <a:endParaRPr lang="en-US" dirty="0"/>
          </a:p>
        </p:txBody>
      </p:sp>
      <p:sp>
        <p:nvSpPr>
          <p:cNvPr id="7" name="Slide Number Placeholder 6"/>
          <p:cNvSpPr>
            <a:spLocks noGrp="1"/>
          </p:cNvSpPr>
          <p:nvPr>
            <p:ph type="sldNum" sz="quarter" idx="12"/>
          </p:nvPr>
        </p:nvSpPr>
        <p:spPr>
          <a:xfrm>
            <a:off x="10119360" y="6480969"/>
            <a:ext cx="670560" cy="301752"/>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4082513A-523B-4CD2-9C8B-D457F28F4ABD}" type="datetime1">
              <a:rPr lang="en-US" smtClean="0"/>
              <a:pPr/>
              <a:t>12/1/2020</a:t>
            </a:fld>
            <a:endParaRPr lang="en-US" dirty="0"/>
          </a:p>
        </p:txBody>
      </p:sp>
      <p:sp>
        <p:nvSpPr>
          <p:cNvPr id="8" name="Footer Placeholder 7"/>
          <p:cNvSpPr>
            <a:spLocks noGrp="1"/>
          </p:cNvSpPr>
          <p:nvPr>
            <p:ph type="ftr" sz="quarter" idx="11"/>
          </p:nvPr>
        </p:nvSpPr>
        <p:spPr>
          <a:xfrm>
            <a:off x="609600" y="6480969"/>
            <a:ext cx="5681472" cy="301752"/>
          </a:xfrm>
        </p:spPr>
        <p:txBody>
          <a:bodyPr/>
          <a:lstStyle/>
          <a:p>
            <a:endParaRPr lang="en-US" dirty="0"/>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5548E7-81A7-49BE-B31E-01672C55CDBE}" type="datetime1">
              <a:rPr lang="en-US" smtClean="0"/>
              <a:pPr/>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C408A03C-BA82-4F79-A730-B582D55F1D51}" type="datetime1">
              <a:rPr lang="en-US" smtClean="0"/>
              <a:pPr/>
              <a:t>12/1/2020</a:t>
            </a:fld>
            <a:endParaRPr lang="en-US" dirty="0"/>
          </a:p>
        </p:txBody>
      </p:sp>
      <p:sp>
        <p:nvSpPr>
          <p:cNvPr id="3" name="Footer Placeholder 2"/>
          <p:cNvSpPr>
            <a:spLocks noGrp="1"/>
          </p:cNvSpPr>
          <p:nvPr>
            <p:ph type="ftr" sz="quarter" idx="11"/>
          </p:nvPr>
        </p:nvSpPr>
        <p:spPr>
          <a:xfrm>
            <a:off x="609600" y="6481891"/>
            <a:ext cx="5680075" cy="300831"/>
          </a:xfrm>
        </p:spPr>
        <p:txBody>
          <a:bodyPr/>
          <a:lstStyle/>
          <a:p>
            <a:endParaRPr lang="en-US" dirty="0"/>
          </a:p>
        </p:txBody>
      </p:sp>
      <p:sp>
        <p:nvSpPr>
          <p:cNvPr id="4" name="Slide Number Placeholder 3"/>
          <p:cNvSpPr>
            <a:spLocks noGrp="1"/>
          </p:cNvSpPr>
          <p:nvPr>
            <p:ph type="sldNum" sz="quarter" idx="12"/>
          </p:nvPr>
        </p:nvSpPr>
        <p:spPr>
          <a:xfrm>
            <a:off x="10119360" y="6480969"/>
            <a:ext cx="670560" cy="301752"/>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fld id="{8E417FC7-A8BD-4D51-8A8C-57C129BB2ED5}" type="datetime1">
              <a:rPr lang="en-US" smtClean="0"/>
              <a:pPr/>
              <a:t>12/1/2020</a:t>
            </a:fld>
            <a:endParaRPr lang="en-US" dirty="0"/>
          </a:p>
        </p:txBody>
      </p:sp>
      <p:sp>
        <p:nvSpPr>
          <p:cNvPr id="6" name="Footer Placeholder 5"/>
          <p:cNvSpPr>
            <a:spLocks noGrp="1"/>
          </p:cNvSpPr>
          <p:nvPr>
            <p:ph type="ftr" sz="quarter" idx="11"/>
          </p:nvPr>
        </p:nvSpPr>
        <p:spPr>
          <a:xfrm>
            <a:off x="1514475" y="6556248"/>
            <a:ext cx="6857493"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11214101" y="6556248"/>
            <a:ext cx="670560" cy="301752"/>
          </a:xfrm>
        </p:spPr>
        <p:txBody>
          <a:bodyPr/>
          <a:lstStyle>
            <a:lvl1pPr>
              <a:defRPr sz="900"/>
            </a:lvl1p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144256" y="6556248"/>
            <a:ext cx="2804160" cy="301752"/>
          </a:xfrm>
        </p:spPr>
        <p:txBody>
          <a:bodyPr/>
          <a:lstStyle>
            <a:lvl1pPr>
              <a:defRPr sz="900"/>
            </a:lvl1pPr>
          </a:lstStyle>
          <a:p>
            <a:fld id="{AB91B8F2-452F-47BB-A0B0-A22052EA7BBF}" type="datetime1">
              <a:rPr lang="en-US" smtClean="0"/>
              <a:pPr/>
              <a:t>12/1/2020</a:t>
            </a:fld>
            <a:endParaRPr lang="en-US" dirty="0"/>
          </a:p>
        </p:txBody>
      </p:sp>
      <p:sp>
        <p:nvSpPr>
          <p:cNvPr id="6" name="Footer Placeholder 5"/>
          <p:cNvSpPr>
            <a:spLocks noGrp="1"/>
          </p:cNvSpPr>
          <p:nvPr>
            <p:ph type="ftr" sz="quarter" idx="11"/>
          </p:nvPr>
        </p:nvSpPr>
        <p:spPr>
          <a:xfrm>
            <a:off x="1560576" y="6557169"/>
            <a:ext cx="6597429"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10956256" y="6556248"/>
            <a:ext cx="487680" cy="301752"/>
          </a:xfrm>
        </p:spPr>
        <p:txBody>
          <a:bodyPr/>
          <a:lstStyle>
            <a:lvl1pPr algn="ctr">
              <a:defRPr sz="900"/>
            </a:lvl1pPr>
          </a:lstStyle>
          <a:p>
            <a:fld id="{4FAB73BC-B049-4115-A692-8D63A059BF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7494"/>
            <a:ext cx="109728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EA4FA73F-E3AE-4666-833E-DAC3CC7447FA}" type="datetime1">
              <a:rPr lang="en-US" smtClean="0"/>
              <a:pPr/>
              <a:t>12/1/2020</a:t>
            </a:fld>
            <a:endParaRPr lang="en-US" dirty="0"/>
          </a:p>
        </p:txBody>
      </p:sp>
      <p:sp>
        <p:nvSpPr>
          <p:cNvPr id="3" name="Footer Placeholder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4FAB73BC-B049-4115-A692-8D63A059BF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google.com/search?q=creativitatea&amp;rlz=1C1AVFC_enRO829RO830&amp;source=lnms&amp;tbm=isch&amp;sa=X&amp;ved=2ahUKEwiU0Kz974voAhWHAhAIHbx2ArMQ_AUoAXoECBIQAw&amp;biw=1366&amp;bih=657" TargetMode="External"/><Relationship Id="rId3" Type="http://schemas.openxmlformats.org/officeDocument/2006/relationships/hyperlink" Target="https://templates.office.com/en-us/parcel-design-tm56596226" TargetMode="External"/><Relationship Id="rId7" Type="http://schemas.openxmlformats.org/officeDocument/2006/relationships/hyperlink" Target="https://www.google.com/search?q=persoana+de+neinlocuit+in+echipa&amp;tbm=isch&amp;ved=2ahUKEwibu-ziyIboAhVCJMUKHYsBAesQ2-cCegQIABAA&amp;oq=persoana+de+neinlocuit+in+echipa&amp;gs_l=img.3...31570.33593..33925...0.0..0.167.1211.0j9......0....1..gws-wiz-img.pmbvDSpPfoc&amp;ei=haJiXtvkBMLIlAaLg4TYDg&amp;bih=608&amp;biw=1366&amp;rlz=1C1AVFC_enRO829RO830" TargetMode="External"/><Relationship Id="rId2" Type="http://schemas.openxmlformats.org/officeDocument/2006/relationships/hyperlink" Target="https://www.inc.com/aj-agrawal/4-reasons-why-we-should-never-stop-learning.html" TargetMode="External"/><Relationship Id="rId1" Type="http://schemas.openxmlformats.org/officeDocument/2006/relationships/slideLayout" Target="../slideLayouts/slideLayout2.xml"/><Relationship Id="rId6" Type="http://schemas.openxmlformats.org/officeDocument/2006/relationships/hyperlink" Target="https://www.csp.com/15-qualities-of-a-good-coach-in-the-workplace/" TargetMode="External"/><Relationship Id="rId5" Type="http://schemas.openxmlformats.org/officeDocument/2006/relationships/hyperlink" Target="https://www.nytimes.com/2019/10/21/health/psychology-humility-pride-behavior.html" TargetMode="External"/><Relationship Id="rId4" Type="http://schemas.openxmlformats.org/officeDocument/2006/relationships/hyperlink" Target="https://brookeromney.com/2017/02/dont-care-kids-get/" TargetMode="External"/><Relationship Id="rId9" Type="http://schemas.openxmlformats.org/officeDocument/2006/relationships/hyperlink" Target="https://www.google.com/search?q=sa+fii+model+pentru+altii&amp;rlz=1C1AVFC_enRO829RO830&amp;source=lnms&amp;tbm=isch&amp;sa=X&amp;ved=2ahUKEwi-n53M9ovoAhVqk4sKHVHRDVkQ_AUoAXoECAsQAw&amp;biw=1366&amp;bih=657"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ecision-making-solutions.com/decision-traps-thinking-errors.html"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 xmlns:a16="http://schemas.microsoft.com/office/drawing/2014/main" id="{E8B6E499-B9AF-4C9F-9B5A-1EFCE8B402C0}"/>
              </a:ext>
            </a:extLst>
          </p:cNvPr>
          <p:cNvPicPr>
            <a:picLocks noChangeAspect="1"/>
          </p:cNvPicPr>
          <p:nvPr/>
        </p:nvPicPr>
        <p:blipFill rotWithShape="1">
          <a:blip r:embed="rId2"/>
          <a:srcRect l="28740" r="9545"/>
          <a:stretch/>
        </p:blipFill>
        <p:spPr>
          <a:xfrm>
            <a:off x="452761" y="10"/>
            <a:ext cx="5643239" cy="6857990"/>
          </a:xfrm>
          <a:prstGeom prst="rect">
            <a:avLst/>
          </a:prstGeom>
        </p:spPr>
      </p:pic>
      <p:sp>
        <p:nvSpPr>
          <p:cNvPr id="2" name="Title 1">
            <a:extLst>
              <a:ext uri="{FF2B5EF4-FFF2-40B4-BE49-F238E27FC236}">
                <a16:creationId xmlns="" xmlns:a16="http://schemas.microsoft.com/office/drawing/2014/main" id="{DAE48B8D-7A59-42A4-A61B-B66E6063DD0D}"/>
              </a:ext>
            </a:extLst>
          </p:cNvPr>
          <p:cNvSpPr>
            <a:spLocks noGrp="1"/>
          </p:cNvSpPr>
          <p:nvPr>
            <p:ph type="ctrTitle"/>
          </p:nvPr>
        </p:nvSpPr>
        <p:spPr>
          <a:xfrm>
            <a:off x="3766782" y="-504967"/>
            <a:ext cx="7656393" cy="4041648"/>
          </a:xfrm>
        </p:spPr>
        <p:txBody>
          <a:bodyPr>
            <a:normAutofit/>
            <a:scene3d>
              <a:camera prst="orthographicFront"/>
              <a:lightRig rig="soft" dir="tl">
                <a:rot lat="0" lon="0" rev="0"/>
              </a:lightRig>
            </a:scene3d>
            <a:sp3d extrusionH="57150" contourW="25400" prstMaterial="matte">
              <a:bevelT w="25400" h="55880" prst="divot"/>
              <a:contourClr>
                <a:schemeClr val="accent2">
                  <a:tint val="20000"/>
                </a:schemeClr>
              </a:contourClr>
            </a:sp3d>
          </a:bodyPr>
          <a:lstStyle/>
          <a:p>
            <a:r>
              <a:rPr lang="en-US" b="1" spc="50" dirty="0" smtClean="0">
                <a:ln w="19050">
                  <a:solidFill>
                    <a:schemeClr val="accent1">
                      <a:lumMod val="50000"/>
                    </a:schemeClr>
                  </a:solidFill>
                </a:ln>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60007" dist="200025" dir="15000000" sy="30000" kx="-1800000" algn="bl" rotWithShape="0">
                    <a:prstClr val="black">
                      <a:alpha val="32000"/>
                    </a:prstClr>
                  </a:outerShdw>
                  <a:reflection blurRad="6350" stA="55000" endA="300" endPos="45500" dir="5400000" sy="-100000" algn="bl" rotWithShape="0"/>
                </a:effectLst>
              </a:rPr>
              <a:t>MOTIVATION OF LEARNING</a:t>
            </a:r>
            <a:endParaRPr lang="en-US" b="1" spc="50" dirty="0">
              <a:ln w="19050">
                <a:solidFill>
                  <a:schemeClr val="accent1">
                    <a:lumMod val="50000"/>
                  </a:schemeClr>
                </a:solidFill>
              </a:ln>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60007" dist="200025" dir="15000000" sy="30000" kx="-1800000" algn="bl" rotWithShape="0">
                  <a:prstClr val="black">
                    <a:alpha val="32000"/>
                  </a:prstClr>
                </a:outerShdw>
                <a:reflection blurRad="6350" stA="55000" endA="300" endPos="45500" dir="5400000" sy="-100000" algn="bl" rotWithShape="0"/>
              </a:effectLst>
            </a:endParaRPr>
          </a:p>
        </p:txBody>
      </p:sp>
      <p:pic>
        <p:nvPicPr>
          <p:cNvPr id="4" name="Image 1"/>
          <p:cNvPicPr>
            <a:picLocks/>
          </p:cNvPicPr>
          <p:nvPr/>
        </p:nvPicPr>
        <p:blipFill>
          <a:blip r:embed="rId3"/>
          <a:srcRect/>
          <a:stretch>
            <a:fillRect/>
          </a:stretch>
        </p:blipFill>
        <p:spPr bwMode="auto">
          <a:xfrm>
            <a:off x="6813976" y="3716599"/>
            <a:ext cx="4572000" cy="147637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8443415" y="409432"/>
            <a:ext cx="1093699" cy="1549021"/>
          </a:xfrm>
          <a:prstGeom prst="rect">
            <a:avLst/>
          </a:prstGeom>
          <a:noFill/>
          <a:ln w="9525">
            <a:noFill/>
            <a:miter lim="800000"/>
            <a:headEnd/>
            <a:tailEnd/>
          </a:ln>
        </p:spPr>
      </p:pic>
    </p:spTree>
    <p:extLst>
      <p:ext uri="{BB962C8B-B14F-4D97-AF65-F5344CB8AC3E}">
        <p14:creationId xmlns="" xmlns:p14="http://schemas.microsoft.com/office/powerpoint/2010/main" val="3226644016"/>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xit" presetSubtype="26" fill="hold" nodeType="clickEffect">
                                  <p:stCondLst>
                                    <p:cond delay="0"/>
                                  </p:stCondLst>
                                  <p:childTnLst>
                                    <p:animEffect transition="out" filter="barn(in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i="1" dirty="0" smtClean="0">
                <a:ln w="12700" cmpd="dbl">
                  <a:solidFill>
                    <a:schemeClr val="accent2">
                      <a:lumMod val="7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1">
                      <a:satMod val="175000"/>
                      <a:alpha val="40000"/>
                    </a:schemeClr>
                  </a:glow>
                  <a:outerShdw blurRad="38100" dist="38100" dir="7020000" algn="tl">
                    <a:srgbClr val="000000">
                      <a:alpha val="35000"/>
                    </a:srgbClr>
                  </a:outerShdw>
                  <a:reflection blurRad="6350" stA="60000" endA="900" endPos="58000" dir="5400000" sy="-100000" algn="bl" rotWithShape="0"/>
                </a:effectLst>
              </a:rPr>
              <a:t>BECOME A GREAT COACH</a:t>
            </a:r>
            <a:endParaRPr lang="en-US" b="1" i="1" dirty="0">
              <a:ln w="12700" cmpd="dbl">
                <a:solidFill>
                  <a:schemeClr val="accent2">
                    <a:lumMod val="7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1">
                    <a:satMod val="175000"/>
                    <a:alpha val="40000"/>
                  </a:schemeClr>
                </a:glow>
                <a:outerShdw blurRad="38100" dist="38100" dir="7020000" algn="tl">
                  <a:srgbClr val="000000">
                    <a:alpha val="35000"/>
                  </a:srgbClr>
                </a:outerShdw>
                <a:reflection blurRad="6350" stA="60000" endA="900" endPos="58000" dir="5400000" sy="-100000" algn="bl" rotWithShape="0"/>
              </a:effectLst>
            </a:endParaRPr>
          </a:p>
        </p:txBody>
      </p:sp>
      <p:sp>
        <p:nvSpPr>
          <p:cNvPr id="3" name="Content Placeholder 2"/>
          <p:cNvSpPr>
            <a:spLocks noGrp="1"/>
          </p:cNvSpPr>
          <p:nvPr>
            <p:ph idx="1"/>
          </p:nvPr>
        </p:nvSpPr>
        <p:spPr>
          <a:xfrm>
            <a:off x="368489" y="1882808"/>
            <a:ext cx="7046794" cy="4572000"/>
          </a:xfrm>
        </p:spPr>
        <p:txBody>
          <a:bodyPr>
            <a:normAutofit fontScale="77500" lnSpcReduction="20000"/>
          </a:bodyPr>
          <a:lstStyle/>
          <a:p>
            <a:pPr algn="just">
              <a:buNone/>
            </a:pPr>
            <a:r>
              <a:rPr lang="ro-RO" dirty="0" smtClean="0"/>
              <a:t>		</a:t>
            </a:r>
            <a:r>
              <a:rPr lang="en-US" b="1" dirty="0" smtClean="0"/>
              <a:t>The only way to mastery is through teaching. One of the best feelings in the world is teaching others what you've learned. Not only will it affect the person you're teaching, but also they in turn will teach others.</a:t>
            </a:r>
          </a:p>
          <a:p>
            <a:pPr algn="just">
              <a:buNone/>
            </a:pPr>
            <a:r>
              <a:rPr lang="ro-RO" b="1" dirty="0" smtClean="0"/>
              <a:t>		</a:t>
            </a:r>
            <a:r>
              <a:rPr lang="en-US" b="1" dirty="0" smtClean="0"/>
              <a:t>As a leader of your organization, you need to make learning a part of your culture. A way to start this is by teaching others what you've learned over time. You want to become such a great teacher that your company can run itself without you there. When you've achieved that, you've truly accomplished the state of mastery.</a:t>
            </a:r>
          </a:p>
          <a:p>
            <a:endParaRPr lang="en-US" dirty="0">
              <a:solidFill>
                <a:srgbClr val="FF6699"/>
              </a:solidFill>
            </a:endParaRPr>
          </a:p>
        </p:txBody>
      </p:sp>
      <p:pic>
        <p:nvPicPr>
          <p:cNvPr id="22530" name="Picture 2" descr="Image result for great coach"/>
          <p:cNvPicPr>
            <a:picLocks noChangeAspect="1" noChangeArrowheads="1"/>
          </p:cNvPicPr>
          <p:nvPr/>
        </p:nvPicPr>
        <p:blipFill>
          <a:blip r:embed="rId2">
            <a:lum contrast="10000"/>
          </a:blip>
          <a:srcRect/>
          <a:stretch>
            <a:fillRect/>
          </a:stretch>
        </p:blipFill>
        <p:spPr bwMode="auto">
          <a:xfrm rot="21384762">
            <a:off x="7490974" y="2375661"/>
            <a:ext cx="4121542" cy="3091157"/>
          </a:xfrm>
          <a:prstGeom prst="snip2DiagRect">
            <a:avLst/>
          </a:prstGeom>
          <a:solidFill>
            <a:srgbClr val="FFFFFF">
              <a:shade val="85000"/>
            </a:srgbClr>
          </a:solidFill>
          <a:ln w="38100" cap="sq">
            <a:solidFill>
              <a:srgbClr val="FF0066"/>
            </a:solidFill>
            <a:miter lim="800000"/>
          </a:ln>
          <a:effectLst>
            <a:glow rad="2286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22530"/>
                                        </p:tgtEl>
                                        <p:attrNameLst>
                                          <p:attrName>style.visibility</p:attrName>
                                        </p:attrNameLst>
                                      </p:cBhvr>
                                      <p:to>
                                        <p:strVal val="visible"/>
                                      </p:to>
                                    </p:set>
                                    <p:animEffect transition="in" filter="fade">
                                      <p:cBhvr>
                                        <p:cTn id="25" dur="2000"/>
                                        <p:tgtEl>
                                          <p:spTgt spid="22530"/>
                                        </p:tgtEl>
                                      </p:cBhvr>
                                    </p:animEffect>
                                    <p:anim calcmode="lin" valueType="num">
                                      <p:cBhvr>
                                        <p:cTn id="26" dur="2000" fill="hold"/>
                                        <p:tgtEl>
                                          <p:spTgt spid="22530"/>
                                        </p:tgtEl>
                                        <p:attrNameLst>
                                          <p:attrName>style.rotation</p:attrName>
                                        </p:attrNameLst>
                                      </p:cBhvr>
                                      <p:tavLst>
                                        <p:tav tm="0">
                                          <p:val>
                                            <p:fltVal val="720"/>
                                          </p:val>
                                        </p:tav>
                                        <p:tav tm="100000">
                                          <p:val>
                                            <p:fltVal val="0"/>
                                          </p:val>
                                        </p:tav>
                                      </p:tavLst>
                                    </p:anim>
                                    <p:anim calcmode="lin" valueType="num">
                                      <p:cBhvr>
                                        <p:cTn id="27" dur="2000" fill="hold"/>
                                        <p:tgtEl>
                                          <p:spTgt spid="22530"/>
                                        </p:tgtEl>
                                        <p:attrNameLst>
                                          <p:attrName>ppt_h</p:attrName>
                                        </p:attrNameLst>
                                      </p:cBhvr>
                                      <p:tavLst>
                                        <p:tav tm="0">
                                          <p:val>
                                            <p:fltVal val="0"/>
                                          </p:val>
                                        </p:tav>
                                        <p:tav tm="100000">
                                          <p:val>
                                            <p:strVal val="#ppt_h"/>
                                          </p:val>
                                        </p:tav>
                                      </p:tavLst>
                                    </p:anim>
                                    <p:anim calcmode="lin" valueType="num">
                                      <p:cBhvr>
                                        <p:cTn id="28" dur="2000" fill="hold"/>
                                        <p:tgtEl>
                                          <p:spTgt spid="225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88641"/>
            <a:ext cx="10363200" cy="1584176"/>
          </a:xfrm>
        </p:spPr>
        <p:txBody>
          <a:bodyPr/>
          <a:lstStyle/>
          <a:p>
            <a:pPr algn="ctr" fontAlgn="auto">
              <a:spcAft>
                <a:spcPts val="0"/>
              </a:spcAft>
              <a:defRPr/>
            </a:pPr>
            <a:r>
              <a:rPr lang="ro-RO" dirty="0" smtClean="0"/>
              <a:t> Learn </a:t>
            </a:r>
            <a:r>
              <a:rPr lang="ro-RO" dirty="0"/>
              <a:t>to be successful</a:t>
            </a:r>
          </a:p>
        </p:txBody>
      </p:sp>
      <p:sp>
        <p:nvSpPr>
          <p:cNvPr id="7171" name="Rectangle 3"/>
          <p:cNvSpPr>
            <a:spLocks noGrp="1" noChangeArrowheads="1"/>
          </p:cNvSpPr>
          <p:nvPr>
            <p:ph type="subTitle" idx="1"/>
          </p:nvPr>
        </p:nvSpPr>
        <p:spPr>
          <a:xfrm>
            <a:off x="1775884" y="2060575"/>
            <a:ext cx="8534400" cy="4032250"/>
          </a:xfrm>
        </p:spPr>
        <p:txBody>
          <a:bodyPr/>
          <a:lstStyle/>
          <a:p>
            <a:pPr marR="0" algn="ctr">
              <a:lnSpc>
                <a:spcPct val="90000"/>
              </a:lnSpc>
            </a:pPr>
            <a:r>
              <a:rPr lang="en-US" sz="2800" b="1" dirty="0" smtClean="0"/>
              <a:t>The best entrepreneurs in the world don't act like they know everything. They all understand the fact that they have to continuously learn to be successful. </a:t>
            </a:r>
          </a:p>
          <a:p>
            <a:pPr marR="0" algn="ctr">
              <a:lnSpc>
                <a:spcPct val="90000"/>
              </a:lnSpc>
            </a:pPr>
            <a:endParaRPr lang="en-US" sz="2800" b="1" dirty="0" smtClean="0"/>
          </a:p>
          <a:p>
            <a:pPr marR="0" algn="ctr">
              <a:lnSpc>
                <a:spcPct val="90000"/>
              </a:lnSpc>
            </a:pPr>
            <a:r>
              <a:rPr lang="vi-VN" sz="2800" b="1" dirty="0" smtClean="0">
                <a:solidFill>
                  <a:srgbClr val="FFFF00"/>
                </a:solidFill>
              </a:rPr>
              <a:t>Cei mai buni antreprenori din lume nu acționează de parcă știu totul. Cu toții înțeleg faptul că trebuie să învețe continuu pentru a avea succes</a:t>
            </a:r>
            <a:endParaRPr lang="ro-RO" sz="2800" b="1"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20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17" dur="500"/>
                                        <p:tgtEl>
                                          <p:spTgt spid="71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6" fill="hold" nodeType="clickEffect">
                                  <p:stCondLst>
                                    <p:cond delay="0"/>
                                  </p:stCondLst>
                                  <p:childTnLst>
                                    <p:animEffect transition="out" filter="barn(inHorizontal)">
                                      <p:cBhvr>
                                        <p:cTn id="21" dur="500"/>
                                        <p:tgtEl>
                                          <p:spTgt spid="7171">
                                            <p:txEl>
                                              <p:pRg st="2" end="2"/>
                                            </p:txEl>
                                          </p:spTgt>
                                        </p:tgtEl>
                                      </p:cBhvr>
                                    </p:animEffect>
                                    <p:set>
                                      <p:cBhvr>
                                        <p:cTn id="22" dur="1" fill="hold">
                                          <p:stCondLst>
                                            <p:cond delay="499"/>
                                          </p:stCondLst>
                                        </p:cTn>
                                        <p:tgtEl>
                                          <p:spTgt spid="717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normAutofit/>
          </a:bodyPr>
          <a:lstStyle/>
          <a:p>
            <a:pPr marL="274320" indent="-274320" algn="ctr" fontAlgn="auto">
              <a:spcAft>
                <a:spcPts val="0"/>
              </a:spcAft>
              <a:buClr>
                <a:schemeClr val="accent3"/>
              </a:buClr>
              <a:buFont typeface="Wingdings 2"/>
              <a:buChar char=""/>
              <a:defRPr/>
            </a:pPr>
            <a:r>
              <a:rPr lang="ro-RO" sz="3200" dirty="0" smtClean="0"/>
              <a:t>No matter whom you meet, there is always something valuable to learn from the encounter.</a:t>
            </a:r>
          </a:p>
          <a:p>
            <a:pPr marL="274320" indent="-274320" algn="ctr" fontAlgn="auto">
              <a:spcAft>
                <a:spcPts val="0"/>
              </a:spcAft>
              <a:buClr>
                <a:schemeClr val="accent3"/>
              </a:buClr>
              <a:buFont typeface="Wingdings 2"/>
              <a:buChar char=""/>
              <a:defRPr/>
            </a:pPr>
            <a:endParaRPr lang="ro-RO" sz="3200" dirty="0" smtClean="0"/>
          </a:p>
          <a:p>
            <a:pPr marL="274320" indent="-274320" algn="ctr" fontAlgn="auto">
              <a:spcAft>
                <a:spcPts val="0"/>
              </a:spcAft>
              <a:buClr>
                <a:schemeClr val="accent3"/>
              </a:buClr>
              <a:buFont typeface="Wingdings 2"/>
              <a:buNone/>
              <a:defRPr/>
            </a:pPr>
            <a:endParaRPr lang="ro-RO" sz="3200" dirty="0" smtClean="0"/>
          </a:p>
          <a:p>
            <a:pPr marL="274320" indent="-274320" fontAlgn="auto">
              <a:spcAft>
                <a:spcPts val="0"/>
              </a:spcAft>
              <a:buClr>
                <a:schemeClr val="accent3"/>
              </a:buClr>
              <a:buFont typeface="Wingdings 2"/>
              <a:buChar char=""/>
              <a:defRPr/>
            </a:pPr>
            <a:r>
              <a:rPr lang="vi-VN" sz="3200" dirty="0" smtClean="0">
                <a:solidFill>
                  <a:srgbClr val="FF0000"/>
                </a:solidFill>
              </a:rPr>
              <a:t>Indiferent </a:t>
            </a:r>
            <a:r>
              <a:rPr lang="ro-RO" sz="3200" dirty="0" smtClean="0">
                <a:solidFill>
                  <a:srgbClr val="FF0000"/>
                </a:solidFill>
              </a:rPr>
              <a:t>p</a:t>
            </a:r>
            <a:r>
              <a:rPr lang="vi-VN" sz="3200" dirty="0" smtClean="0">
                <a:solidFill>
                  <a:srgbClr val="FF0000"/>
                </a:solidFill>
              </a:rPr>
              <a:t>e cine întâlnești, există</a:t>
            </a:r>
            <a:endParaRPr lang="ro-RO" sz="3200" dirty="0" smtClean="0">
              <a:solidFill>
                <a:srgbClr val="FF0000"/>
              </a:solidFill>
            </a:endParaRPr>
          </a:p>
          <a:p>
            <a:pPr marL="274320" indent="-274320" fontAlgn="auto">
              <a:spcAft>
                <a:spcPts val="0"/>
              </a:spcAft>
              <a:buClr>
                <a:schemeClr val="accent3"/>
              </a:buClr>
              <a:buFont typeface="Wingdings 2"/>
              <a:buChar char=""/>
              <a:defRPr/>
            </a:pPr>
            <a:r>
              <a:rPr lang="vi-VN" sz="3200" dirty="0" smtClean="0">
                <a:solidFill>
                  <a:srgbClr val="FF0000"/>
                </a:solidFill>
              </a:rPr>
              <a:t> întotdeauna ceva valabil de învățat </a:t>
            </a:r>
            <a:endParaRPr lang="ro-RO" sz="3200" dirty="0" smtClean="0">
              <a:solidFill>
                <a:srgbClr val="FF0000"/>
              </a:solidFill>
            </a:endParaRPr>
          </a:p>
          <a:p>
            <a:pPr marL="274320" indent="-274320" fontAlgn="auto">
              <a:spcAft>
                <a:spcPts val="0"/>
              </a:spcAft>
              <a:buClr>
                <a:schemeClr val="accent3"/>
              </a:buClr>
              <a:buFont typeface="Wingdings 2"/>
              <a:buChar char=""/>
              <a:defRPr/>
            </a:pPr>
            <a:r>
              <a:rPr lang="vi-VN" sz="3200" dirty="0" smtClean="0">
                <a:solidFill>
                  <a:srgbClr val="FF0000"/>
                </a:solidFill>
              </a:rPr>
              <a:t>de la întâlnire.</a:t>
            </a:r>
            <a:endParaRPr lang="ro-RO" sz="3200" dirty="0">
              <a:solidFill>
                <a:srgbClr val="FF0000"/>
              </a:solidFill>
            </a:endParaRPr>
          </a:p>
        </p:txBody>
      </p:sp>
      <p:pic>
        <p:nvPicPr>
          <p:cNvPr id="9219" name="Picture 5" descr="IMG_20191101_125311.jpg"/>
          <p:cNvPicPr>
            <a:picLocks noChangeAspect="1"/>
          </p:cNvPicPr>
          <p:nvPr/>
        </p:nvPicPr>
        <p:blipFill>
          <a:blip r:embed="rId2"/>
          <a:srcRect/>
          <a:stretch>
            <a:fillRect/>
          </a:stretch>
        </p:blipFill>
        <p:spPr bwMode="auto">
          <a:xfrm>
            <a:off x="8879417" y="3573463"/>
            <a:ext cx="2997200" cy="2997200"/>
          </a:xfrm>
          <a:prstGeom prst="rect">
            <a:avLst/>
          </a:prstGeom>
          <a:noFill/>
          <a:ln w="9525">
            <a:solidFill>
              <a:schemeClr val="accent2"/>
            </a:solidFill>
            <a:miter lim="800000"/>
            <a:headEnd/>
            <a:tailEnd/>
          </a:ln>
        </p:spPr>
      </p:pic>
      <p:sp>
        <p:nvSpPr>
          <p:cNvPr id="9220" name="Rectangle 2"/>
          <p:cNvSpPr>
            <a:spLocks noGrp="1" noChangeArrowheads="1"/>
          </p:cNvSpPr>
          <p:nvPr>
            <p:ph type="title"/>
          </p:nvPr>
        </p:nvSpPr>
        <p:spPr/>
        <p:txBody>
          <a:bodyPr/>
          <a:lstStyle/>
          <a:p>
            <a:pPr algn="ctr"/>
            <a:r>
              <a:rPr lang="en-US" b="1" dirty="0" smtClean="0">
                <a:solidFill>
                  <a:srgbClr val="FF0000"/>
                </a:solidFill>
              </a:rPr>
              <a:t>You'll stay hum</a:t>
            </a:r>
            <a:r>
              <a:rPr lang="ro-RO" b="1" dirty="0" smtClean="0">
                <a:solidFill>
                  <a:srgbClr val="FF0000"/>
                </a:solidFill>
              </a:rPr>
              <a:t>an</a:t>
            </a:r>
            <a:r>
              <a:rPr lang="ro-RO" dirty="0" smtClean="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plus(in)">
                                      <p:cBhvr>
                                        <p:cTn id="12" dur="20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ro-RO" sz="4800" b="1" dirty="0" smtClean="0">
                <a:solidFill>
                  <a:srgbClr val="FF0000"/>
                </a:solidFill>
              </a:rPr>
              <a:t>You’ll h</a:t>
            </a:r>
            <a:r>
              <a:rPr lang="en-US" sz="4800" b="1" dirty="0" err="1" smtClean="0">
                <a:solidFill>
                  <a:srgbClr val="FF0000"/>
                </a:solidFill>
              </a:rPr>
              <a:t>ave</a:t>
            </a:r>
            <a:r>
              <a:rPr lang="en-US" sz="4800" b="1" dirty="0" smtClean="0">
                <a:solidFill>
                  <a:srgbClr val="FF0000"/>
                </a:solidFill>
              </a:rPr>
              <a:t> a successful career</a:t>
            </a:r>
            <a:endParaRPr lang="ro-RO" sz="4800" b="1" dirty="0" smtClean="0">
              <a:solidFill>
                <a:srgbClr val="FF0000"/>
              </a:solidFill>
            </a:endParaRPr>
          </a:p>
        </p:txBody>
      </p:sp>
      <p:sp>
        <p:nvSpPr>
          <p:cNvPr id="10243" name="Rectangle 3"/>
          <p:cNvSpPr>
            <a:spLocks noGrp="1" noChangeArrowheads="1"/>
          </p:cNvSpPr>
          <p:nvPr>
            <p:ph idx="1"/>
          </p:nvPr>
        </p:nvSpPr>
        <p:spPr/>
        <p:txBody>
          <a:bodyPr/>
          <a:lstStyle/>
          <a:p>
            <a:endParaRPr lang="ro-RO" dirty="0" smtClean="0"/>
          </a:p>
          <a:p>
            <a:pPr algn="ctr"/>
            <a:r>
              <a:rPr lang="en-US" b="1" dirty="0" smtClean="0"/>
              <a:t>Self-growth is key for us to live fulfilling lives and to have a successful career. </a:t>
            </a:r>
            <a:endParaRPr lang="ro-RO" b="1" dirty="0" smtClean="0"/>
          </a:p>
          <a:p>
            <a:pPr algn="ctr">
              <a:buFont typeface="Wingdings 2" pitchFamily="18" charset="2"/>
              <a:buNone/>
            </a:pPr>
            <a:endParaRPr lang="ro-RO" b="1" dirty="0" smtClean="0"/>
          </a:p>
          <a:p>
            <a:r>
              <a:rPr lang="vi-VN" b="1" dirty="0" smtClean="0">
                <a:solidFill>
                  <a:srgbClr val="FF0000"/>
                </a:solidFill>
              </a:rPr>
              <a:t>Creșterea </a:t>
            </a:r>
            <a:r>
              <a:rPr lang="ro-RO" b="1" dirty="0" smtClean="0">
                <a:solidFill>
                  <a:srgbClr val="FF0000"/>
                </a:solidFill>
              </a:rPr>
              <a:t>stimei </a:t>
            </a:r>
            <a:r>
              <a:rPr lang="vi-VN" b="1" dirty="0" smtClean="0">
                <a:solidFill>
                  <a:srgbClr val="FF0000"/>
                </a:solidFill>
              </a:rPr>
              <a:t>de sine este</a:t>
            </a:r>
            <a:endParaRPr lang="ro-RO" b="1" dirty="0" smtClean="0">
              <a:solidFill>
                <a:srgbClr val="FF0000"/>
              </a:solidFill>
            </a:endParaRPr>
          </a:p>
          <a:p>
            <a:r>
              <a:rPr lang="vi-VN" b="1" dirty="0" smtClean="0">
                <a:solidFill>
                  <a:srgbClr val="FF0000"/>
                </a:solidFill>
              </a:rPr>
              <a:t> esențială pentru a trăi </a:t>
            </a:r>
            <a:r>
              <a:rPr lang="ro-RO" b="1" dirty="0" smtClean="0">
                <a:solidFill>
                  <a:srgbClr val="FF0000"/>
                </a:solidFill>
              </a:rPr>
              <a:t>o </a:t>
            </a:r>
            <a:r>
              <a:rPr lang="vi-VN" b="1" dirty="0" smtClean="0">
                <a:solidFill>
                  <a:srgbClr val="FF0000"/>
                </a:solidFill>
              </a:rPr>
              <a:t>vi</a:t>
            </a:r>
            <a:r>
              <a:rPr lang="ro-RO" b="1" dirty="0" smtClean="0">
                <a:solidFill>
                  <a:srgbClr val="FF0000"/>
                </a:solidFill>
              </a:rPr>
              <a:t>ață</a:t>
            </a:r>
            <a:r>
              <a:rPr lang="vi-VN" b="1" dirty="0" smtClean="0">
                <a:solidFill>
                  <a:srgbClr val="FF0000"/>
                </a:solidFill>
              </a:rPr>
              <a:t> </a:t>
            </a:r>
            <a:endParaRPr lang="ro-RO" b="1" dirty="0" smtClean="0">
              <a:solidFill>
                <a:srgbClr val="FF0000"/>
              </a:solidFill>
            </a:endParaRPr>
          </a:p>
          <a:p>
            <a:r>
              <a:rPr lang="vi-VN" b="1" dirty="0" smtClean="0">
                <a:solidFill>
                  <a:srgbClr val="FF0000"/>
                </a:solidFill>
              </a:rPr>
              <a:t>împlinit</a:t>
            </a:r>
            <a:r>
              <a:rPr lang="ro-RO" b="1" dirty="0" smtClean="0">
                <a:solidFill>
                  <a:srgbClr val="FF0000"/>
                </a:solidFill>
              </a:rPr>
              <a:t>ă</a:t>
            </a:r>
            <a:r>
              <a:rPr lang="vi-VN" b="1" dirty="0" smtClean="0">
                <a:solidFill>
                  <a:srgbClr val="FF0000"/>
                </a:solidFill>
              </a:rPr>
              <a:t> și pentru a avea o </a:t>
            </a:r>
            <a:endParaRPr lang="ro-RO" b="1" dirty="0" smtClean="0">
              <a:solidFill>
                <a:srgbClr val="FF0000"/>
              </a:solidFill>
            </a:endParaRPr>
          </a:p>
          <a:p>
            <a:r>
              <a:rPr lang="vi-VN" b="1" dirty="0" smtClean="0">
                <a:solidFill>
                  <a:srgbClr val="FF0000"/>
                </a:solidFill>
              </a:rPr>
              <a:t>carieră de succes</a:t>
            </a:r>
            <a:r>
              <a:rPr lang="vi-VN" b="1" dirty="0" smtClean="0"/>
              <a:t>.</a:t>
            </a:r>
            <a:endParaRPr lang="ro-RO" b="1" dirty="0" smtClean="0"/>
          </a:p>
        </p:txBody>
      </p:sp>
      <p:pic>
        <p:nvPicPr>
          <p:cNvPr id="10244" name="Picture 5" descr="FB_IMG_1572533313167.jpg"/>
          <p:cNvPicPr>
            <a:picLocks noChangeAspect="1"/>
          </p:cNvPicPr>
          <p:nvPr/>
        </p:nvPicPr>
        <p:blipFill>
          <a:blip r:embed="rId2"/>
          <a:srcRect/>
          <a:stretch>
            <a:fillRect/>
          </a:stretch>
        </p:blipFill>
        <p:spPr bwMode="auto">
          <a:xfrm>
            <a:off x="8311487" y="3480179"/>
            <a:ext cx="3880513" cy="3377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job-indispensabil-individ-grup-echipa-770x600.jpg"/>
          <p:cNvPicPr>
            <a:picLocks noChangeAspect="1"/>
          </p:cNvPicPr>
          <p:nvPr/>
        </p:nvPicPr>
        <p:blipFill>
          <a:blip r:embed="rId2"/>
          <a:srcRect/>
          <a:stretch>
            <a:fillRect/>
          </a:stretch>
        </p:blipFill>
        <p:spPr bwMode="auto">
          <a:xfrm>
            <a:off x="0" y="-53975"/>
            <a:ext cx="12192000" cy="6911975"/>
          </a:xfrm>
          <a:prstGeom prst="rect">
            <a:avLst/>
          </a:prstGeom>
          <a:noFill/>
          <a:ln w="9525">
            <a:noFill/>
            <a:miter lim="800000"/>
            <a:headEnd/>
            <a:tailEnd/>
          </a:ln>
        </p:spPr>
      </p:pic>
      <p:sp>
        <p:nvSpPr>
          <p:cNvPr id="11267" name="Rectangle 2"/>
          <p:cNvSpPr>
            <a:spLocks noGrp="1" noChangeArrowheads="1"/>
          </p:cNvSpPr>
          <p:nvPr>
            <p:ph type="title"/>
          </p:nvPr>
        </p:nvSpPr>
        <p:spPr>
          <a:xfrm>
            <a:off x="431800" y="188914"/>
            <a:ext cx="11260667" cy="1368425"/>
          </a:xfrm>
        </p:spPr>
        <p:txBody>
          <a:bodyPr/>
          <a:lstStyle/>
          <a:p>
            <a:pPr algn="ctr"/>
            <a:r>
              <a:rPr lang="ro-RO" sz="4000" b="1" dirty="0" smtClean="0">
                <a:solidFill>
                  <a:srgbClr val="FFFF00"/>
                </a:solidFill>
              </a:rPr>
              <a:t> </a:t>
            </a:r>
            <a:r>
              <a:rPr lang="en-US" sz="4000" b="1" dirty="0" smtClean="0">
                <a:solidFill>
                  <a:srgbClr val="FFFF00"/>
                </a:solidFill>
              </a:rPr>
              <a:t>You'll become </a:t>
            </a:r>
            <a:r>
              <a:rPr lang="en-US" sz="4000" b="1" dirty="0" smtClean="0">
                <a:solidFill>
                  <a:srgbClr val="002060"/>
                </a:solidFill>
              </a:rPr>
              <a:t>irreplaceable to your team</a:t>
            </a:r>
            <a:r>
              <a:rPr lang="ro-RO" sz="4000" dirty="0" smtClean="0">
                <a:solidFill>
                  <a:srgbClr val="002060"/>
                </a:solidFill>
              </a:rPr>
              <a:t> </a:t>
            </a:r>
          </a:p>
        </p:txBody>
      </p:sp>
      <p:sp>
        <p:nvSpPr>
          <p:cNvPr id="14339" name="Rectangle 3"/>
          <p:cNvSpPr>
            <a:spLocks noGrp="1" noChangeArrowheads="1"/>
          </p:cNvSpPr>
          <p:nvPr>
            <p:ph idx="1"/>
          </p:nvPr>
        </p:nvSpPr>
        <p:spPr>
          <a:xfrm>
            <a:off x="609600" y="1935163"/>
            <a:ext cx="10972800" cy="4589462"/>
          </a:xfrm>
        </p:spPr>
        <p:txBody>
          <a:bodyPr>
            <a:normAutofit fontScale="85000" lnSpcReduction="10000"/>
          </a:bodyPr>
          <a:lstStyle/>
          <a:p>
            <a:pPr marL="274320" indent="-274320" algn="r" fontAlgn="auto">
              <a:spcAft>
                <a:spcPts val="0"/>
              </a:spcAft>
              <a:buClr>
                <a:schemeClr val="accent3"/>
              </a:buClr>
              <a:buFont typeface="Wingdings 2"/>
              <a:buChar char=""/>
              <a:defRPr/>
            </a:pPr>
            <a:r>
              <a:rPr lang="ro-RO" b="1" dirty="0">
                <a:solidFill>
                  <a:srgbClr val="FF0000"/>
                </a:solidFill>
              </a:rPr>
              <a:t>The person who can adapt the most wins.It’s the ability to react to different situations and to adjust to more circumstances </a:t>
            </a:r>
            <a:endParaRPr lang="ro-RO" b="1" dirty="0" smtClean="0">
              <a:solidFill>
                <a:srgbClr val="FF0000"/>
              </a:solidFill>
            </a:endParaRPr>
          </a:p>
          <a:p>
            <a:pPr marL="274320" indent="-274320" algn="r" fontAlgn="auto">
              <a:spcAft>
                <a:spcPts val="0"/>
              </a:spcAft>
              <a:buClr>
                <a:schemeClr val="accent3"/>
              </a:buClr>
              <a:buFont typeface="Wingdings 2"/>
              <a:buChar char=""/>
              <a:defRPr/>
            </a:pPr>
            <a:r>
              <a:rPr lang="ro-RO" b="1" dirty="0" smtClean="0">
                <a:solidFill>
                  <a:srgbClr val="FF0000"/>
                </a:solidFill>
              </a:rPr>
              <a:t>than </a:t>
            </a:r>
            <a:r>
              <a:rPr lang="ro-RO" b="1" dirty="0">
                <a:solidFill>
                  <a:srgbClr val="FF0000"/>
                </a:solidFill>
              </a:rPr>
              <a:t>the </a:t>
            </a:r>
            <a:r>
              <a:rPr lang="ro-RO" b="1" dirty="0" smtClean="0">
                <a:solidFill>
                  <a:srgbClr val="FF0000"/>
                </a:solidFill>
              </a:rPr>
              <a:t>norm </a:t>
            </a:r>
            <a:r>
              <a:rPr lang="ro-RO" b="1" dirty="0">
                <a:solidFill>
                  <a:srgbClr val="FF0000"/>
                </a:solidFill>
              </a:rPr>
              <a:t>that </a:t>
            </a:r>
            <a:endParaRPr lang="ro-RO" b="1" dirty="0" smtClean="0">
              <a:solidFill>
                <a:srgbClr val="FF0000"/>
              </a:solidFill>
            </a:endParaRPr>
          </a:p>
          <a:p>
            <a:pPr marL="274320" indent="-274320" algn="r" fontAlgn="auto">
              <a:spcAft>
                <a:spcPts val="0"/>
              </a:spcAft>
              <a:buClr>
                <a:schemeClr val="accent3"/>
              </a:buClr>
              <a:buFont typeface="Wingdings 2"/>
              <a:buChar char=""/>
              <a:defRPr/>
            </a:pPr>
            <a:r>
              <a:rPr lang="ro-RO" b="1" dirty="0" smtClean="0">
                <a:solidFill>
                  <a:srgbClr val="FF0000"/>
                </a:solidFill>
              </a:rPr>
              <a:t>makes </a:t>
            </a:r>
            <a:r>
              <a:rPr lang="ro-RO" b="1" dirty="0">
                <a:solidFill>
                  <a:srgbClr val="FF0000"/>
                </a:solidFill>
              </a:rPr>
              <a:t>you </a:t>
            </a:r>
            <a:r>
              <a:rPr lang="ro-RO" b="1" dirty="0" smtClean="0">
                <a:solidFill>
                  <a:srgbClr val="FF0000"/>
                </a:solidFill>
              </a:rPr>
              <a:t>irreplaceable</a:t>
            </a:r>
            <a:r>
              <a:rPr lang="ro-RO" dirty="0" smtClean="0">
                <a:solidFill>
                  <a:srgbClr val="FF0000"/>
                </a:solidFill>
              </a:rPr>
              <a:t>.</a:t>
            </a:r>
          </a:p>
          <a:p>
            <a:pPr marL="274320" indent="-274320" fontAlgn="auto">
              <a:spcAft>
                <a:spcPts val="0"/>
              </a:spcAft>
              <a:buClr>
                <a:schemeClr val="accent3"/>
              </a:buClr>
              <a:buFont typeface="Wingdings 2"/>
              <a:buChar char=""/>
              <a:defRPr/>
            </a:pPr>
            <a:endParaRPr lang="ro-RO" dirty="0" smtClean="0">
              <a:solidFill>
                <a:srgbClr val="FF0000"/>
              </a:solidFill>
            </a:endParaRPr>
          </a:p>
          <a:p>
            <a:pPr marL="274320" indent="-274320" fontAlgn="auto">
              <a:spcAft>
                <a:spcPts val="0"/>
              </a:spcAft>
              <a:buClr>
                <a:schemeClr val="accent3"/>
              </a:buClr>
              <a:buFont typeface="Wingdings 2"/>
              <a:buChar char=""/>
              <a:defRPr/>
            </a:pPr>
            <a:endParaRPr lang="ro-RO" b="1" dirty="0" smtClean="0">
              <a:solidFill>
                <a:srgbClr val="FF0000"/>
              </a:solidFill>
            </a:endParaRPr>
          </a:p>
          <a:p>
            <a:pPr marL="274320" indent="-274320" fontAlgn="auto">
              <a:spcAft>
                <a:spcPts val="0"/>
              </a:spcAft>
              <a:buClr>
                <a:schemeClr val="accent3"/>
              </a:buClr>
              <a:buFont typeface="Wingdings 2"/>
              <a:buChar char=""/>
              <a:defRPr/>
            </a:pPr>
            <a:endParaRPr lang="ro-RO" b="1" dirty="0" smtClean="0">
              <a:solidFill>
                <a:srgbClr val="FF0000"/>
              </a:solidFill>
            </a:endParaRPr>
          </a:p>
          <a:p>
            <a:pPr marL="274320" indent="-274320" fontAlgn="auto">
              <a:spcAft>
                <a:spcPts val="0"/>
              </a:spcAft>
              <a:buClr>
                <a:schemeClr val="accent3"/>
              </a:buClr>
              <a:buFont typeface="Wingdings 2"/>
              <a:buChar char=""/>
              <a:defRPr/>
            </a:pPr>
            <a:endParaRPr lang="ro-RO" b="1" dirty="0" smtClean="0">
              <a:solidFill>
                <a:srgbClr val="FF0000"/>
              </a:solidFill>
            </a:endParaRPr>
          </a:p>
          <a:p>
            <a:pPr marL="274320" indent="-274320" fontAlgn="auto">
              <a:spcAft>
                <a:spcPts val="0"/>
              </a:spcAft>
              <a:buClr>
                <a:schemeClr val="accent3"/>
              </a:buClr>
              <a:buFont typeface="Wingdings 2"/>
              <a:buChar char=""/>
              <a:defRPr/>
            </a:pPr>
            <a:r>
              <a:rPr lang="ro-RO" b="1" dirty="0" smtClean="0">
                <a:solidFill>
                  <a:srgbClr val="FF0000"/>
                </a:solidFill>
              </a:rPr>
              <a:t>Persoana care poate adapta castiga. Are capacitatea de a reacționa la diferite situații și de a se adapta la mai multe circumstanțe decât norma care te face de neînlocuit.</a:t>
            </a:r>
            <a:endParaRPr lang="ro-RO"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plus(in)">
                                      <p:cBhvr>
                                        <p:cTn id="13" dur="2000"/>
                                        <p:tgtEl>
                                          <p:spTgt spid="14339">
                                            <p:txEl>
                                              <p:pRg st="0" end="0"/>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14339">
                                            <p:txEl>
                                              <p:pRg st="1" end="1"/>
                                            </p:txEl>
                                          </p:spTgt>
                                        </p:tgtEl>
                                        <p:attrNameLst>
                                          <p:attrName>style.visibility</p:attrName>
                                        </p:attrNameLst>
                                      </p:cBhvr>
                                      <p:to>
                                        <p:strVal val="visible"/>
                                      </p:to>
                                    </p:set>
                                    <p:animEffect transition="in" filter="plus(in)">
                                      <p:cBhvr>
                                        <p:cTn id="16" dur="2000"/>
                                        <p:tgtEl>
                                          <p:spTgt spid="14339">
                                            <p:txEl>
                                              <p:pRg st="1" end="1"/>
                                            </p:txEl>
                                          </p:spTgt>
                                        </p:tgtEl>
                                      </p:cBhvr>
                                    </p:animEffect>
                                  </p:childTnLst>
                                </p:cTn>
                              </p:par>
                              <p:par>
                                <p:cTn id="17" presetID="13" presetClass="entr" presetSubtype="16" fill="hold" nodeType="with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plus(in)">
                                      <p:cBhvr>
                                        <p:cTn id="19" dur="2000"/>
                                        <p:tgtEl>
                                          <p:spTgt spid="14339">
                                            <p:txEl>
                                              <p:pRg st="2" end="2"/>
                                            </p:txEl>
                                          </p:spTgt>
                                        </p:tgtEl>
                                      </p:cBhvr>
                                    </p:animEffect>
                                  </p:childTnLst>
                                </p:cTn>
                              </p:par>
                              <p:par>
                                <p:cTn id="20" presetID="13" presetClass="entr" presetSubtype="16" fill="hold" nodeType="withEffect">
                                  <p:stCondLst>
                                    <p:cond delay="0"/>
                                  </p:stCondLst>
                                  <p:childTnLst>
                                    <p:set>
                                      <p:cBhvr>
                                        <p:cTn id="21" dur="1" fill="hold">
                                          <p:stCondLst>
                                            <p:cond delay="0"/>
                                          </p:stCondLst>
                                        </p:cTn>
                                        <p:tgtEl>
                                          <p:spTgt spid="14339">
                                            <p:txEl>
                                              <p:pRg st="7" end="7"/>
                                            </p:txEl>
                                          </p:spTgt>
                                        </p:tgtEl>
                                        <p:attrNameLst>
                                          <p:attrName>style.visibility</p:attrName>
                                        </p:attrNameLst>
                                      </p:cBhvr>
                                      <p:to>
                                        <p:strVal val="visible"/>
                                      </p:to>
                                    </p:set>
                                    <p:animEffect transition="in" filter="plus(in)">
                                      <p:cBhvr>
                                        <p:cTn id="22" dur="2000"/>
                                        <p:tgtEl>
                                          <p:spTgt spid="1433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mph" presetSubtype="2" fill="hold" grpId="0" nodeType="clickEffect">
                                  <p:stCondLst>
                                    <p:cond delay="0"/>
                                  </p:stCondLst>
                                  <p:childTnLst>
                                    <p:anim to="1.5" calcmode="lin" valueType="num">
                                      <p:cBhvr override="childStyle">
                                        <p:cTn id="26" dur="2000" fill="hold"/>
                                        <p:tgtEl>
                                          <p:spTgt spid="14339">
                                            <p:txEl>
                                              <p:pRg st="0" end="0"/>
                                            </p:txEl>
                                          </p:spTgt>
                                        </p:tgtEl>
                                        <p:attrNameLst>
                                          <p:attrName>style.fontSize</p:attrName>
                                        </p:attrNameLst>
                                      </p:cBhvr>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1" nodeType="clickEffect">
                                  <p:stCondLst>
                                    <p:cond delay="0"/>
                                  </p:stCondLst>
                                  <p:childTnLst>
                                    <p:set>
                                      <p:cBhvr>
                                        <p:cTn id="30" dur="1" fill="hold">
                                          <p:stCondLst>
                                            <p:cond delay="0"/>
                                          </p:stCondLst>
                                        </p:cTn>
                                        <p:tgtEl>
                                          <p:spTgt spid="14339">
                                            <p:txEl>
                                              <p:pRg st="0" end="0"/>
                                            </p:txEl>
                                          </p:spTgt>
                                        </p:tgtEl>
                                        <p:attrNameLst>
                                          <p:attrName>style.visibility</p:attrName>
                                        </p:attrNameLst>
                                      </p:cBhvr>
                                      <p:to>
                                        <p:strVal val="visible"/>
                                      </p:to>
                                    </p:set>
                                    <p:anim calcmode="lin" valueType="num">
                                      <p:cBhvr>
                                        <p:cTn id="31"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33" dur="500" fill="hold"/>
                                        <p:tgtEl>
                                          <p:spTgt spid="14339">
                                            <p:txEl>
                                              <p:pRg st="0" end="0"/>
                                            </p:txEl>
                                          </p:spTgt>
                                        </p:tgtEl>
                                        <p:attrNameLst>
                                          <p:attrName>style.rotation</p:attrName>
                                        </p:attrNameLst>
                                      </p:cBhvr>
                                      <p:tavLst>
                                        <p:tav tm="0">
                                          <p:val>
                                            <p:fltVal val="360"/>
                                          </p:val>
                                        </p:tav>
                                        <p:tav tm="100000">
                                          <p:val>
                                            <p:fltVal val="0"/>
                                          </p:val>
                                        </p:tav>
                                      </p:tavLst>
                                    </p:anim>
                                    <p:animEffect transition="in" filter="fade">
                                      <p:cBhvr>
                                        <p:cTn id="34" dur="500"/>
                                        <p:tgtEl>
                                          <p:spTgt spid="1433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1" nodeType="clickEffect">
                                  <p:stCondLst>
                                    <p:cond delay="0"/>
                                  </p:stCondLst>
                                  <p:childTnLst>
                                    <p:set>
                                      <p:cBhvr>
                                        <p:cTn id="38" dur="1" fill="hold">
                                          <p:stCondLst>
                                            <p:cond delay="0"/>
                                          </p:stCondLst>
                                        </p:cTn>
                                        <p:tgtEl>
                                          <p:spTgt spid="14339">
                                            <p:txEl>
                                              <p:pRg st="1" end="1"/>
                                            </p:txEl>
                                          </p:spTgt>
                                        </p:tgtEl>
                                        <p:attrNameLst>
                                          <p:attrName>style.visibility</p:attrName>
                                        </p:attrNameLst>
                                      </p:cBhvr>
                                      <p:to>
                                        <p:strVal val="visible"/>
                                      </p:to>
                                    </p:set>
                                    <p:anim calcmode="lin" valueType="num">
                                      <p:cBhvr>
                                        <p:cTn id="39"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41" dur="500" fill="hold"/>
                                        <p:tgtEl>
                                          <p:spTgt spid="14339">
                                            <p:txEl>
                                              <p:pRg st="1" end="1"/>
                                            </p:txEl>
                                          </p:spTgt>
                                        </p:tgtEl>
                                        <p:attrNameLst>
                                          <p:attrName>style.rotation</p:attrName>
                                        </p:attrNameLst>
                                      </p:cBhvr>
                                      <p:tavLst>
                                        <p:tav tm="0">
                                          <p:val>
                                            <p:fltVal val="360"/>
                                          </p:val>
                                        </p:tav>
                                        <p:tav tm="100000">
                                          <p:val>
                                            <p:fltVal val="0"/>
                                          </p:val>
                                        </p:tav>
                                      </p:tavLst>
                                    </p:anim>
                                    <p:animEffect transition="in" filter="fade">
                                      <p:cBhvr>
                                        <p:cTn id="42" dur="500"/>
                                        <p:tgtEl>
                                          <p:spTgt spid="1433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1" nodeType="clickEffect">
                                  <p:stCondLst>
                                    <p:cond delay="0"/>
                                  </p:stCondLst>
                                  <p:childTnLst>
                                    <p:set>
                                      <p:cBhvr>
                                        <p:cTn id="46" dur="1" fill="hold">
                                          <p:stCondLst>
                                            <p:cond delay="0"/>
                                          </p:stCondLst>
                                        </p:cTn>
                                        <p:tgtEl>
                                          <p:spTgt spid="14339">
                                            <p:txEl>
                                              <p:pRg st="2" end="2"/>
                                            </p:txEl>
                                          </p:spTgt>
                                        </p:tgtEl>
                                        <p:attrNameLst>
                                          <p:attrName>style.visibility</p:attrName>
                                        </p:attrNameLst>
                                      </p:cBhvr>
                                      <p:to>
                                        <p:strVal val="visible"/>
                                      </p:to>
                                    </p:set>
                                    <p:anim calcmode="lin" valueType="num">
                                      <p:cBhvr>
                                        <p:cTn id="47"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49" dur="500" fill="hold"/>
                                        <p:tgtEl>
                                          <p:spTgt spid="14339">
                                            <p:txEl>
                                              <p:pRg st="2" end="2"/>
                                            </p:txEl>
                                          </p:spTgt>
                                        </p:tgtEl>
                                        <p:attrNameLst>
                                          <p:attrName>style.rotation</p:attrName>
                                        </p:attrNameLst>
                                      </p:cBhvr>
                                      <p:tavLst>
                                        <p:tav tm="0">
                                          <p:val>
                                            <p:fltVal val="360"/>
                                          </p:val>
                                        </p:tav>
                                        <p:tav tm="100000">
                                          <p:val>
                                            <p:fltVal val="0"/>
                                          </p:val>
                                        </p:tav>
                                      </p:tavLst>
                                    </p:anim>
                                    <p:animEffect transition="in" filter="fade">
                                      <p:cBhvr>
                                        <p:cTn id="50" dur="500"/>
                                        <p:tgtEl>
                                          <p:spTgt spid="1433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1" nodeType="clickEffect">
                                  <p:stCondLst>
                                    <p:cond delay="0"/>
                                  </p:stCondLst>
                                  <p:childTnLst>
                                    <p:set>
                                      <p:cBhvr>
                                        <p:cTn id="54" dur="1" fill="hold">
                                          <p:stCondLst>
                                            <p:cond delay="0"/>
                                          </p:stCondLst>
                                        </p:cTn>
                                        <p:tgtEl>
                                          <p:spTgt spid="14339">
                                            <p:txEl>
                                              <p:pRg st="7" end="7"/>
                                            </p:txEl>
                                          </p:spTgt>
                                        </p:tgtEl>
                                        <p:attrNameLst>
                                          <p:attrName>style.visibility</p:attrName>
                                        </p:attrNameLst>
                                      </p:cBhvr>
                                      <p:to>
                                        <p:strVal val="visible"/>
                                      </p:to>
                                    </p:set>
                                    <p:anim calcmode="lin" valueType="num">
                                      <p:cBhvr>
                                        <p:cTn id="55" dur="5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14339">
                                            <p:txEl>
                                              <p:pRg st="7" end="7"/>
                                            </p:txEl>
                                          </p:spTgt>
                                        </p:tgtEl>
                                        <p:attrNameLst>
                                          <p:attrName>ppt_h</p:attrName>
                                        </p:attrNameLst>
                                      </p:cBhvr>
                                      <p:tavLst>
                                        <p:tav tm="0">
                                          <p:val>
                                            <p:fltVal val="0"/>
                                          </p:val>
                                        </p:tav>
                                        <p:tav tm="100000">
                                          <p:val>
                                            <p:strVal val="#ppt_h"/>
                                          </p:val>
                                        </p:tav>
                                      </p:tavLst>
                                    </p:anim>
                                    <p:anim calcmode="lin" valueType="num">
                                      <p:cBhvr>
                                        <p:cTn id="57" dur="500" fill="hold"/>
                                        <p:tgtEl>
                                          <p:spTgt spid="14339">
                                            <p:txEl>
                                              <p:pRg st="7" end="7"/>
                                            </p:txEl>
                                          </p:spTgt>
                                        </p:tgtEl>
                                        <p:attrNameLst>
                                          <p:attrName>style.rotation</p:attrName>
                                        </p:attrNameLst>
                                      </p:cBhvr>
                                      <p:tavLst>
                                        <p:tav tm="0">
                                          <p:val>
                                            <p:fltVal val="360"/>
                                          </p:val>
                                        </p:tav>
                                        <p:tav tm="100000">
                                          <p:val>
                                            <p:fltVal val="0"/>
                                          </p:val>
                                        </p:tav>
                                      </p:tavLst>
                                    </p:anim>
                                    <p:animEffect transition="in" filter="fade">
                                      <p:cBhvr>
                                        <p:cTn id="58"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4339" grpId="0" uiExpand="1" build="p"/>
      <p:bldP spid="14339"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ro-RO" b="1" dirty="0" smtClean="0"/>
              <a:t>Learning fuels our creativity</a:t>
            </a:r>
          </a:p>
        </p:txBody>
      </p:sp>
      <p:sp>
        <p:nvSpPr>
          <p:cNvPr id="15363" name="Rectangle 3"/>
          <p:cNvSpPr>
            <a:spLocks noGrp="1" noChangeArrowheads="1"/>
          </p:cNvSpPr>
          <p:nvPr>
            <p:ph idx="1"/>
          </p:nvPr>
        </p:nvSpPr>
        <p:spPr/>
        <p:txBody>
          <a:bodyPr/>
          <a:lstStyle/>
          <a:p>
            <a:endParaRPr lang="en-US" dirty="0" smtClean="0"/>
          </a:p>
          <a:p>
            <a:pPr algn="just"/>
            <a:r>
              <a:rPr lang="ro-RO" dirty="0" smtClean="0"/>
              <a:t>Ideas can come from making connections between seemingly unrelated things.Learning something new in one area of our life can trigger ideas in</a:t>
            </a:r>
            <a:r>
              <a:rPr lang="en-US" dirty="0" smtClean="0"/>
              <a:t> </a:t>
            </a:r>
            <a:r>
              <a:rPr lang="ro-RO" dirty="0" smtClean="0"/>
              <a:t>another.</a:t>
            </a:r>
            <a:endParaRPr lang="en-US" dirty="0" smtClean="0"/>
          </a:p>
          <a:p>
            <a:pPr algn="just"/>
            <a:r>
              <a:rPr lang="ro-RO" dirty="0" smtClean="0"/>
              <a:t>Curiosity and creative thinking go hand in hand.</a:t>
            </a:r>
          </a:p>
          <a:p>
            <a:pPr algn="just"/>
            <a:r>
              <a:rPr lang="ro-RO" dirty="0" smtClean="0">
                <a:solidFill>
                  <a:srgbClr val="FF0000"/>
                </a:solidFill>
              </a:rPr>
              <a:t>Îti pot veni idei făcând legături între lucruri diferite Învatand ceva nou dintr-un domeniu din viața ta poate genera alte idei.</a:t>
            </a:r>
          </a:p>
          <a:p>
            <a:pPr algn="just"/>
            <a:r>
              <a:rPr lang="ro-RO" dirty="0" smtClean="0">
                <a:solidFill>
                  <a:srgbClr val="FF0000"/>
                </a:solidFill>
              </a:rPr>
              <a:t>Curiozitatea și creativitatea merg mână în mână.</a:t>
            </a:r>
          </a:p>
          <a:p>
            <a:pPr algn="just"/>
            <a:endParaRPr lang="ro-RO" dirty="0" smtClean="0"/>
          </a:p>
          <a:p>
            <a:pPr algn="just"/>
            <a:endParaRPr lang="ro-RO" dirty="0" smtClean="0"/>
          </a:p>
          <a:p>
            <a:endParaRPr lang="ro-RO" dirty="0" smtClean="0"/>
          </a:p>
          <a:p>
            <a:endParaRPr lang="ro-RO" dirty="0" smtClean="0"/>
          </a:p>
          <a:p>
            <a:endParaRPr lang="ro-RO" dirty="0" smtClean="0"/>
          </a:p>
          <a:p>
            <a:endParaRPr lang="ro-RO" dirty="0" smtClean="0"/>
          </a:p>
        </p:txBody>
      </p:sp>
      <p:sp>
        <p:nvSpPr>
          <p:cNvPr id="12290" name="AutoShape 2" descr="Image result for creativitat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download.jpg"/>
          <p:cNvPicPr>
            <a:picLocks noChangeAspect="1"/>
          </p:cNvPicPr>
          <p:nvPr/>
        </p:nvPicPr>
        <p:blipFill>
          <a:blip r:embed="rId2"/>
          <a:stretch>
            <a:fillRect/>
          </a:stretch>
        </p:blipFill>
        <p:spPr>
          <a:xfrm>
            <a:off x="0" y="0"/>
            <a:ext cx="2565779" cy="25657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to="" calcmode="lin" valueType="num">
                                      <p:cBhvr>
                                        <p:cTn id="7" dur="1" fill="hold"/>
                                        <p:tgtEl>
                                          <p:spTgt spid="15363">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3">
                                            <p:txEl>
                                              <p:pRg st="2" end="2"/>
                                            </p:txEl>
                                          </p:spTgt>
                                        </p:tgtEl>
                                        <p:attrNameLst>
                                          <p:attrName>style.visibility</p:attrName>
                                        </p:attrNameLst>
                                      </p:cBhvr>
                                      <p:to>
                                        <p:strVal val="visible"/>
                                      </p:to>
                                    </p:set>
                                    <p:anim to="" calcmode="lin" valueType="num">
                                      <p:cBhvr>
                                        <p:cTn id="10" dur="1" fill="hold"/>
                                        <p:tgtEl>
                                          <p:spTgt spid="15363">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to="" calcmode="lin" valueType="num">
                                      <p:cBhvr>
                                        <p:cTn id="13" dur="1" fill="hold"/>
                                        <p:tgtEl>
                                          <p:spTgt spid="15363">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5363">
                                            <p:txEl>
                                              <p:pRg st="4" end="4"/>
                                            </p:txEl>
                                          </p:spTgt>
                                        </p:tgtEl>
                                        <p:attrNameLst>
                                          <p:attrName>style.visibility</p:attrName>
                                        </p:attrNameLst>
                                      </p:cBhvr>
                                      <p:to>
                                        <p:strVal val="visible"/>
                                      </p:to>
                                    </p:set>
                                    <p:anim to="" calcmode="lin" valueType="num">
                                      <p:cBhvr>
                                        <p:cTn id="16" dur="1" fill="hold"/>
                                        <p:tgtEl>
                                          <p:spTgt spid="15363">
                                            <p:txEl>
                                              <p:pRg st="4" end="4"/>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vezi_iubire_parinti_copii_1-620x394.jpg"/>
          <p:cNvPicPr>
            <a:picLocks noChangeAspect="1"/>
          </p:cNvPicPr>
          <p:nvPr/>
        </p:nvPicPr>
        <p:blipFill>
          <a:blip r:embed="rId2"/>
          <a:stretch>
            <a:fillRect/>
          </a:stretch>
        </p:blipFill>
        <p:spPr>
          <a:xfrm>
            <a:off x="0" y="0"/>
            <a:ext cx="12191999" cy="6858000"/>
          </a:xfrm>
          <a:prstGeom prst="rect">
            <a:avLst/>
          </a:prstGeom>
        </p:spPr>
      </p:pic>
      <p:sp>
        <p:nvSpPr>
          <p:cNvPr id="2" name="Title 1"/>
          <p:cNvSpPr>
            <a:spLocks noGrp="1"/>
          </p:cNvSpPr>
          <p:nvPr>
            <p:ph type="title"/>
          </p:nvPr>
        </p:nvSpPr>
        <p:spPr/>
        <p:txBody>
          <a:bodyPr/>
          <a:lstStyle/>
          <a:p>
            <a:r>
              <a:rPr lang="ro-RO" b="1" dirty="0" smtClean="0">
                <a:solidFill>
                  <a:srgbClr val="FF0000"/>
                </a:solidFill>
              </a:rPr>
              <a:t>You can make your parents proud </a:t>
            </a:r>
            <a:endParaRPr lang="en-US" b="1" dirty="0">
              <a:solidFill>
                <a:srgbClr val="FF0000"/>
              </a:solidFill>
            </a:endParaRPr>
          </a:p>
        </p:txBody>
      </p:sp>
      <p:sp>
        <p:nvSpPr>
          <p:cNvPr id="3" name="Content Placeholder 2"/>
          <p:cNvSpPr>
            <a:spLocks noGrp="1"/>
          </p:cNvSpPr>
          <p:nvPr>
            <p:ph idx="1"/>
          </p:nvPr>
        </p:nvSpPr>
        <p:spPr>
          <a:xfrm>
            <a:off x="609600" y="1882808"/>
            <a:ext cx="11582400" cy="4572000"/>
          </a:xfrm>
        </p:spPr>
        <p:txBody>
          <a:bodyPr>
            <a:normAutofit fontScale="77500" lnSpcReduction="20000"/>
          </a:bodyPr>
          <a:lstStyle/>
          <a:p>
            <a:endParaRPr lang="ro-RO" b="1" dirty="0" smtClean="0">
              <a:solidFill>
                <a:srgbClr val="FF0000"/>
              </a:solidFill>
            </a:endParaRPr>
          </a:p>
          <a:p>
            <a:endParaRPr lang="ro-RO" b="1" dirty="0" smtClean="0">
              <a:solidFill>
                <a:srgbClr val="FF0000"/>
              </a:solidFill>
            </a:endParaRPr>
          </a:p>
          <a:p>
            <a:endParaRPr lang="ro-RO" b="1" dirty="0" smtClean="0">
              <a:solidFill>
                <a:srgbClr val="FF0000"/>
              </a:solidFill>
            </a:endParaRPr>
          </a:p>
          <a:p>
            <a:endParaRPr lang="ro-RO" b="1" dirty="0" smtClean="0">
              <a:solidFill>
                <a:srgbClr val="FF0000"/>
              </a:solidFill>
            </a:endParaRPr>
          </a:p>
          <a:p>
            <a:endParaRPr lang="ro-RO" b="1" dirty="0" smtClean="0">
              <a:solidFill>
                <a:srgbClr val="FF0000"/>
              </a:solidFill>
            </a:endParaRPr>
          </a:p>
          <a:p>
            <a:endParaRPr lang="ro-RO" b="1" dirty="0" smtClean="0">
              <a:solidFill>
                <a:srgbClr val="FF0000"/>
              </a:solidFill>
            </a:endParaRPr>
          </a:p>
          <a:p>
            <a:r>
              <a:rPr lang="ro-RO" sz="3600" b="1" dirty="0" smtClean="0">
                <a:solidFill>
                  <a:srgbClr val="FF0000"/>
                </a:solidFill>
              </a:rPr>
              <a:t>You should learn in order to make your parents proud of you </a:t>
            </a:r>
            <a:endParaRPr lang="en-US" sz="3600" b="1" dirty="0" smtClean="0">
              <a:solidFill>
                <a:srgbClr val="FF0000"/>
              </a:solidFill>
            </a:endParaRPr>
          </a:p>
          <a:p>
            <a:pPr>
              <a:buNone/>
            </a:pPr>
            <a:endParaRPr lang="en-US" sz="3600" b="1" dirty="0" smtClean="0">
              <a:solidFill>
                <a:srgbClr val="FF0000"/>
              </a:solidFill>
            </a:endParaRPr>
          </a:p>
          <a:p>
            <a:endParaRPr lang="ro-RO" sz="3600" b="1" dirty="0" smtClean="0">
              <a:solidFill>
                <a:srgbClr val="FF0000"/>
              </a:solidFill>
            </a:endParaRPr>
          </a:p>
          <a:p>
            <a:r>
              <a:rPr lang="vi-VN" sz="3600" b="1" dirty="0" smtClean="0">
                <a:solidFill>
                  <a:srgbClr val="FF0000"/>
                </a:solidFill>
              </a:rPr>
              <a:t>Să-ți faci părinții mândri de tine.</a:t>
            </a:r>
            <a:endParaRPr lang="en-US" sz="36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grpId="0" nodeType="clickEffect">
                                  <p:stCondLst>
                                    <p:cond delay="0"/>
                                  </p:stCondLst>
                                  <p:childTnLst>
                                    <p:anim to="1.5" calcmode="lin" valueType="num">
                                      <p:cBhvr override="childStyle">
                                        <p:cTn id="10" dur="2000" fill="hold"/>
                                        <p:tgtEl>
                                          <p:spTgt spid="2"/>
                                        </p:tgtEl>
                                        <p:attrNameLst>
                                          <p:attrName>style.fontSize</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heckerboard(across)">
                                      <p:cBhvr>
                                        <p:cTn id="15" dur="500"/>
                                        <p:tgtEl>
                                          <p:spTgt spid="3">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checkerboard(across)">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smtClean="0"/>
              <a:t>MORE MONEY</a:t>
            </a:r>
            <a:endParaRPr lang="en-US" b="1" dirty="0"/>
          </a:p>
        </p:txBody>
      </p:sp>
      <p:sp>
        <p:nvSpPr>
          <p:cNvPr id="3" name="Content Placeholder 2"/>
          <p:cNvSpPr>
            <a:spLocks noGrp="1"/>
          </p:cNvSpPr>
          <p:nvPr>
            <p:ph idx="1"/>
          </p:nvPr>
        </p:nvSpPr>
        <p:spPr/>
        <p:txBody>
          <a:bodyPr/>
          <a:lstStyle/>
          <a:p>
            <a:endParaRPr lang="it-IT" dirty="0" smtClean="0"/>
          </a:p>
          <a:p>
            <a:r>
              <a:rPr lang="ro-RO" dirty="0" smtClean="0"/>
              <a:t>You will earn more money. Your degree may get you great financial resources </a:t>
            </a:r>
            <a:endParaRPr lang="it-IT" dirty="0" smtClean="0"/>
          </a:p>
          <a:p>
            <a:endParaRPr lang="it-IT" dirty="0" smtClean="0"/>
          </a:p>
          <a:p>
            <a:endParaRPr lang="it-IT" dirty="0" smtClean="0"/>
          </a:p>
          <a:p>
            <a:endParaRPr lang="it-IT" dirty="0" smtClean="0"/>
          </a:p>
          <a:p>
            <a:r>
              <a:rPr lang="it-IT" dirty="0" smtClean="0"/>
              <a:t>O s</a:t>
            </a:r>
            <a:r>
              <a:rPr lang="ro-RO" dirty="0" smtClean="0"/>
              <a:t>ă </a:t>
            </a:r>
            <a:r>
              <a:rPr lang="it-IT" dirty="0" smtClean="0"/>
              <a:t>ai mulți bani. Diploma poate duce rezultate frumușele în contul tău bancar. </a:t>
            </a:r>
            <a:endParaRPr lang="en-US" dirty="0"/>
          </a:p>
        </p:txBody>
      </p:sp>
      <p:pic>
        <p:nvPicPr>
          <p:cNvPr id="4" name="Picture 3" descr="09505fd112b468347b317adf7a1b0279-1063x560-00-86.jpg"/>
          <p:cNvPicPr>
            <a:picLocks noChangeAspect="1"/>
          </p:cNvPicPr>
          <p:nvPr/>
        </p:nvPicPr>
        <p:blipFill>
          <a:blip r:embed="rId2"/>
          <a:stretch>
            <a:fillRect/>
          </a:stretch>
        </p:blipFill>
        <p:spPr>
          <a:xfrm>
            <a:off x="7942997" y="3029616"/>
            <a:ext cx="3807726" cy="1965466"/>
          </a:xfrm>
          <a:prstGeom prst="rect">
            <a:avLst/>
          </a:prstGeom>
          <a:ln w="88900" cap="sq" cmpd="thickThin">
            <a:solidFill>
              <a:schemeClr val="accent1"/>
            </a:solidFill>
            <a:prstDash val="solid"/>
            <a:miter lim="800000"/>
          </a:ln>
          <a:effectLst>
            <a:innerShdw blurRad="76200">
              <a:srgbClr val="000000"/>
            </a:innerShdw>
          </a:effectLst>
        </p:spPr>
      </p:pic>
      <p:sp>
        <p:nvSpPr>
          <p:cNvPr id="5" name="Right Arrow 4"/>
          <p:cNvSpPr/>
          <p:nvPr/>
        </p:nvSpPr>
        <p:spPr>
          <a:xfrm>
            <a:off x="2852382" y="3739487"/>
            <a:ext cx="4776717" cy="846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1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1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770" decel="100000"/>
                                        <p:tgtEl>
                                          <p:spTgt spid="4"/>
                                        </p:tgtEl>
                                      </p:cBhvr>
                                    </p:animEffect>
                                    <p:animScale>
                                      <p:cBhvr>
                                        <p:cTn id="27" dur="770" decel="100000"/>
                                        <p:tgtEl>
                                          <p:spTgt spid="4"/>
                                        </p:tgtEl>
                                      </p:cBhvr>
                                      <p:from x="10000" y="10000"/>
                                      <p:to x="200000" y="450000"/>
                                    </p:animScale>
                                    <p:animScale>
                                      <p:cBhvr>
                                        <p:cTn id="28" dur="1230" accel="100000" fill="hold">
                                          <p:stCondLst>
                                            <p:cond delay="770"/>
                                          </p:stCondLst>
                                        </p:cTn>
                                        <p:tgtEl>
                                          <p:spTgt spid="4"/>
                                        </p:tgtEl>
                                      </p:cBhvr>
                                      <p:from x="200000" y="450000"/>
                                      <p:to x="100000" y="100000"/>
                                    </p:animScale>
                                    <p:set>
                                      <p:cBhvr>
                                        <p:cTn id="29" dur="770" fill="hold"/>
                                        <p:tgtEl>
                                          <p:spTgt spid="4"/>
                                        </p:tgtEl>
                                        <p:attrNameLst>
                                          <p:attrName>ppt_x</p:attrName>
                                        </p:attrNameLst>
                                      </p:cBhvr>
                                      <p:to>
                                        <p:strVal val="(0.5)"/>
                                      </p:to>
                                    </p:set>
                                    <p:anim from="(0.5)" to="(#ppt_x)" calcmode="lin" valueType="num">
                                      <p:cBhvr>
                                        <p:cTn id="30" dur="1230" accel="100000" fill="hold">
                                          <p:stCondLst>
                                            <p:cond delay="770"/>
                                          </p:stCondLst>
                                        </p:cTn>
                                        <p:tgtEl>
                                          <p:spTgt spid="4"/>
                                        </p:tgtEl>
                                        <p:attrNameLst>
                                          <p:attrName>ppt_x</p:attrName>
                                        </p:attrNameLst>
                                      </p:cBhvr>
                                    </p:anim>
                                    <p:set>
                                      <p:cBhvr>
                                        <p:cTn id="31" dur="770" fill="hold"/>
                                        <p:tgtEl>
                                          <p:spTgt spid="4"/>
                                        </p:tgtEl>
                                        <p:attrNameLst>
                                          <p:attrName>ppt_y</p:attrName>
                                        </p:attrNameLst>
                                      </p:cBhvr>
                                      <p:to>
                                        <p:strVal val="(#ppt_y+0.4)"/>
                                      </p:to>
                                    </p:set>
                                    <p:anim from="(#ppt_y+0.4)" to="(#ppt_y)" calcmode="lin" valueType="num">
                                      <p:cBhvr>
                                        <p:cTn id="32" dur="1230" accel="100000" fill="hold">
                                          <p:stCondLst>
                                            <p:cond delay="770"/>
                                          </p:stCondLst>
                                        </p:cTn>
                                        <p:tgtEl>
                                          <p:spTgt spid="4"/>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Self satisfaction</a:t>
            </a:r>
            <a:endParaRPr lang="en-US" dirty="0"/>
          </a:p>
        </p:txBody>
      </p:sp>
      <p:sp>
        <p:nvSpPr>
          <p:cNvPr id="3" name="Content Placeholder 2"/>
          <p:cNvSpPr>
            <a:spLocks noGrp="1"/>
          </p:cNvSpPr>
          <p:nvPr>
            <p:ph idx="1"/>
          </p:nvPr>
        </p:nvSpPr>
        <p:spPr/>
        <p:txBody>
          <a:bodyPr/>
          <a:lstStyle/>
          <a:p>
            <a:endParaRPr lang="ro-RO" dirty="0" smtClean="0"/>
          </a:p>
          <a:p>
            <a:endParaRPr lang="ro-RO" dirty="0" smtClean="0"/>
          </a:p>
          <a:p>
            <a:r>
              <a:rPr lang="ro-RO" dirty="0" smtClean="0"/>
              <a:t>Learning may give you a self satisfaction and rise your self esteem.</a:t>
            </a:r>
          </a:p>
          <a:p>
            <a:endParaRPr lang="ro-RO" dirty="0" smtClean="0"/>
          </a:p>
          <a:p>
            <a:endParaRPr lang="ro-RO" dirty="0" smtClean="0"/>
          </a:p>
          <a:p>
            <a:pPr>
              <a:buNone/>
            </a:pPr>
            <a:endParaRPr lang="vi-VN" dirty="0" smtClean="0"/>
          </a:p>
          <a:p>
            <a:r>
              <a:rPr lang="vi-VN" dirty="0" smtClean="0"/>
              <a:t>Să te faci pe tine mândru de tine.</a:t>
            </a:r>
          </a:p>
          <a:p>
            <a:endParaRPr lang="en-US" dirty="0"/>
          </a:p>
        </p:txBody>
      </p:sp>
      <p:pic>
        <p:nvPicPr>
          <p:cNvPr id="5" name="Picture 4" descr="images (1).jpg"/>
          <p:cNvPicPr>
            <a:picLocks noChangeAspect="1"/>
          </p:cNvPicPr>
          <p:nvPr/>
        </p:nvPicPr>
        <p:blipFill>
          <a:blip r:embed="rId2"/>
          <a:stretch>
            <a:fillRect/>
          </a:stretch>
        </p:blipFill>
        <p:spPr>
          <a:xfrm>
            <a:off x="7672316" y="3591848"/>
            <a:ext cx="4324066" cy="2627471"/>
          </a:xfrm>
          <a:prstGeom prst="rect">
            <a:avLst/>
          </a:prstGeom>
          <a:ln w="88900" cap="sq" cmpd="thickThin">
            <a:solidFill>
              <a:srgbClr val="FF6699"/>
            </a:solidFill>
            <a:prstDash val="solid"/>
            <a:miter lim="800000"/>
          </a:ln>
          <a:effectLst>
            <a:innerShdw blurRad="76200">
              <a:srgbClr val="000000"/>
            </a:innerShdw>
          </a:effectLst>
        </p:spPr>
      </p:pic>
      <p:sp>
        <p:nvSpPr>
          <p:cNvPr id="7" name="Right Arrow 6"/>
          <p:cNvSpPr/>
          <p:nvPr/>
        </p:nvSpPr>
        <p:spPr>
          <a:xfrm>
            <a:off x="2879678" y="4339988"/>
            <a:ext cx="4421874" cy="1009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2"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3"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2000"/>
                                        <p:tgtEl>
                                          <p:spTgt spid="3">
                                            <p:txEl>
                                              <p:pRg st="6" end="6"/>
                                            </p:txEl>
                                          </p:spTgt>
                                        </p:tgtEl>
                                      </p:cBhvr>
                                    </p:animEffect>
                                    <p:anim calcmode="lin" valueType="num">
                                      <p:cBhvr>
                                        <p:cTn id="21"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22"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style.rotation</p:attrName>
                                        </p:attrNameLst>
                                      </p:cBhvr>
                                      <p:tavLst>
                                        <p:tav tm="0">
                                          <p:val>
                                            <p:fltVal val="720"/>
                                          </p:val>
                                        </p:tav>
                                        <p:tav tm="100000">
                                          <p:val>
                                            <p:fltVal val="0"/>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 fotograf.jpg"/>
          <p:cNvPicPr>
            <a:picLocks noChangeAspect="1"/>
          </p:cNvPicPr>
          <p:nvPr/>
        </p:nvPicPr>
        <p:blipFill>
          <a:blip r:embed="rId2"/>
          <a:stretch>
            <a:fillRect/>
          </a:stretch>
        </p:blipFill>
        <p:spPr>
          <a:xfrm>
            <a:off x="0" y="3362183"/>
            <a:ext cx="3827537" cy="3495817"/>
          </a:xfrm>
          <a:prstGeom prst="rect">
            <a:avLst/>
          </a:prstGeom>
          <a:ln w="88900" cap="sq" cmpd="thickThin">
            <a:solidFill>
              <a:srgbClr val="FFFF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r>
              <a:rPr lang="ro-RO" b="1" dirty="0" smtClean="0"/>
              <a:t>You will become a model for the others</a:t>
            </a:r>
            <a:endParaRPr lang="en-US" b="1" dirty="0"/>
          </a:p>
        </p:txBody>
      </p:sp>
      <p:sp>
        <p:nvSpPr>
          <p:cNvPr id="3" name="Content Placeholder 2"/>
          <p:cNvSpPr>
            <a:spLocks noGrp="1"/>
          </p:cNvSpPr>
          <p:nvPr>
            <p:ph idx="1"/>
          </p:nvPr>
        </p:nvSpPr>
        <p:spPr/>
        <p:txBody>
          <a:bodyPr/>
          <a:lstStyle/>
          <a:p>
            <a:r>
              <a:rPr lang="ro-RO" b="1" dirty="0" smtClean="0">
                <a:solidFill>
                  <a:schemeClr val="accent5">
                    <a:lumMod val="60000"/>
                    <a:lumOff val="40000"/>
                  </a:schemeClr>
                </a:solidFill>
              </a:rPr>
              <a:t>People will take your model.They will see how successful you are and they will try as hard as they can to do the same.</a:t>
            </a:r>
          </a:p>
          <a:p>
            <a:endParaRPr lang="ro-RO" dirty="0" smtClean="0"/>
          </a:p>
          <a:p>
            <a:endParaRPr lang="ro-RO" dirty="0" smtClean="0"/>
          </a:p>
          <a:p>
            <a:endParaRPr lang="ro-RO" dirty="0" smtClean="0"/>
          </a:p>
          <a:p>
            <a:r>
              <a:rPr lang="vi-VN" b="1" dirty="0" smtClean="0">
                <a:solidFill>
                  <a:srgbClr val="FF0000"/>
                </a:solidFill>
              </a:rPr>
              <a:t>Oamenii îți vor urma modelul. Persoanele din jurul tău vor vedea cât de productivi sunteți și asta îi va îndemna și pe ei să facă același lucru.</a:t>
            </a:r>
            <a:endParaRPr lang="en-US" b="1" dirty="0">
              <a:solidFill>
                <a:srgbClr val="FF0000"/>
              </a:solidFill>
            </a:endParaRPr>
          </a:p>
        </p:txBody>
      </p:sp>
      <p:pic>
        <p:nvPicPr>
          <p:cNvPr id="4" name="Picture 3" descr="images-4.jpg"/>
          <p:cNvPicPr>
            <a:picLocks noChangeAspect="1"/>
          </p:cNvPicPr>
          <p:nvPr/>
        </p:nvPicPr>
        <p:blipFill>
          <a:blip r:embed="rId3"/>
          <a:stretch>
            <a:fillRect/>
          </a:stretch>
        </p:blipFill>
        <p:spPr>
          <a:xfrm>
            <a:off x="8670238" y="2928154"/>
            <a:ext cx="2862120" cy="2143827"/>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Left-Right Arrow 5"/>
          <p:cNvSpPr/>
          <p:nvPr/>
        </p:nvSpPr>
        <p:spPr>
          <a:xfrm>
            <a:off x="4367284" y="3616657"/>
            <a:ext cx="3944203" cy="859809"/>
          </a:xfrm>
          <a:prstGeom prst="leftRightArrow">
            <a:avLst/>
          </a:prstGeom>
          <a:solidFill>
            <a:srgbClr val="E0EE58"/>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p:cTn id="18"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19"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0"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70" decel="100000"/>
                                        <p:tgtEl>
                                          <p:spTgt spid="5"/>
                                        </p:tgtEl>
                                      </p:cBhvr>
                                    </p:animEffect>
                                    <p:animScale>
                                      <p:cBhvr>
                                        <p:cTn id="28" dur="770" decel="100000"/>
                                        <p:tgtEl>
                                          <p:spTgt spid="5"/>
                                        </p:tgtEl>
                                      </p:cBhvr>
                                      <p:from x="10000" y="10000"/>
                                      <p:to x="200000" y="450000"/>
                                    </p:animScale>
                                    <p:animScale>
                                      <p:cBhvr>
                                        <p:cTn id="29" dur="1230" accel="100000" fill="hold">
                                          <p:stCondLst>
                                            <p:cond delay="770"/>
                                          </p:stCondLst>
                                        </p:cTn>
                                        <p:tgtEl>
                                          <p:spTgt spid="5"/>
                                        </p:tgtEl>
                                      </p:cBhvr>
                                      <p:from x="200000" y="450000"/>
                                      <p:to x="100000" y="100000"/>
                                    </p:animScale>
                                    <p:set>
                                      <p:cBhvr>
                                        <p:cTn id="30" dur="770" fill="hold"/>
                                        <p:tgtEl>
                                          <p:spTgt spid="5"/>
                                        </p:tgtEl>
                                        <p:attrNameLst>
                                          <p:attrName>ppt_x</p:attrName>
                                        </p:attrNameLst>
                                      </p:cBhvr>
                                      <p:to>
                                        <p:strVal val="(0.5)"/>
                                      </p:to>
                                    </p:set>
                                    <p:anim from="(0.5)" to="(#ppt_x)" calcmode="lin" valueType="num">
                                      <p:cBhvr>
                                        <p:cTn id="31" dur="1230" accel="100000" fill="hold">
                                          <p:stCondLst>
                                            <p:cond delay="770"/>
                                          </p:stCondLst>
                                        </p:cTn>
                                        <p:tgtEl>
                                          <p:spTgt spid="5"/>
                                        </p:tgtEl>
                                        <p:attrNameLst>
                                          <p:attrName>ppt_x</p:attrName>
                                        </p:attrNameLst>
                                      </p:cBhvr>
                                    </p:anim>
                                    <p:set>
                                      <p:cBhvr>
                                        <p:cTn id="32" dur="770" fill="hold"/>
                                        <p:tgtEl>
                                          <p:spTgt spid="5"/>
                                        </p:tgtEl>
                                        <p:attrNameLst>
                                          <p:attrName>ppt_y</p:attrName>
                                        </p:attrNameLst>
                                      </p:cBhvr>
                                      <p:to>
                                        <p:strVal val="(#ppt_y+0.4)"/>
                                      </p:to>
                                    </p:set>
                                    <p:anim from="(#ppt_y+0.4)" to="(#ppt_y)" calcmode="lin" valueType="num">
                                      <p:cBhvr>
                                        <p:cTn id="33" dur="1230" accel="100000" fill="hold">
                                          <p:stCondLst>
                                            <p:cond delay="770"/>
                                          </p:stCondLst>
                                        </p:cTn>
                                        <p:tgtEl>
                                          <p:spTgt spid="5"/>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000"/>
                                        <p:tgtEl>
                                          <p:spTgt spid="4"/>
                                        </p:tgtEl>
                                      </p:cBhvr>
                                    </p:animEffect>
                                    <p:anim calcmode="lin" valueType="num">
                                      <p:cBhvr>
                                        <p:cTn id="39" dur="2000" fill="hold"/>
                                        <p:tgtEl>
                                          <p:spTgt spid="4"/>
                                        </p:tgtEl>
                                        <p:attrNameLst>
                                          <p:attrName>style.rotation</p:attrName>
                                        </p:attrNameLst>
                                      </p:cBhvr>
                                      <p:tavLst>
                                        <p:tav tm="0">
                                          <p:val>
                                            <p:fltVal val="720"/>
                                          </p:val>
                                        </p:tav>
                                        <p:tav tm="100000">
                                          <p:val>
                                            <p:fltVal val="0"/>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 calcmode="lin" valueType="num">
                                      <p:cBhvr>
                                        <p:cTn id="41"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fltVal val="0"/>
                                          </p:val>
                                        </p:tav>
                                        <p:tav tm="100000">
                                          <p:val>
                                            <p:strVal val="#ppt_w"/>
                                          </p:val>
                                        </p:tav>
                                      </p:tavLst>
                                    </p:anim>
                                    <p:anim calcmode="lin" valueType="num">
                                      <p:cBhvr>
                                        <p:cTn id="47" dur="1000" fill="hold"/>
                                        <p:tgtEl>
                                          <p:spTgt spid="6"/>
                                        </p:tgtEl>
                                        <p:attrNameLst>
                                          <p:attrName>ppt_h</p:attrName>
                                        </p:attrNameLst>
                                      </p:cBhvr>
                                      <p:tavLst>
                                        <p:tav tm="0">
                                          <p:val>
                                            <p:fltVal val="0"/>
                                          </p:val>
                                        </p:tav>
                                        <p:tav tm="100000">
                                          <p:val>
                                            <p:strVal val="#ppt_h"/>
                                          </p:val>
                                        </p:tav>
                                      </p:tavLst>
                                    </p:anim>
                                    <p:anim calcmode="lin" valueType="num">
                                      <p:cBhvr>
                                        <p:cTn id="4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9726"/>
            <a:ext cx="10261600" cy="3470275"/>
          </a:xfrm>
        </p:spPr>
        <p:txBody>
          <a:bodyPr>
            <a:normAutofit/>
          </a:bodyPr>
          <a:lstStyle/>
          <a:p>
            <a:pPr algn="ctr" fontAlgn="auto">
              <a:spcAft>
                <a:spcPts val="0"/>
              </a:spcAft>
              <a:defRPr/>
            </a:pPr>
            <a:r>
              <a:rPr lang="en-US" sz="3600" dirty="0" smtClean="0">
                <a:solidFill>
                  <a:srgbClr val="FFFF00"/>
                </a:solidFill>
              </a:rPr>
              <a:t>„Motivating the </a:t>
            </a:r>
            <a:r>
              <a:rPr lang="ro-RO" sz="3600" dirty="0" smtClean="0">
                <a:solidFill>
                  <a:srgbClr val="FFFF00"/>
                </a:solidFill>
              </a:rPr>
              <a:t>L</a:t>
            </a:r>
            <a:r>
              <a:rPr lang="en-US" sz="3600" dirty="0" smtClean="0">
                <a:solidFill>
                  <a:srgbClr val="FFFF00"/>
                </a:solidFill>
              </a:rPr>
              <a:t>earning </a:t>
            </a:r>
            <a:r>
              <a:rPr lang="ro-RO" sz="3600" dirty="0" smtClean="0">
                <a:solidFill>
                  <a:srgbClr val="FFFF00"/>
                </a:solidFill>
              </a:rPr>
              <a:t>E</a:t>
            </a:r>
            <a:r>
              <a:rPr lang="en-US" sz="3600" dirty="0" err="1" smtClean="0">
                <a:solidFill>
                  <a:srgbClr val="FFFF00"/>
                </a:solidFill>
              </a:rPr>
              <a:t>ngine</a:t>
            </a:r>
            <a:r>
              <a:rPr lang="en-US" sz="3600" dirty="0" smtClean="0">
                <a:solidFill>
                  <a:srgbClr val="FFFF00"/>
                </a:solidFill>
              </a:rPr>
              <a:t> to </a:t>
            </a:r>
            <a:r>
              <a:rPr lang="ro-RO" sz="3600" dirty="0" smtClean="0">
                <a:solidFill>
                  <a:srgbClr val="FFFF00"/>
                </a:solidFill>
              </a:rPr>
              <a:t>I</a:t>
            </a:r>
            <a:r>
              <a:rPr lang="en-US" sz="3600" dirty="0" err="1" smtClean="0">
                <a:solidFill>
                  <a:srgbClr val="FFFF00"/>
                </a:solidFill>
              </a:rPr>
              <a:t>ncrease</a:t>
            </a:r>
            <a:r>
              <a:rPr lang="en-US" sz="3600" dirty="0" smtClean="0">
                <a:solidFill>
                  <a:srgbClr val="FFFF00"/>
                </a:solidFill>
              </a:rPr>
              <a:t> </a:t>
            </a:r>
            <a:r>
              <a:rPr lang="ro-RO" sz="3600" dirty="0" smtClean="0">
                <a:solidFill>
                  <a:srgbClr val="FFFF00"/>
                </a:solidFill>
              </a:rPr>
              <a:t>S</a:t>
            </a:r>
            <a:r>
              <a:rPr lang="en-US" sz="3600" dirty="0" err="1" smtClean="0">
                <a:solidFill>
                  <a:srgbClr val="FFFF00"/>
                </a:solidFill>
              </a:rPr>
              <a:t>tudent's</a:t>
            </a:r>
            <a:r>
              <a:rPr lang="en-US" sz="3600" dirty="0" smtClean="0">
                <a:solidFill>
                  <a:srgbClr val="FFFF00"/>
                </a:solidFill>
              </a:rPr>
              <a:t> </a:t>
            </a:r>
            <a:r>
              <a:rPr lang="ro-RO" sz="3600" dirty="0" smtClean="0">
                <a:solidFill>
                  <a:srgbClr val="FFFF00"/>
                </a:solidFill>
              </a:rPr>
              <a:t>S</a:t>
            </a:r>
            <a:r>
              <a:rPr lang="en-US" sz="3600" dirty="0" err="1" smtClean="0">
                <a:solidFill>
                  <a:srgbClr val="FFFF00"/>
                </a:solidFill>
              </a:rPr>
              <a:t>chool</a:t>
            </a:r>
            <a:r>
              <a:rPr lang="en-US" sz="3600" dirty="0" smtClean="0">
                <a:solidFill>
                  <a:srgbClr val="FFFF00"/>
                </a:solidFill>
              </a:rPr>
              <a:t>, </a:t>
            </a:r>
            <a:r>
              <a:rPr lang="ro-RO" sz="3600" dirty="0" smtClean="0">
                <a:solidFill>
                  <a:srgbClr val="FFFF00"/>
                </a:solidFill>
              </a:rPr>
              <a:t>P</a:t>
            </a:r>
            <a:r>
              <a:rPr lang="en-US" sz="3600" dirty="0" err="1" smtClean="0">
                <a:solidFill>
                  <a:srgbClr val="FFFF00"/>
                </a:solidFill>
              </a:rPr>
              <a:t>rofessional</a:t>
            </a:r>
            <a:r>
              <a:rPr lang="en-US" sz="3600" dirty="0" smtClean="0">
                <a:solidFill>
                  <a:srgbClr val="FFFF00"/>
                </a:solidFill>
              </a:rPr>
              <a:t> and </a:t>
            </a:r>
            <a:r>
              <a:rPr lang="ro-RO" sz="3600" dirty="0" smtClean="0">
                <a:solidFill>
                  <a:srgbClr val="FFFF00"/>
                </a:solidFill>
              </a:rPr>
              <a:t>S</a:t>
            </a:r>
            <a:r>
              <a:rPr lang="en-US" sz="3600" dirty="0" err="1" smtClean="0">
                <a:solidFill>
                  <a:srgbClr val="FFFF00"/>
                </a:solidFill>
              </a:rPr>
              <a:t>ocial</a:t>
            </a:r>
            <a:r>
              <a:rPr lang="en-US" sz="3600" dirty="0" smtClean="0">
                <a:solidFill>
                  <a:srgbClr val="FFFF00"/>
                </a:solidFill>
              </a:rPr>
              <a:t> </a:t>
            </a:r>
            <a:r>
              <a:rPr lang="ro-RO" sz="3600" dirty="0" smtClean="0">
                <a:solidFill>
                  <a:srgbClr val="FFFF00"/>
                </a:solidFill>
              </a:rPr>
              <a:t>S</a:t>
            </a:r>
            <a:r>
              <a:rPr lang="en-US" sz="3600" dirty="0" err="1" smtClean="0">
                <a:solidFill>
                  <a:srgbClr val="FFFF00"/>
                </a:solidFill>
              </a:rPr>
              <a:t>uccess</a:t>
            </a:r>
            <a:r>
              <a:rPr lang="en-US" sz="3600" dirty="0" smtClean="0">
                <a:solidFill>
                  <a:srgbClr val="FFFF00"/>
                </a:solidFill>
              </a:rPr>
              <a:t> and </a:t>
            </a:r>
            <a:r>
              <a:rPr lang="ro-RO" sz="3600" dirty="0" smtClean="0">
                <a:solidFill>
                  <a:srgbClr val="FFFF00"/>
                </a:solidFill>
              </a:rPr>
              <a:t>R</a:t>
            </a:r>
            <a:r>
              <a:rPr lang="en-US" sz="3600" dirty="0" smtClean="0">
                <a:solidFill>
                  <a:srgbClr val="FFFF00"/>
                </a:solidFill>
              </a:rPr>
              <a:t>educe </a:t>
            </a:r>
            <a:r>
              <a:rPr lang="ro-RO" sz="3600" dirty="0" smtClean="0">
                <a:solidFill>
                  <a:srgbClr val="FFFF00"/>
                </a:solidFill>
              </a:rPr>
              <a:t>A</a:t>
            </a:r>
            <a:r>
              <a:rPr lang="en-US" sz="3600" dirty="0" err="1" smtClean="0">
                <a:solidFill>
                  <a:srgbClr val="FFFF00"/>
                </a:solidFill>
              </a:rPr>
              <a:t>bsenteeism</a:t>
            </a:r>
            <a:r>
              <a:rPr lang="en-US" sz="3600" dirty="0" smtClean="0">
                <a:solidFill>
                  <a:srgbClr val="FFFF00"/>
                </a:solidFill>
              </a:rPr>
              <a:t> “</a:t>
            </a:r>
            <a:r>
              <a:rPr lang="ro-RO" sz="3200" dirty="0" smtClean="0">
                <a:solidFill>
                  <a:srgbClr val="FFFF00"/>
                </a:solidFill>
              </a:rPr>
              <a:t/>
            </a:r>
            <a:br>
              <a:rPr lang="ro-RO" sz="3200" dirty="0" smtClean="0">
                <a:solidFill>
                  <a:srgbClr val="FFFF00"/>
                </a:solidFill>
              </a:rPr>
            </a:br>
            <a:r>
              <a:rPr lang="ro-RO" sz="3100" dirty="0" smtClean="0"/>
              <a:t/>
            </a:r>
            <a:br>
              <a:rPr lang="ro-RO" sz="3100" dirty="0" smtClean="0"/>
            </a:br>
            <a:r>
              <a:rPr lang="ro-RO" sz="3100" dirty="0" smtClean="0"/>
              <a:t/>
            </a:r>
            <a:br>
              <a:rPr lang="ro-RO" sz="3100" dirty="0" smtClean="0"/>
            </a:br>
            <a:r>
              <a:rPr lang="en-US" sz="3100" dirty="0" smtClean="0"/>
              <a:t> </a:t>
            </a:r>
            <a:r>
              <a:rPr lang="bg-BG" sz="3100" dirty="0" smtClean="0"/>
              <a:t>№ </a:t>
            </a:r>
            <a:r>
              <a:rPr lang="ro-RO" sz="3200" dirty="0" smtClean="0"/>
              <a:t>2019-1-RO01-KA229-063851_1</a:t>
            </a:r>
            <a:endParaRPr lang="en-US" dirty="0"/>
          </a:p>
        </p:txBody>
      </p:sp>
      <p:sp>
        <p:nvSpPr>
          <p:cNvPr id="6147" name="Subtitle 2"/>
          <p:cNvSpPr>
            <a:spLocks noGrp="1"/>
          </p:cNvSpPr>
          <p:nvPr>
            <p:ph type="subTitle" idx="1"/>
          </p:nvPr>
        </p:nvSpPr>
        <p:spPr>
          <a:xfrm>
            <a:off x="2336801" y="3962400"/>
            <a:ext cx="8786284" cy="2438400"/>
          </a:xfrm>
        </p:spPr>
        <p:txBody>
          <a:bodyPr/>
          <a:lstStyle/>
          <a:p>
            <a:pPr marR="0"/>
            <a:r>
              <a:rPr lang="ro-RO" smtClean="0"/>
              <a:t>2019-2021</a:t>
            </a:r>
          </a:p>
          <a:p>
            <a:pPr marR="0"/>
            <a:r>
              <a:rPr lang="en-US" smtClean="0"/>
              <a:t>Secondary school</a:t>
            </a:r>
            <a:br>
              <a:rPr lang="en-US" smtClean="0"/>
            </a:br>
            <a:r>
              <a:rPr lang="en-US" smtClean="0"/>
              <a:t>"PROF. UNIV. DR. ION STOIA”</a:t>
            </a:r>
          </a:p>
        </p:txBody>
      </p:sp>
      <p:pic>
        <p:nvPicPr>
          <p:cNvPr id="4" name="Image 1"/>
          <p:cNvPicPr>
            <a:picLocks/>
          </p:cNvPicPr>
          <p:nvPr/>
        </p:nvPicPr>
        <p:blipFill>
          <a:blip r:embed="rId2"/>
          <a:srcRect/>
          <a:stretch>
            <a:fillRect/>
          </a:stretch>
        </p:blipFill>
        <p:spPr bwMode="auto">
          <a:xfrm>
            <a:off x="0" y="5381625"/>
            <a:ext cx="4572000" cy="1476375"/>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0" y="0"/>
            <a:ext cx="1498600" cy="21224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b="1" dirty="0" smtClean="0"/>
              <a:t>You should take the opportunity</a:t>
            </a:r>
            <a:endParaRPr lang="en-US" b="1" dirty="0"/>
          </a:p>
        </p:txBody>
      </p:sp>
      <p:sp>
        <p:nvSpPr>
          <p:cNvPr id="3" name="Content Placeholder 2"/>
          <p:cNvSpPr>
            <a:spLocks noGrp="1"/>
          </p:cNvSpPr>
          <p:nvPr>
            <p:ph idx="1"/>
          </p:nvPr>
        </p:nvSpPr>
        <p:spPr/>
        <p:txBody>
          <a:bodyPr/>
          <a:lstStyle/>
          <a:p>
            <a:r>
              <a:rPr lang="ro-RO" dirty="0" smtClean="0"/>
              <a:t>School is a great opportunity.In some countries , children do not have the chance to study.</a:t>
            </a:r>
          </a:p>
          <a:p>
            <a:endParaRPr lang="ro-RO" dirty="0" smtClean="0"/>
          </a:p>
          <a:p>
            <a:endParaRPr lang="ro-RO" dirty="0" smtClean="0"/>
          </a:p>
          <a:p>
            <a:endParaRPr lang="ro-RO" dirty="0" smtClean="0"/>
          </a:p>
          <a:p>
            <a:r>
              <a:rPr lang="vi-VN" dirty="0" smtClean="0"/>
              <a:t>Școala este un privilegiu. Gândește-te că în privința ta, școala este o opțiune, pe când în alte țări copiii nu beneficiază de ea.</a:t>
            </a:r>
            <a:endParaRPr lang="en-US" dirty="0"/>
          </a:p>
        </p:txBody>
      </p:sp>
      <p:pic>
        <p:nvPicPr>
          <p:cNvPr id="4" name="Picture 3" descr="297280_stock-photo-back-to-school-collection-2.jpg"/>
          <p:cNvPicPr>
            <a:picLocks noChangeAspect="1"/>
          </p:cNvPicPr>
          <p:nvPr/>
        </p:nvPicPr>
        <p:blipFill>
          <a:blip r:embed="rId2"/>
          <a:stretch>
            <a:fillRect/>
          </a:stretch>
        </p:blipFill>
        <p:spPr>
          <a:xfrm>
            <a:off x="9362364" y="2482709"/>
            <a:ext cx="2127560" cy="2095647"/>
          </a:xfrm>
          <a:prstGeom prst="rect">
            <a:avLst/>
          </a:prstGeom>
          <a:ln w="88900" cap="sq" cmpd="thickThin">
            <a:solidFill>
              <a:schemeClr val="accent1"/>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5"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4"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style.rotation</p:attrName>
                                        </p:attrNameLst>
                                      </p:cBhvr>
                                      <p:tavLst>
                                        <p:tav tm="0">
                                          <p:val>
                                            <p:fltVal val="720"/>
                                          </p:val>
                                        </p:tav>
                                        <p:tav tm="100000">
                                          <p:val>
                                            <p:fltVal val="0"/>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anim calcmode="lin" valueType="num">
                                      <p:cBhvr>
                                        <p:cTn id="33"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a-de-esec.jpg"/>
          <p:cNvPicPr>
            <a:picLocks noChangeAspect="1"/>
          </p:cNvPicPr>
          <p:nvPr/>
        </p:nvPicPr>
        <p:blipFill>
          <a:blip r:embed="rId2"/>
          <a:stretch>
            <a:fillRect/>
          </a:stretch>
        </p:blipFill>
        <p:spPr>
          <a:xfrm>
            <a:off x="1" y="1"/>
            <a:ext cx="12192000" cy="6858000"/>
          </a:xfrm>
          <a:prstGeom prst="rect">
            <a:avLst/>
          </a:prstGeom>
        </p:spPr>
      </p:pic>
      <p:sp>
        <p:nvSpPr>
          <p:cNvPr id="2" name="Title 1"/>
          <p:cNvSpPr>
            <a:spLocks noGrp="1"/>
          </p:cNvSpPr>
          <p:nvPr>
            <p:ph type="title"/>
          </p:nvPr>
        </p:nvSpPr>
        <p:spPr/>
        <p:txBody>
          <a:bodyPr/>
          <a:lstStyle/>
          <a:p>
            <a:pPr algn="ctr"/>
            <a:r>
              <a:rPr lang="ro-RO" b="1" dirty="0" smtClean="0"/>
              <a:t>Soul peace</a:t>
            </a:r>
            <a:br>
              <a:rPr lang="ro-RO" b="1" dirty="0" smtClean="0"/>
            </a:br>
            <a:endParaRPr lang="en-US" b="1" dirty="0"/>
          </a:p>
        </p:txBody>
      </p:sp>
      <p:sp>
        <p:nvSpPr>
          <p:cNvPr id="3" name="Content Placeholder 2"/>
          <p:cNvSpPr>
            <a:spLocks noGrp="1"/>
          </p:cNvSpPr>
          <p:nvPr>
            <p:ph idx="1"/>
          </p:nvPr>
        </p:nvSpPr>
        <p:spPr>
          <a:xfrm>
            <a:off x="609600" y="1282890"/>
            <a:ext cx="10972800" cy="5171918"/>
          </a:xfrm>
        </p:spPr>
        <p:txBody>
          <a:bodyPr/>
          <a:lstStyle/>
          <a:p>
            <a:endParaRPr lang="ro-RO" dirty="0" smtClean="0"/>
          </a:p>
          <a:p>
            <a:r>
              <a:rPr lang="ro-RO" b="1" dirty="0" smtClean="0">
                <a:solidFill>
                  <a:srgbClr val="C00000"/>
                </a:solidFill>
              </a:rPr>
              <a:t>The</a:t>
            </a:r>
            <a:r>
              <a:rPr lang="en-US" b="1" dirty="0" smtClean="0">
                <a:solidFill>
                  <a:srgbClr val="C00000"/>
                </a:solidFill>
              </a:rPr>
              <a:t> anxiety and fear</a:t>
            </a:r>
            <a:r>
              <a:rPr lang="ro-RO" b="1" dirty="0" smtClean="0">
                <a:solidFill>
                  <a:srgbClr val="C00000"/>
                </a:solidFill>
              </a:rPr>
              <a:t> to</a:t>
            </a:r>
            <a:r>
              <a:rPr lang="en-US" b="1" dirty="0" smtClean="0">
                <a:solidFill>
                  <a:srgbClr val="C00000"/>
                </a:solidFill>
              </a:rPr>
              <a:t> taking small </a:t>
            </a:r>
            <a:r>
              <a:rPr lang="ro-RO" b="1" dirty="0" smtClean="0">
                <a:solidFill>
                  <a:srgbClr val="C00000"/>
                </a:solidFill>
              </a:rPr>
              <a:t>grades</a:t>
            </a:r>
            <a:r>
              <a:rPr lang="en-US" b="1" dirty="0" smtClean="0">
                <a:solidFill>
                  <a:srgbClr val="C00000"/>
                </a:solidFill>
              </a:rPr>
              <a:t> will gradually decrease.</a:t>
            </a:r>
            <a:endParaRPr lang="ro-RO" b="1" dirty="0" smtClean="0">
              <a:solidFill>
                <a:srgbClr val="C00000"/>
              </a:solidFill>
            </a:endParaRPr>
          </a:p>
          <a:p>
            <a:endParaRPr lang="ro-RO" b="1" dirty="0" smtClean="0">
              <a:solidFill>
                <a:srgbClr val="C00000"/>
              </a:solidFill>
            </a:endParaRPr>
          </a:p>
          <a:p>
            <a:endParaRPr lang="ro-RO" b="1" dirty="0" smtClean="0">
              <a:solidFill>
                <a:srgbClr val="C00000"/>
              </a:solidFill>
            </a:endParaRPr>
          </a:p>
          <a:p>
            <a:endParaRPr lang="ro-RO" b="1" dirty="0" smtClean="0">
              <a:solidFill>
                <a:srgbClr val="C00000"/>
              </a:solidFill>
            </a:endParaRPr>
          </a:p>
          <a:p>
            <a:endParaRPr lang="ro-RO" b="1" dirty="0" smtClean="0">
              <a:solidFill>
                <a:srgbClr val="C00000"/>
              </a:solidFill>
            </a:endParaRPr>
          </a:p>
          <a:p>
            <a:r>
              <a:rPr lang="it-IT" b="1" dirty="0" smtClean="0">
                <a:solidFill>
                  <a:srgbClr val="C00000"/>
                </a:solidFill>
              </a:rPr>
              <a:t>Pentru că anxietatea și frica de a nu lua note mici va scădea progresiv.</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b="1" dirty="0" smtClean="0"/>
              <a:t>Learning develops Intellectual capacity</a:t>
            </a:r>
            <a:endParaRPr lang="en-US" b="1" dirty="0"/>
          </a:p>
        </p:txBody>
      </p:sp>
      <p:sp>
        <p:nvSpPr>
          <p:cNvPr id="3" name="Content Placeholder 2"/>
          <p:cNvSpPr>
            <a:spLocks noGrp="1"/>
          </p:cNvSpPr>
          <p:nvPr>
            <p:ph idx="1"/>
          </p:nvPr>
        </p:nvSpPr>
        <p:spPr>
          <a:xfrm>
            <a:off x="609600" y="1583140"/>
            <a:ext cx="10972800" cy="4871668"/>
          </a:xfrm>
        </p:spPr>
        <p:txBody>
          <a:bodyPr>
            <a:normAutofit/>
          </a:bodyPr>
          <a:lstStyle/>
          <a:p>
            <a:pPr>
              <a:buNone/>
            </a:pPr>
            <a:endParaRPr lang="ro-RO" dirty="0" smtClean="0"/>
          </a:p>
          <a:p>
            <a:r>
              <a:rPr lang="en-US" dirty="0" smtClean="0"/>
              <a:t>Take advantage of what you are capable of. Because you just can't waste a mind as brilliant as yours.</a:t>
            </a:r>
            <a:endParaRPr lang="ro-RO" dirty="0" smtClean="0"/>
          </a:p>
          <a:p>
            <a:endParaRPr lang="ro-RO" dirty="0" smtClean="0"/>
          </a:p>
          <a:p>
            <a:endParaRPr lang="ro-RO" dirty="0" smtClean="0"/>
          </a:p>
          <a:p>
            <a:endParaRPr lang="ro-RO" dirty="0" smtClean="0"/>
          </a:p>
          <a:p>
            <a:endParaRPr lang="ro-RO" dirty="0" smtClean="0"/>
          </a:p>
          <a:p>
            <a:r>
              <a:rPr lang="vi-VN" sz="2400" dirty="0" smtClean="0"/>
              <a:t>Profită de ceea ce ești capabil. Pentru că pur și simplu nu ai cum să irosești o minte atât de briliantă precum a ta.</a:t>
            </a:r>
            <a:endParaRPr lang="en-US" sz="2400" dirty="0"/>
          </a:p>
        </p:txBody>
      </p:sp>
      <p:pic>
        <p:nvPicPr>
          <p:cNvPr id="4" name="Picture 3" descr="images (2).jpg"/>
          <p:cNvPicPr>
            <a:picLocks noChangeAspect="1"/>
          </p:cNvPicPr>
          <p:nvPr/>
        </p:nvPicPr>
        <p:blipFill>
          <a:blip r:embed="rId2"/>
          <a:stretch>
            <a:fillRect/>
          </a:stretch>
        </p:blipFill>
        <p:spPr>
          <a:xfrm>
            <a:off x="4447038" y="3361400"/>
            <a:ext cx="2533650" cy="1800225"/>
          </a:xfrm>
          <a:prstGeom prst="rect">
            <a:avLst/>
          </a:prstGeom>
        </p:spPr>
      </p:pic>
      <p:sp>
        <p:nvSpPr>
          <p:cNvPr id="5" name="Right Arrow 4"/>
          <p:cNvSpPr/>
          <p:nvPr/>
        </p:nvSpPr>
        <p:spPr>
          <a:xfrm>
            <a:off x="627797" y="3684896"/>
            <a:ext cx="3261815" cy="1105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7397086" y="3684895"/>
            <a:ext cx="3398293" cy="10099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anim calcmode="lin" valueType="num">
                                      <p:cBhvr>
                                        <p:cTn id="43"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44"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4" name="Horizontal Scroll 3"/>
          <p:cNvSpPr/>
          <p:nvPr/>
        </p:nvSpPr>
        <p:spPr>
          <a:xfrm>
            <a:off x="1828800" y="3462338"/>
            <a:ext cx="9550400" cy="2938462"/>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 The European Commission is not responsible for any uploaded or submitted content. The content reflects the views only of the European Commission cannot be held responsible for any use which may be made of the information contained therein”</a:t>
            </a:r>
            <a:endParaRPr lang="en-US" dirty="0"/>
          </a:p>
        </p:txBody>
      </p:sp>
      <p:sp>
        <p:nvSpPr>
          <p:cNvPr id="5" name="Horizontal Scroll 4"/>
          <p:cNvSpPr/>
          <p:nvPr/>
        </p:nvSpPr>
        <p:spPr>
          <a:xfrm>
            <a:off x="1524000" y="496888"/>
            <a:ext cx="10058400" cy="202406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All rights reserved. No part of this publication may be reproduced, in any form or any means, without permission in writing from the authors.</a:t>
            </a:r>
            <a:endParaRPr lang="en-US" dirty="0"/>
          </a:p>
        </p:txBody>
      </p:sp>
      <p:pic>
        <p:nvPicPr>
          <p:cNvPr id="17413" name="Image 1"/>
          <p:cNvPicPr>
            <a:picLocks noGrp="1"/>
          </p:cNvPicPr>
          <p:nvPr>
            <p:ph idx="1"/>
          </p:nvPr>
        </p:nvPicPr>
        <p:blipFill>
          <a:blip r:embed="rId2"/>
          <a:srcRect/>
          <a:stretch>
            <a:fillRect/>
          </a:stretch>
        </p:blipFill>
        <p:spPr>
          <a:xfrm>
            <a:off x="3352800" y="2286001"/>
            <a:ext cx="6096000" cy="1476375"/>
          </a:xfrm>
        </p:spPr>
      </p:pic>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linds(horizontal)">
                                      <p:cBhvr>
                                        <p:cTn id="12" dur="500"/>
                                        <p:tgtEl>
                                          <p:spTgt spid="1741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Project Financed by the European Union</a:t>
            </a:r>
            <a:endParaRPr lang="ro-RO" dirty="0"/>
          </a:p>
        </p:txBody>
      </p:sp>
      <p:sp>
        <p:nvSpPr>
          <p:cNvPr id="18435" name="Content Placeholder 2"/>
          <p:cNvSpPr>
            <a:spLocks noGrp="1"/>
          </p:cNvSpPr>
          <p:nvPr>
            <p:ph sz="quarter" idx="1"/>
          </p:nvPr>
        </p:nvSpPr>
        <p:spPr>
          <a:xfrm>
            <a:off x="1422400" y="1752600"/>
            <a:ext cx="10160000" cy="4724400"/>
          </a:xfrm>
        </p:spPr>
        <p:txBody>
          <a:bodyPr/>
          <a:lstStyle/>
          <a:p>
            <a:pPr algn="ctr">
              <a:buFontTx/>
              <a:buNone/>
            </a:pPr>
            <a:r>
              <a:rPr lang="en-US" b="1" smtClean="0">
                <a:solidFill>
                  <a:srgbClr val="FF0000"/>
                </a:solidFill>
              </a:rPr>
              <a:t>„Motivating the </a:t>
            </a:r>
            <a:r>
              <a:rPr lang="ro-RO" b="1" smtClean="0">
                <a:solidFill>
                  <a:srgbClr val="FF0000"/>
                </a:solidFill>
              </a:rPr>
              <a:t>L</a:t>
            </a:r>
            <a:r>
              <a:rPr lang="en-US" b="1" smtClean="0">
                <a:solidFill>
                  <a:srgbClr val="FF0000"/>
                </a:solidFill>
              </a:rPr>
              <a:t>earning </a:t>
            </a:r>
            <a:r>
              <a:rPr lang="ro-RO" b="1" smtClean="0">
                <a:solidFill>
                  <a:srgbClr val="FF0000"/>
                </a:solidFill>
              </a:rPr>
              <a:t>E</a:t>
            </a:r>
            <a:r>
              <a:rPr lang="en-US" b="1" smtClean="0">
                <a:solidFill>
                  <a:srgbClr val="FF0000"/>
                </a:solidFill>
              </a:rPr>
              <a:t>ngine to </a:t>
            </a:r>
            <a:r>
              <a:rPr lang="ro-RO" b="1" smtClean="0">
                <a:solidFill>
                  <a:srgbClr val="FF0000"/>
                </a:solidFill>
              </a:rPr>
              <a:t>I</a:t>
            </a:r>
            <a:r>
              <a:rPr lang="en-US" b="1" smtClean="0">
                <a:solidFill>
                  <a:srgbClr val="FF0000"/>
                </a:solidFill>
              </a:rPr>
              <a:t>ncrease </a:t>
            </a:r>
            <a:r>
              <a:rPr lang="ro-RO" b="1" smtClean="0">
                <a:solidFill>
                  <a:srgbClr val="FF0000"/>
                </a:solidFill>
              </a:rPr>
              <a:t>S</a:t>
            </a:r>
            <a:r>
              <a:rPr lang="en-US" b="1" smtClean="0">
                <a:solidFill>
                  <a:srgbClr val="FF0000"/>
                </a:solidFill>
              </a:rPr>
              <a:t>tudent's </a:t>
            </a:r>
            <a:r>
              <a:rPr lang="ro-RO" b="1" smtClean="0">
                <a:solidFill>
                  <a:srgbClr val="FF0000"/>
                </a:solidFill>
              </a:rPr>
              <a:t>S</a:t>
            </a:r>
            <a:r>
              <a:rPr lang="en-US" b="1" smtClean="0">
                <a:solidFill>
                  <a:srgbClr val="FF0000"/>
                </a:solidFill>
              </a:rPr>
              <a:t>chool, </a:t>
            </a:r>
            <a:r>
              <a:rPr lang="ro-RO" b="1" smtClean="0">
                <a:solidFill>
                  <a:srgbClr val="FF0000"/>
                </a:solidFill>
              </a:rPr>
              <a:t>P</a:t>
            </a:r>
            <a:r>
              <a:rPr lang="en-US" b="1" smtClean="0">
                <a:solidFill>
                  <a:srgbClr val="FF0000"/>
                </a:solidFill>
              </a:rPr>
              <a:t>rofessional and </a:t>
            </a:r>
            <a:r>
              <a:rPr lang="ro-RO" b="1" smtClean="0">
                <a:solidFill>
                  <a:srgbClr val="FF0000"/>
                </a:solidFill>
              </a:rPr>
              <a:t>S</a:t>
            </a:r>
            <a:r>
              <a:rPr lang="en-US" b="1" smtClean="0">
                <a:solidFill>
                  <a:srgbClr val="FF0000"/>
                </a:solidFill>
              </a:rPr>
              <a:t>ocial </a:t>
            </a:r>
            <a:r>
              <a:rPr lang="ro-RO" b="1" smtClean="0">
                <a:solidFill>
                  <a:srgbClr val="FF0000"/>
                </a:solidFill>
              </a:rPr>
              <a:t>S</a:t>
            </a:r>
            <a:r>
              <a:rPr lang="en-US" b="1" smtClean="0">
                <a:solidFill>
                  <a:srgbClr val="FF0000"/>
                </a:solidFill>
              </a:rPr>
              <a:t>uccess and </a:t>
            </a:r>
            <a:r>
              <a:rPr lang="ro-RO" b="1" smtClean="0">
                <a:solidFill>
                  <a:srgbClr val="FF0000"/>
                </a:solidFill>
              </a:rPr>
              <a:t>R</a:t>
            </a:r>
            <a:r>
              <a:rPr lang="en-US" b="1" smtClean="0">
                <a:solidFill>
                  <a:srgbClr val="FF0000"/>
                </a:solidFill>
              </a:rPr>
              <a:t>educe </a:t>
            </a:r>
            <a:r>
              <a:rPr lang="ro-RO" b="1" smtClean="0">
                <a:solidFill>
                  <a:srgbClr val="FF0000"/>
                </a:solidFill>
              </a:rPr>
              <a:t>A</a:t>
            </a:r>
            <a:r>
              <a:rPr lang="en-US" b="1" smtClean="0">
                <a:solidFill>
                  <a:srgbClr val="FF0000"/>
                </a:solidFill>
              </a:rPr>
              <a:t>bsenteeism “</a:t>
            </a:r>
            <a:endParaRPr lang="ro-RO" b="1" smtClean="0">
              <a:solidFill>
                <a:srgbClr val="FF0000"/>
              </a:solidFill>
            </a:endParaRPr>
          </a:p>
          <a:p>
            <a:pPr>
              <a:buFontTx/>
              <a:buNone/>
            </a:pPr>
            <a:endParaRPr lang="ro-RO" b="1" smtClean="0"/>
          </a:p>
          <a:p>
            <a:endParaRPr lang="ro-RO" smtClean="0"/>
          </a:p>
        </p:txBody>
      </p:sp>
      <p:pic>
        <p:nvPicPr>
          <p:cNvPr id="18436" name="Picture 3" descr="Резултат с изображение за еразмус"/>
          <p:cNvPicPr>
            <a:picLocks noChangeAspect="1" noChangeArrowheads="1"/>
          </p:cNvPicPr>
          <p:nvPr/>
        </p:nvPicPr>
        <p:blipFill>
          <a:blip r:embed="rId2"/>
          <a:srcRect/>
          <a:stretch>
            <a:fillRect/>
          </a:stretch>
        </p:blipFill>
        <p:spPr bwMode="auto">
          <a:xfrm>
            <a:off x="1320800" y="4038600"/>
            <a:ext cx="10261600" cy="235743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5701"/>
            <a:ext cx="10972800" cy="5691699"/>
          </a:xfrm>
        </p:spPr>
        <p:txBody>
          <a:bodyPr>
            <a:normAutofit/>
          </a:bodyPr>
          <a:lstStyle/>
          <a:p>
            <a:r>
              <a:rPr lang="en-US" sz="1400" dirty="0" smtClean="0">
                <a:latin typeface="Garamond" pitchFamily="18" charset="0"/>
                <a:hlinkClick r:id="rId2"/>
              </a:rPr>
              <a:t>https://www.inc.com/aj-agrawal/4-reasons-why-we-should-never-stop-learning.html</a:t>
            </a:r>
            <a:endParaRPr lang="ro-RO" sz="1400" dirty="0" smtClean="0">
              <a:latin typeface="Garamond" pitchFamily="18" charset="0"/>
            </a:endParaRPr>
          </a:p>
          <a:p>
            <a:r>
              <a:rPr lang="en-US" sz="1400" dirty="0" smtClean="0">
                <a:latin typeface="Garamond" pitchFamily="18" charset="0"/>
                <a:hlinkClick r:id="rId3"/>
              </a:rPr>
              <a:t>https://templates.office.com/en-us/parcel-design-tm56596226</a:t>
            </a:r>
            <a:endParaRPr lang="ro-RO" sz="1400" dirty="0" smtClean="0">
              <a:latin typeface="Garamond" pitchFamily="18" charset="0"/>
            </a:endParaRPr>
          </a:p>
          <a:p>
            <a:r>
              <a:rPr lang="en-US" sz="1400" dirty="0" smtClean="0">
                <a:latin typeface="Garamond" pitchFamily="18" charset="0"/>
                <a:hlinkClick r:id="rId4"/>
              </a:rPr>
              <a:t>https://brookeromney.com/2017/02/dont-care-kids-get/</a:t>
            </a:r>
            <a:endParaRPr lang="ro-RO" sz="1400" dirty="0" smtClean="0">
              <a:latin typeface="Garamond" pitchFamily="18" charset="0"/>
            </a:endParaRPr>
          </a:p>
          <a:p>
            <a:r>
              <a:rPr lang="en-US" sz="1400" dirty="0" smtClean="0">
                <a:latin typeface="Garamond" pitchFamily="18" charset="0"/>
                <a:hlinkClick r:id="rId5"/>
              </a:rPr>
              <a:t>https://www.nytimes.com/2019/10/21/health/psychology-humility-pride-behavior.html</a:t>
            </a:r>
            <a:endParaRPr lang="ro-RO" sz="1400" dirty="0" smtClean="0">
              <a:latin typeface="Garamond" pitchFamily="18" charset="0"/>
            </a:endParaRPr>
          </a:p>
          <a:p>
            <a:r>
              <a:rPr lang="en-US" sz="1400" dirty="0" smtClean="0">
                <a:latin typeface="Garamond" pitchFamily="18" charset="0"/>
                <a:hlinkClick r:id="rId6"/>
              </a:rPr>
              <a:t>https://www.csp.com/15-qualities-of-a-good-coach-in-the-workplace/#.XmQUtqgzbIU</a:t>
            </a:r>
            <a:endParaRPr lang="en-US" sz="1400" dirty="0" smtClean="0">
              <a:latin typeface="Garamond" pitchFamily="18" charset="0"/>
            </a:endParaRPr>
          </a:p>
          <a:p>
            <a:r>
              <a:rPr lang="en-US" sz="1400" dirty="0" smtClean="0">
                <a:hlinkClick r:id="rId7"/>
              </a:rPr>
              <a:t>https://www.google.com/search?q=persoana+de+neinlocuit+in+echipa&amp;tbm=isch&amp;ved=2ahUKEwibu-ziyIboAhVCJMUKHYsBAesQ2-cCegQIABAA&amp;oq=persoana+de+neinlocuit+in+echipa&amp;gs_l=img.3...31570.33593..33925...0.0..0.167.1211.0j9......0....1..gws-wiz-img.pmbvDSpPfoc&amp;ei=haJiXtvkBMLIlAaLg4TYDg&amp;bih=608&amp;biw=1366&amp;rlz=1C1AVFC_enRO829RO830#imgrc=RvGc8Js456SnnM</a:t>
            </a:r>
            <a:endParaRPr lang="ro-RO" sz="1400" dirty="0" smtClean="0"/>
          </a:p>
          <a:p>
            <a:r>
              <a:rPr lang="en-US" sz="1400" dirty="0" smtClean="0">
                <a:hlinkClick r:id="rId8"/>
              </a:rPr>
              <a:t>https://www.google.com/search?q=creativitatea&amp;rlz=1C1AVFC_enRO829RO830&amp;source=lnms&amp;tbm=isch&amp;sa=X&amp;ved=2ahUKEwiU0Kz974voAhWHAhAIHbx2ArMQ_AUoAXoECBIQAw&amp;biw=1366&amp;bih=657</a:t>
            </a:r>
            <a:endParaRPr lang="ro-RO" sz="1400" dirty="0" smtClean="0"/>
          </a:p>
          <a:p>
            <a:r>
              <a:rPr lang="en-US" sz="1400" dirty="0" smtClean="0"/>
              <a:t>google.com/</a:t>
            </a:r>
            <a:r>
              <a:rPr lang="en-US" sz="1400" dirty="0" err="1" smtClean="0"/>
              <a:t>search?q</a:t>
            </a:r>
            <a:r>
              <a:rPr lang="en-US" sz="1400" dirty="0" smtClean="0"/>
              <a:t>=</a:t>
            </a:r>
            <a:r>
              <a:rPr lang="en-US" sz="1400" dirty="0" err="1" smtClean="0"/>
              <a:t>parinti+multumiti+de+copii&amp;tbm</a:t>
            </a:r>
            <a:r>
              <a:rPr lang="en-US" sz="1400" dirty="0" smtClean="0"/>
              <a:t>=</a:t>
            </a:r>
            <a:r>
              <a:rPr lang="en-US" sz="1400" dirty="0" err="1" smtClean="0"/>
              <a:t>isch&amp;ved</a:t>
            </a:r>
            <a:r>
              <a:rPr lang="en-US" sz="1400" dirty="0" smtClean="0"/>
              <a:t>=2ahUKEwispo2M9IvoAhWLLOwKHcnwD0wQ2-cCegQIABAA&amp;oq=</a:t>
            </a:r>
            <a:r>
              <a:rPr lang="en-US" sz="1400" dirty="0" err="1" smtClean="0"/>
              <a:t>parinti+multumiti+de+copii&amp;gs_l</a:t>
            </a:r>
            <a:r>
              <a:rPr lang="en-US" sz="1400" dirty="0" smtClean="0"/>
              <a:t>=img.3...96575.98753..99121...0.0..0.258.2162.2-9......0....1..gws-wiz-img.HKrRyOb5zts&amp;ei=CW9lXux9i9mwB8n</a:t>
            </a:r>
            <a:endParaRPr lang="ro-RO" sz="1400" dirty="0" smtClean="0"/>
          </a:p>
          <a:p>
            <a:r>
              <a:rPr lang="en-US" sz="1400" dirty="0" smtClean="0">
                <a:hlinkClick r:id="rId9"/>
              </a:rPr>
              <a:t>https://www.google.com/search?q=sa+fii+model+pentru+altii&amp;rlz=1C1AVFC_enRO829RO830&amp;source=lnms&amp;tbm=isch&amp;sa=X&amp;ved=2ahUKEwi-n53M9ovoAhVqk4sKHVHRDVkQ_AUoAXoECAsQAw&amp;biw=1366&amp;bih=657#imgrc=oF77aYR1JiH4YM</a:t>
            </a:r>
            <a:endParaRPr lang="ro-RO" sz="1400" dirty="0" smtClean="0"/>
          </a:p>
          <a:p>
            <a:r>
              <a:rPr lang="ro-RO" sz="1400" dirty="0" smtClean="0"/>
              <a:t>https://www.google.com/search?q=frica+de+note+mici&amp;tbm=isch&amp;ved=2ahUKEwjV3Pb3-IvoAhVOtaQKHY0gCU4Q2-cCegQIABAA&amp;oq=frica+de+note+mici&amp;gs_l=img.3...83538.88014..88434...0.0..0.264.4321.2-18......0....1..gws-wiz-img.......0j0i10j0i8i30j0i30j0i5i30j0i24.q97P42eeSSM&amp;ei=HHRlXtXeNc7qkgWNwaTwBA&amp;bih=657&amp;biw=1366&amp;rlz=1C1AVFC_enRO829RO830#imgrc=Vx3HiWgFmdNgQM</a:t>
            </a:r>
          </a:p>
          <a:p>
            <a:endParaRPr lang="en-US" sz="1200" dirty="0" smtClean="0"/>
          </a:p>
          <a:p>
            <a:endParaRPr lang="ro-RO" dirty="0" smtClean="0">
              <a:latin typeface="Garamond" pitchFamily="18" charset="0"/>
            </a:endParaRPr>
          </a:p>
          <a:p>
            <a:endParaRPr lang="en-US" dirty="0">
              <a:latin typeface="Garamond" pitchFamily="18" charset="0"/>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1" y="762000"/>
            <a:ext cx="10765367" cy="2057400"/>
          </a:xfrm>
          <a:solidFill>
            <a:srgbClr val="FF0000"/>
          </a:solidFill>
        </p:spPr>
        <p:txBody>
          <a:bodyPr/>
          <a:lstStyle/>
          <a:p>
            <a:pPr algn="ctr" fontAlgn="auto">
              <a:spcAft>
                <a:spcPts val="0"/>
              </a:spcAft>
              <a:defRPr/>
            </a:pPr>
            <a:r>
              <a:rPr sz="4000" dirty="0" smtClean="0"/>
              <a:t>Secondary school</a:t>
            </a:r>
            <a:r>
              <a:rPr lang="ro-RO" sz="4000" dirty="0" smtClean="0"/>
              <a:t/>
            </a:r>
            <a:br>
              <a:rPr lang="ro-RO" sz="4000" dirty="0" smtClean="0"/>
            </a:br>
            <a:r>
              <a:rPr sz="4000" dirty="0" smtClean="0"/>
              <a:t>"PROF. UNIV. DR. ION STOIA”</a:t>
            </a:r>
            <a:r>
              <a:rPr lang="ro-RO" sz="4000" dirty="0" smtClean="0"/>
              <a:t/>
            </a:r>
            <a:br>
              <a:rPr lang="ro-RO" sz="4000" dirty="0" smtClean="0"/>
            </a:br>
            <a:r>
              <a:rPr sz="4000" dirty="0" smtClean="0"/>
              <a:t>CĂLDĂRARU - ARGEŞ</a:t>
            </a:r>
          </a:p>
        </p:txBody>
      </p:sp>
      <p:sp>
        <p:nvSpPr>
          <p:cNvPr id="3" name="Text Placeholder 2"/>
          <p:cNvSpPr>
            <a:spLocks noGrp="1"/>
          </p:cNvSpPr>
          <p:nvPr>
            <p:ph type="body" idx="1"/>
          </p:nvPr>
        </p:nvSpPr>
        <p:spPr>
          <a:xfrm>
            <a:off x="1828800" y="3200400"/>
            <a:ext cx="9652000" cy="3352800"/>
          </a:xfrm>
          <a:solidFill>
            <a:srgbClr val="FFFF00"/>
          </a:solidFill>
        </p:spPr>
        <p:txBody>
          <a:bodyPr>
            <a:normAutofit fontScale="55000" lnSpcReduction="20000"/>
          </a:bodyPr>
          <a:lstStyle/>
          <a:p>
            <a:pPr algn="r" fontAlgn="auto">
              <a:spcAft>
                <a:spcPts val="0"/>
              </a:spcAft>
              <a:buClr>
                <a:schemeClr val="accent3"/>
              </a:buClr>
              <a:buFont typeface="Wingdings 2"/>
              <a:buNone/>
              <a:defRPr/>
            </a:pPr>
            <a:endParaRPr lang="ro-RO" b="1" dirty="0" smtClean="0"/>
          </a:p>
          <a:p>
            <a:pPr algn="r" fontAlgn="auto">
              <a:spcAft>
                <a:spcPts val="0"/>
              </a:spcAft>
              <a:buClr>
                <a:schemeClr val="accent3"/>
              </a:buClr>
              <a:buFont typeface="Wingdings 2"/>
              <a:buNone/>
              <a:defRPr/>
            </a:pPr>
            <a:endParaRPr lang="ro-RO" b="1" dirty="0" smtClean="0"/>
          </a:p>
          <a:p>
            <a:pPr algn="ctr" fontAlgn="auto">
              <a:spcAft>
                <a:spcPts val="0"/>
              </a:spcAft>
              <a:buClr>
                <a:schemeClr val="accent3"/>
              </a:buClr>
              <a:buFont typeface="Wingdings 2"/>
              <a:buNone/>
              <a:defRPr/>
            </a:pPr>
            <a:endParaRPr lang="en-US" b="1" dirty="0" smtClean="0"/>
          </a:p>
          <a:p>
            <a:pPr algn="ctr" fontAlgn="auto">
              <a:spcAft>
                <a:spcPts val="0"/>
              </a:spcAft>
              <a:buClr>
                <a:schemeClr val="accent3"/>
              </a:buClr>
              <a:buFont typeface="Wingdings 2"/>
              <a:buNone/>
              <a:defRPr/>
            </a:pPr>
            <a:r>
              <a:rPr lang="ro-RO" sz="3400" b="1" dirty="0" smtClean="0">
                <a:solidFill>
                  <a:srgbClr val="FF0000"/>
                </a:solidFill>
                <a:latin typeface="Verdana" pitchFamily="34" charset="0"/>
                <a:ea typeface="Verdana" pitchFamily="34" charset="0"/>
              </a:rPr>
              <a:t>By Students</a:t>
            </a:r>
            <a:endParaRPr lang="en-US" sz="3400" b="1" dirty="0" smtClean="0">
              <a:solidFill>
                <a:srgbClr val="FF0000"/>
              </a:solidFill>
              <a:latin typeface="Verdana" pitchFamily="34" charset="0"/>
              <a:ea typeface="Verdana" pitchFamily="34" charset="0"/>
            </a:endParaRPr>
          </a:p>
          <a:p>
            <a:pPr algn="ctr" fontAlgn="auto">
              <a:spcAft>
                <a:spcPts val="0"/>
              </a:spcAft>
              <a:buClr>
                <a:schemeClr val="accent3"/>
              </a:buClr>
              <a:buFont typeface="Wingdings 2"/>
              <a:buNone/>
              <a:defRPr/>
            </a:pPr>
            <a:endParaRPr lang="en-US" sz="3400" b="1" dirty="0" smtClean="0">
              <a:solidFill>
                <a:srgbClr val="FF0000"/>
              </a:solidFill>
            </a:endParaRPr>
          </a:p>
          <a:p>
            <a:pPr algn="ctr" fontAlgn="auto">
              <a:spcAft>
                <a:spcPts val="0"/>
              </a:spcAft>
              <a:buClr>
                <a:schemeClr val="accent3"/>
              </a:buClr>
              <a:buFont typeface="Wingdings 2"/>
              <a:buNone/>
              <a:defRPr/>
            </a:pPr>
            <a:r>
              <a:rPr lang="vi-VN" sz="3400" b="1" dirty="0" smtClean="0">
                <a:solidFill>
                  <a:srgbClr val="FF0000"/>
                </a:solidFill>
              </a:rPr>
              <a:t>Fulger Dorin Ionuț</a:t>
            </a:r>
            <a:r>
              <a:rPr lang="en-US" sz="3400" b="1" dirty="0" smtClean="0">
                <a:solidFill>
                  <a:srgbClr val="FF0000"/>
                </a:solidFill>
              </a:rPr>
              <a:t>, </a:t>
            </a:r>
            <a:r>
              <a:rPr lang="vi-VN" sz="3400" b="1" dirty="0" smtClean="0">
                <a:solidFill>
                  <a:srgbClr val="FF0000"/>
                </a:solidFill>
              </a:rPr>
              <a:t>Diaconescu Mihai Octavian</a:t>
            </a:r>
          </a:p>
          <a:p>
            <a:pPr algn="ctr" fontAlgn="auto">
              <a:spcAft>
                <a:spcPts val="0"/>
              </a:spcAft>
              <a:buClr>
                <a:schemeClr val="accent3"/>
              </a:buClr>
              <a:buFont typeface="Wingdings 2"/>
              <a:buNone/>
              <a:defRPr/>
            </a:pPr>
            <a:r>
              <a:rPr lang="vi-VN" sz="3400" b="1" dirty="0" smtClean="0">
                <a:solidFill>
                  <a:srgbClr val="FF0000"/>
                </a:solidFill>
              </a:rPr>
              <a:t>Tatu Daniel George</a:t>
            </a:r>
            <a:r>
              <a:rPr lang="en-US" sz="3400" b="1" dirty="0" smtClean="0">
                <a:solidFill>
                  <a:srgbClr val="FF0000"/>
                </a:solidFill>
              </a:rPr>
              <a:t>, </a:t>
            </a:r>
            <a:r>
              <a:rPr lang="vi-VN" sz="3400" b="1" dirty="0" smtClean="0">
                <a:solidFill>
                  <a:srgbClr val="FF0000"/>
                </a:solidFill>
              </a:rPr>
              <a:t>Niculae Raluca Elena</a:t>
            </a:r>
          </a:p>
          <a:p>
            <a:pPr algn="ctr" fontAlgn="auto">
              <a:spcAft>
                <a:spcPts val="0"/>
              </a:spcAft>
              <a:buClr>
                <a:schemeClr val="accent3"/>
              </a:buClr>
              <a:buFont typeface="Wingdings 2"/>
              <a:buNone/>
              <a:defRPr/>
            </a:pPr>
            <a:r>
              <a:rPr lang="en-US" sz="3400" b="1" dirty="0" err="1" smtClean="0">
                <a:solidFill>
                  <a:srgbClr val="FF0000"/>
                </a:solidFill>
                <a:latin typeface="Verdana" pitchFamily="34" charset="0"/>
                <a:ea typeface="Verdana" pitchFamily="34" charset="0"/>
              </a:rPr>
              <a:t>Crucean</a:t>
            </a:r>
            <a:r>
              <a:rPr lang="en-US" sz="3400" b="1" dirty="0" smtClean="0">
                <a:solidFill>
                  <a:srgbClr val="FF0000"/>
                </a:solidFill>
                <a:latin typeface="Verdana" pitchFamily="34" charset="0"/>
                <a:ea typeface="Verdana" pitchFamily="34" charset="0"/>
              </a:rPr>
              <a:t> </a:t>
            </a:r>
            <a:r>
              <a:rPr lang="en-US" sz="3400" b="1" dirty="0" err="1" smtClean="0">
                <a:solidFill>
                  <a:srgbClr val="FF0000"/>
                </a:solidFill>
                <a:latin typeface="Verdana" pitchFamily="34" charset="0"/>
                <a:ea typeface="Verdana" pitchFamily="34" charset="0"/>
              </a:rPr>
              <a:t>Raluca</a:t>
            </a:r>
            <a:endParaRPr lang="vi-VN" sz="3400" b="1" dirty="0" smtClean="0">
              <a:solidFill>
                <a:srgbClr val="FF0000"/>
              </a:solidFill>
              <a:latin typeface="Verdana" pitchFamily="34" charset="0"/>
              <a:ea typeface="Verdana" pitchFamily="34" charset="0"/>
            </a:endParaRPr>
          </a:p>
          <a:p>
            <a:pPr algn="ctr" fontAlgn="auto">
              <a:spcAft>
                <a:spcPts val="0"/>
              </a:spcAft>
              <a:buClr>
                <a:schemeClr val="accent3"/>
              </a:buClr>
              <a:buFont typeface="Wingdings 2"/>
              <a:buNone/>
              <a:defRPr/>
            </a:pPr>
            <a:endParaRPr lang="ro-RO" b="1" dirty="0" smtClean="0">
              <a:solidFill>
                <a:srgbClr val="FF0000"/>
              </a:solidFill>
            </a:endParaRPr>
          </a:p>
          <a:p>
            <a:pPr algn="ctr" fontAlgn="auto">
              <a:spcAft>
                <a:spcPts val="0"/>
              </a:spcAft>
              <a:buClr>
                <a:schemeClr val="accent3"/>
              </a:buClr>
              <a:buFont typeface="Wingdings 2"/>
              <a:buNone/>
              <a:defRPr/>
            </a:pPr>
            <a:endParaRPr lang="en-US" sz="3800" b="1" dirty="0" smtClean="0">
              <a:solidFill>
                <a:srgbClr val="FF0000"/>
              </a:solidFill>
            </a:endParaRPr>
          </a:p>
          <a:p>
            <a:pPr algn="ctr" fontAlgn="auto">
              <a:spcAft>
                <a:spcPts val="0"/>
              </a:spcAft>
              <a:buClr>
                <a:schemeClr val="accent3"/>
              </a:buClr>
              <a:buFont typeface="Wingdings 2"/>
              <a:buNone/>
              <a:defRPr/>
            </a:pPr>
            <a:r>
              <a:rPr lang="en-US" sz="3800" b="1" dirty="0" smtClean="0">
                <a:solidFill>
                  <a:srgbClr val="FF0000"/>
                </a:solidFill>
              </a:rPr>
              <a:t>By teacher coordinator -</a:t>
            </a:r>
            <a:r>
              <a:rPr lang="ro-RO" sz="3800" b="1" dirty="0" smtClean="0">
                <a:solidFill>
                  <a:srgbClr val="FF0000"/>
                </a:solidFill>
              </a:rPr>
              <a:t>Drăguț Violeta</a:t>
            </a:r>
          </a:p>
          <a:p>
            <a:pPr algn="r" fontAlgn="auto">
              <a:spcAft>
                <a:spcPts val="0"/>
              </a:spcAft>
              <a:buClr>
                <a:schemeClr val="accent3"/>
              </a:buClr>
              <a:buFont typeface="Wingdings 2"/>
              <a:buNone/>
              <a:defRPr/>
            </a:pPr>
            <a:r>
              <a:rPr lang="ro-RO" b="1" dirty="0" smtClean="0"/>
              <a:t> </a:t>
            </a:r>
          </a:p>
          <a:p>
            <a:pPr algn="r" fontAlgn="auto">
              <a:spcAft>
                <a:spcPts val="0"/>
              </a:spcAft>
              <a:buClr>
                <a:schemeClr val="accent3"/>
              </a:buClr>
              <a:buFont typeface="Wingdings 2"/>
              <a:buNone/>
              <a:defRPr/>
            </a:pPr>
            <a:endParaRPr lang="ro-RO" b="1" dirty="0" smtClean="0"/>
          </a:p>
          <a:p>
            <a:pPr algn="r" fontAlgn="auto">
              <a:spcAft>
                <a:spcPts val="0"/>
              </a:spcAft>
              <a:buClr>
                <a:schemeClr val="accent3"/>
              </a:buClr>
              <a:buFont typeface="Wingdings 2"/>
              <a:buNone/>
              <a:defRPr/>
            </a:pPr>
            <a:endParaRPr lang="ro-RO" b="1" dirty="0" smtClean="0"/>
          </a:p>
        </p:txBody>
      </p:sp>
    </p:spTree>
  </p:cSld>
  <p:clrMapOvr>
    <a:masterClrMapping/>
  </p:clrMapOvr>
  <p:transition spd="med" advClick="0" advTm="5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additive="base">
                                        <p:cTn id="1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plus(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diamond(in)">
                                      <p:cBhvr>
                                        <p:cTn id="28" dur="2000"/>
                                        <p:tgtEl>
                                          <p:spTgt spid="3">
                                            <p:bg/>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diamond(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diamond(in)">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diamond(in)">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diamond(in)">
                                      <p:cBhvr>
                                        <p:cTn id="48" dur="2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diamond(in)">
                                      <p:cBhvr>
                                        <p:cTn id="53" dur="20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diamond(in)">
                                      <p:cBhvr>
                                        <p:cTn id="5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rPr>
              <a:t>PASSION=LEARNING</a:t>
            </a:r>
            <a:endParaRPr lang="en-US" sz="4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endParaRPr>
          </a:p>
        </p:txBody>
      </p:sp>
      <p:sp>
        <p:nvSpPr>
          <p:cNvPr id="3" name="Content Placeholder 2"/>
          <p:cNvSpPr>
            <a:spLocks noGrp="1"/>
          </p:cNvSpPr>
          <p:nvPr>
            <p:ph idx="1"/>
          </p:nvPr>
        </p:nvSpPr>
        <p:spPr>
          <a:xfrm>
            <a:off x="614148" y="1746330"/>
            <a:ext cx="8188658" cy="4572000"/>
          </a:xfrm>
          <a:effectLst>
            <a:glow rad="228600">
              <a:schemeClr val="accent2">
                <a:satMod val="175000"/>
                <a:alpha val="40000"/>
              </a:schemeClr>
            </a:glow>
            <a:outerShdw blurRad="63500" dist="25400" dir="14700000" algn="t" rotWithShape="0">
              <a:srgbClr val="000000">
                <a:alpha val="50000"/>
              </a:srgbClr>
            </a:outerShdw>
          </a:effectLst>
          <a:scene3d>
            <a:camera prst="orthographicFront"/>
            <a:lightRig rig="threePt" dir="t"/>
          </a:scene3d>
          <a:sp3d>
            <a:bevelT w="139700" h="139700" prst="divot"/>
          </a:sp3d>
        </p:spPr>
        <p:style>
          <a:lnRef idx="3">
            <a:schemeClr val="lt1"/>
          </a:lnRef>
          <a:fillRef idx="1">
            <a:schemeClr val="accent1"/>
          </a:fillRef>
          <a:effectRef idx="1">
            <a:schemeClr val="accent1"/>
          </a:effectRef>
          <a:fontRef idx="minor">
            <a:schemeClr val="lt1"/>
          </a:fontRef>
        </p:style>
        <p:txBody>
          <a:bodyPr>
            <a:normAutofit lnSpcReduction="10000"/>
          </a:bodyPr>
          <a:lstStyle/>
          <a:p>
            <a:pPr algn="just">
              <a:buNone/>
            </a:pPr>
            <a:r>
              <a:rPr lang="en-US" sz="3200" dirty="0" smtClean="0">
                <a:latin typeface="Harrington" pitchFamily="82" charset="0"/>
              </a:rPr>
              <a:t>		</a:t>
            </a:r>
            <a:r>
              <a:rPr lang="en-US" sz="3200" b="1" dirty="0" smtClean="0">
                <a:solidFill>
                  <a:srgbClr val="FFCCFF"/>
                </a:solidFill>
                <a:latin typeface="Harrington" pitchFamily="82" charset="0"/>
              </a:rPr>
              <a:t>Passion is hot. It is a force that sells movies and margarine and everything in between. It is a force the can move mountains, inspire art and make the weak strong. We need to bring passion back into learning, in teaching and all around. Passion motivates. It makes a way out of no way. It allows students to overcome hardships to achieve a goal that is meaningful to them</a:t>
            </a:r>
            <a:endParaRPr lang="en-US" b="1" dirty="0">
              <a:solidFill>
                <a:srgbClr val="FFCCFF"/>
              </a:solidFill>
            </a:endParaRPr>
          </a:p>
        </p:txBody>
      </p:sp>
      <p:pic>
        <p:nvPicPr>
          <p:cNvPr id="4" name="Picture 4" descr="Image result for learning comes from passion"/>
          <p:cNvPicPr>
            <a:picLocks noChangeAspect="1" noChangeArrowheads="1"/>
          </p:cNvPicPr>
          <p:nvPr/>
        </p:nvPicPr>
        <p:blipFill>
          <a:blip r:embed="rId2">
            <a:lum bright="10000" contrast="30000"/>
          </a:blip>
          <a:srcRect/>
          <a:stretch>
            <a:fillRect/>
          </a:stretch>
        </p:blipFill>
        <p:spPr bwMode="auto">
          <a:xfrm rot="21174674">
            <a:off x="3855957" y="1818717"/>
            <a:ext cx="4452964" cy="3339723"/>
          </a:xfrm>
          <a:prstGeom prst="round2DiagRect">
            <a:avLst>
              <a:gd name="adj1" fmla="val 16667"/>
              <a:gd name="adj2" fmla="val 0"/>
            </a:avLst>
          </a:prstGeom>
          <a:ln w="28575" cap="sq">
            <a:solidFill>
              <a:srgbClr val="000066"/>
            </a:solidFill>
            <a:miter lim="800000"/>
          </a:ln>
          <a:effectLst>
            <a:glow rad="63500">
              <a:schemeClr val="accent6">
                <a:satMod val="175000"/>
                <a:alpha val="40000"/>
              </a:schemeClr>
            </a:glow>
            <a:outerShdw blurRad="254000" algn="tl" rotWithShape="0">
              <a:srgbClr val="000000">
                <a:alpha val="43000"/>
              </a:srgbClr>
            </a:outerShdw>
          </a:effectLst>
          <a:scene3d>
            <a:camera prst="orthographicFront"/>
            <a:lightRig rig="threePt" dir="t"/>
          </a:scene3d>
          <a:sp3d>
            <a:bevelT w="114300" prst="artDeco"/>
          </a:sp3d>
        </p:spPr>
      </p:pic>
      <p:pic>
        <p:nvPicPr>
          <p:cNvPr id="5" name="Picture 6" descr="Image result for learning comes from passion"/>
          <p:cNvPicPr>
            <a:picLocks noChangeAspect="1" noChangeArrowheads="1"/>
          </p:cNvPicPr>
          <p:nvPr/>
        </p:nvPicPr>
        <p:blipFill>
          <a:blip r:embed="rId3">
            <a:lum contrast="20000"/>
          </a:blip>
          <a:srcRect/>
          <a:stretch>
            <a:fillRect/>
          </a:stretch>
        </p:blipFill>
        <p:spPr bwMode="auto">
          <a:xfrm rot="324380">
            <a:off x="8332432" y="1907375"/>
            <a:ext cx="3406882" cy="3832741"/>
          </a:xfrm>
          <a:prstGeom prst="round2DiagRect">
            <a:avLst>
              <a:gd name="adj1" fmla="val 16667"/>
              <a:gd name="adj2" fmla="val 0"/>
            </a:avLst>
          </a:prstGeom>
          <a:ln w="28575" cap="sq">
            <a:solidFill>
              <a:srgbClr val="000066"/>
            </a:solidFill>
            <a:miter lim="800000"/>
          </a:ln>
          <a:effectLst>
            <a:glow rad="63500">
              <a:schemeClr val="accent6">
                <a:satMod val="175000"/>
                <a:alpha val="40000"/>
              </a:schemeClr>
            </a:glow>
            <a:outerShdw blurRad="254000" algn="tl" rotWithShape="0">
              <a:srgbClr val="000000">
                <a:alpha val="43000"/>
              </a:srgbClr>
            </a:outerShdw>
          </a:effectLst>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plus(in)">
                                      <p:cBhvr>
                                        <p:cTn id="12" dur="1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nodeType="clickEffect">
                                  <p:stCondLst>
                                    <p:cond delay="0"/>
                                  </p:stCondLst>
                                  <p:iterate type="lt">
                                    <p:tmPct val="0"/>
                                  </p:iterate>
                                  <p:childTnLst>
                                    <p:animEffect transition="out" filter="box(in)">
                                      <p:cBhvr>
                                        <p:cTn id="29" dur="1000"/>
                                        <p:tgtEl>
                                          <p:spTgt spid="4"/>
                                        </p:tgtEl>
                                      </p:cBhvr>
                                    </p:animEffect>
                                    <p:set>
                                      <p:cBhvr>
                                        <p:cTn id="30" dur="1" fill="hold">
                                          <p:stCondLst>
                                            <p:cond delay="9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5" presetClass="exit" presetSubtype="0" fill="hold" nodeType="clickEffect">
                                  <p:stCondLst>
                                    <p:cond delay="0"/>
                                  </p:stCondLst>
                                  <p:childTnLst>
                                    <p:anim calcmode="lin" valueType="num">
                                      <p:cBhvr>
                                        <p:cTn id="46" dur="1000"/>
                                        <p:tgtEl>
                                          <p:spTgt spid="5"/>
                                        </p:tgtEl>
                                        <p:attrNameLst>
                                          <p:attrName>ppt_w</p:attrName>
                                        </p:attrNameLst>
                                      </p:cBhvr>
                                      <p:tavLst>
                                        <p:tav tm="0">
                                          <p:val>
                                            <p:strVal val="ppt_w"/>
                                          </p:val>
                                        </p:tav>
                                        <p:tav tm="100000">
                                          <p:val>
                                            <p:fltVal val="0"/>
                                          </p:val>
                                        </p:tav>
                                      </p:tavLst>
                                    </p:anim>
                                    <p:anim calcmode="lin" valueType="num">
                                      <p:cBhvr>
                                        <p:cTn id="47" dur="1000"/>
                                        <p:tgtEl>
                                          <p:spTgt spid="5"/>
                                        </p:tgtEl>
                                        <p:attrNameLst>
                                          <p:attrName>ppt_h</p:attrName>
                                        </p:attrNameLst>
                                      </p:cBhvr>
                                      <p:tavLst>
                                        <p:tav tm="0">
                                          <p:val>
                                            <p:strVal val="ppt_h"/>
                                          </p:val>
                                        </p:tav>
                                        <p:tav tm="100000">
                                          <p:val>
                                            <p:fltVal val="0"/>
                                          </p:val>
                                        </p:tav>
                                      </p:tavLst>
                                    </p:anim>
                                    <p:anim calcmode="lin" valueType="num">
                                      <p:cBhvr>
                                        <p:cTn id="48"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9"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prst="relaxedInset"/>
            </a:sp3d>
          </a:bodyPr>
          <a:lstStyle/>
          <a:p>
            <a:pPr algn="ctr"/>
            <a:r>
              <a:rPr lang="en-US" b="1" dirty="0" smtClean="0">
                <a:effectLst>
                  <a:outerShdw blurRad="75057" dist="38100" dir="5400000" sy="-20000" rotWithShape="0">
                    <a:prstClr val="black">
                      <a:alpha val="25000"/>
                    </a:prstClr>
                  </a:outerShdw>
                  <a:reflection blurRad="6350" stA="50000" endA="300" endPos="50000" dist="29997" dir="5400000" sy="-100000" algn="bl" rotWithShape="0"/>
                </a:effectLst>
              </a:rPr>
              <a:t/>
            </a:r>
            <a:br>
              <a:rPr lang="en-US" b="1" dirty="0" smtClean="0">
                <a:effectLst>
                  <a:outerShdw blurRad="75057" dist="38100" dir="5400000" sy="-20000" rotWithShape="0">
                    <a:prstClr val="black">
                      <a:alpha val="25000"/>
                    </a:prstClr>
                  </a:outerShdw>
                  <a:reflection blurRad="6350" stA="50000" endA="300" endPos="50000" dist="29997" dir="5400000" sy="-100000" algn="bl" rotWithShape="0"/>
                </a:effectLst>
              </a:rPr>
            </a:br>
            <a:r>
              <a:rPr lang="en-US" sz="4400" b="1" i="1" dirty="0" smtClean="0">
                <a:ln w="24500" cmpd="dbl">
                  <a:solidFill>
                    <a:schemeClr val="bg1">
                      <a:lumMod val="85000"/>
                      <a:lumOff val="1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1">
                      <a:satMod val="175000"/>
                      <a:alpha val="40000"/>
                    </a:schemeClr>
                  </a:glow>
                  <a:outerShdw blurRad="75057" dist="38100" dir="5400000" sy="-20000" rotWithShape="0">
                    <a:prstClr val="black">
                      <a:alpha val="25000"/>
                    </a:prstClr>
                  </a:outerShdw>
                  <a:reflection blurRad="6350" stA="50000" endA="300" endPos="50000" dist="29997" dir="5400000" sy="-100000" algn="bl" rotWithShape="0"/>
                </a:effectLst>
              </a:rPr>
              <a:t>LEARN</a:t>
            </a:r>
            <a:r>
              <a:rPr lang="en-US" sz="4400" b="1" i="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1">
                      <a:satMod val="175000"/>
                      <a:alpha val="40000"/>
                    </a:schemeClr>
                  </a:glow>
                  <a:outerShdw blurRad="75057" dist="38100" dir="5400000" sy="-20000" rotWithShape="0">
                    <a:prstClr val="black">
                      <a:alpha val="25000"/>
                    </a:prstClr>
                  </a:outerShdw>
                  <a:reflection blurRad="6350" stA="50000" endA="300" endPos="50000" dist="29997" dir="5400000" sy="-100000" algn="bl" rotWithShape="0"/>
                </a:effectLst>
              </a:rPr>
              <a:t> BY MISTAKES</a:t>
            </a:r>
            <a:r>
              <a:rPr lang="en-US" sz="4400" b="1" i="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75057" dist="38100" dir="5400000" sy="-20000" rotWithShape="0">
                    <a:prstClr val="black">
                      <a:alpha val="25000"/>
                    </a:prstClr>
                  </a:outerShdw>
                  <a:reflection blurRad="6350" stA="50000" endA="300" endPos="50000" dist="29997" dir="5400000" sy="-100000" algn="bl" rotWithShape="0"/>
                </a:effectLst>
              </a:rPr>
              <a:t/>
            </a:r>
            <a:br>
              <a:rPr lang="en-US" sz="4400" b="1" i="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75057" dist="38100" dir="5400000" sy="-20000" rotWithShape="0">
                    <a:prstClr val="black">
                      <a:alpha val="25000"/>
                    </a:prstClr>
                  </a:outerShdw>
                  <a:reflection blurRad="6350" stA="50000" endA="300" endPos="50000" dist="29997" dir="5400000" sy="-100000" algn="bl" rotWithShape="0"/>
                </a:effectLst>
              </a:rPr>
            </a:br>
            <a:endParaRPr lang="en-US" i="1" dirty="0">
              <a:effectLst>
                <a:outerShdw blurRad="75057" dist="38100" dir="5400000" sy="-20000" rotWithShape="0">
                  <a:prstClr val="black">
                    <a:alpha val="25000"/>
                  </a:prstClr>
                </a:outerShdw>
                <a:reflection blurRad="6350" stA="50000" endA="300" endPos="50000" dist="29997" dir="5400000" sy="-100000" algn="bl" rotWithShape="0"/>
              </a:effectLst>
            </a:endParaRPr>
          </a:p>
        </p:txBody>
      </p:sp>
      <p:sp>
        <p:nvSpPr>
          <p:cNvPr id="3" name="Content Placeholder 2"/>
          <p:cNvSpPr>
            <a:spLocks noGrp="1"/>
          </p:cNvSpPr>
          <p:nvPr>
            <p:ph idx="1"/>
          </p:nvPr>
        </p:nvSpPr>
        <p:spPr>
          <a:xfrm>
            <a:off x="404883" y="1869161"/>
            <a:ext cx="5914030" cy="4572000"/>
          </a:xfrm>
        </p:spPr>
        <p:txBody>
          <a:bodyPr>
            <a:normAutofit fontScale="70000" lnSpcReduction="20000"/>
          </a:bodyPr>
          <a:lstStyle/>
          <a:p>
            <a:pPr algn="just">
              <a:buNone/>
            </a:pPr>
            <a:r>
              <a:rPr lang="en-US" dirty="0" smtClean="0"/>
              <a:t>			</a:t>
            </a:r>
            <a:r>
              <a:rPr lang="en-US" b="1" dirty="0" smtClean="0">
                <a:solidFill>
                  <a:srgbClr val="00FFFF"/>
                </a:solidFill>
                <a:latin typeface="MV Boli" pitchFamily="2" charset="0"/>
                <a:cs typeface="MV Boli" pitchFamily="2" charset="0"/>
              </a:rPr>
              <a:t>We all make mistakes, but mistakes are not accidents. A mistake is not something that happens as a random event. By definition, </a:t>
            </a:r>
            <a:r>
              <a:rPr lang="en-US" b="1" i="1" dirty="0" smtClean="0">
                <a:solidFill>
                  <a:srgbClr val="00FFFF"/>
                </a:solidFill>
                <a:latin typeface="MV Boli" pitchFamily="2" charset="0"/>
                <a:cs typeface="MV Boli" pitchFamily="2" charset="0"/>
              </a:rPr>
              <a:t>a mistake is an action, judgment or decision that creates an undesired or unintended outcome</a:t>
            </a:r>
            <a:r>
              <a:rPr lang="en-US" b="1" dirty="0" smtClean="0">
                <a:solidFill>
                  <a:srgbClr val="00FFFF"/>
                </a:solidFill>
                <a:latin typeface="MV Boli" pitchFamily="2" charset="0"/>
                <a:cs typeface="MV Boli" pitchFamily="2" charset="0"/>
              </a:rPr>
              <a:t>. </a:t>
            </a:r>
          </a:p>
          <a:p>
            <a:pPr algn="just">
              <a:buNone/>
            </a:pPr>
            <a:r>
              <a:rPr lang="en-US" b="1" dirty="0" smtClean="0">
                <a:solidFill>
                  <a:srgbClr val="00FFFF"/>
                </a:solidFill>
                <a:latin typeface="MV Boli" pitchFamily="2" charset="0"/>
                <a:cs typeface="MV Boli" pitchFamily="2" charset="0"/>
              </a:rPr>
              <a:t>			Causes for mistakes include carelessness, insufficient knowledge, poor analysis or reasoning, confusion, and misplaced confidence. </a:t>
            </a:r>
          </a:p>
          <a:p>
            <a:pPr algn="just">
              <a:buNone/>
            </a:pPr>
            <a:r>
              <a:rPr lang="en-US" b="1" dirty="0" smtClean="0">
                <a:solidFill>
                  <a:srgbClr val="00FFFF"/>
                </a:solidFill>
                <a:latin typeface="MV Boli" pitchFamily="2" charset="0"/>
                <a:cs typeface="MV Boli" pitchFamily="2" charset="0"/>
              </a:rPr>
              <a:t>			From these causes it is clear that learning from mistakes is possible, and in many cases mistakes can be traced back to </a:t>
            </a:r>
            <a:r>
              <a:rPr lang="en-US" b="1" dirty="0" smtClean="0">
                <a:solidFill>
                  <a:srgbClr val="00FFFF"/>
                </a:solidFill>
                <a:latin typeface="MV Boli" pitchFamily="2" charset="0"/>
                <a:cs typeface="MV Boli" pitchFamily="2" charset="0"/>
                <a:hlinkClick r:id="rId2" tooltip="More on thinking errors that impact decision making"/>
              </a:rPr>
              <a:t>errors in decision making</a:t>
            </a:r>
            <a:r>
              <a:rPr lang="en-US" b="1" dirty="0" smtClean="0">
                <a:solidFill>
                  <a:srgbClr val="00FFFF"/>
                </a:solidFill>
                <a:latin typeface="MV Boli" pitchFamily="2" charset="0"/>
                <a:cs typeface="MV Boli" pitchFamily="2" charset="0"/>
              </a:rPr>
              <a:t>.</a:t>
            </a:r>
            <a:endParaRPr lang="en-US" b="1" dirty="0">
              <a:solidFill>
                <a:srgbClr val="00FFFF"/>
              </a:solidFill>
              <a:latin typeface="MV Boli" pitchFamily="2" charset="0"/>
              <a:cs typeface="MV Boli" pitchFamily="2" charset="0"/>
            </a:endParaRPr>
          </a:p>
        </p:txBody>
      </p:sp>
      <p:pic>
        <p:nvPicPr>
          <p:cNvPr id="1032" name="Picture 8" descr="Image result for albert einstein phrases mistakes"/>
          <p:cNvPicPr>
            <a:picLocks noChangeAspect="1" noChangeArrowheads="1"/>
          </p:cNvPicPr>
          <p:nvPr/>
        </p:nvPicPr>
        <p:blipFill>
          <a:blip r:embed="rId3">
            <a:lum bright="10000" contrast="20000"/>
          </a:blip>
          <a:srcRect/>
          <a:stretch>
            <a:fillRect/>
          </a:stretch>
        </p:blipFill>
        <p:spPr bwMode="auto">
          <a:xfrm>
            <a:off x="7413290" y="2182586"/>
            <a:ext cx="3897952" cy="3897952"/>
          </a:xfrm>
          <a:prstGeom prst="rect">
            <a:avLst/>
          </a:prstGeom>
          <a:ln w="38100" cap="rnd">
            <a:solidFill>
              <a:srgbClr val="00FFCC"/>
            </a:solidFill>
          </a:ln>
          <a:effectLst>
            <a:glow rad="101600">
              <a:schemeClr val="accent5">
                <a:satMod val="175000"/>
                <a:alpha val="40000"/>
              </a:schemeClr>
            </a:glow>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34" name="Picture 10" descr="Image result for mistake is a teacher"/>
          <p:cNvPicPr>
            <a:picLocks noChangeAspect="1" noChangeArrowheads="1"/>
          </p:cNvPicPr>
          <p:nvPr/>
        </p:nvPicPr>
        <p:blipFill>
          <a:blip r:embed="rId4">
            <a:lum bright="10000" contrast="30000"/>
          </a:blip>
          <a:srcRect/>
          <a:stretch>
            <a:fillRect/>
          </a:stretch>
        </p:blipFill>
        <p:spPr bwMode="auto">
          <a:xfrm rot="21269189">
            <a:off x="3690345" y="2205897"/>
            <a:ext cx="3267075" cy="4286250"/>
          </a:xfrm>
          <a:prstGeom prst="round2DiagRect">
            <a:avLst>
              <a:gd name="adj1" fmla="val 16667"/>
              <a:gd name="adj2" fmla="val 0"/>
            </a:avLst>
          </a:prstGeom>
          <a:ln w="57150" cap="sq">
            <a:solidFill>
              <a:srgbClr val="00FFFF"/>
            </a:solidFill>
            <a:miter lim="800000"/>
          </a:ln>
          <a:effectLst>
            <a:glow rad="139700">
              <a:schemeClr val="accent6">
                <a:satMod val="175000"/>
                <a:alpha val="40000"/>
              </a:schemeClr>
            </a:glow>
            <a:outerShdw blurRad="254000" algn="tl" rotWithShape="0">
              <a:srgbClr val="000000">
                <a:alpha val="43000"/>
              </a:srgbClr>
            </a:outerShdw>
          </a:effectLst>
          <a:scene3d>
            <a:camera prst="orthographicFront"/>
            <a:lightRig rig="threePt" dir="t"/>
          </a:scene3d>
          <a:sp3d>
            <a:bevelT w="139700" h="139700" prst="divot"/>
          </a:sp3d>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from="(-#ppt_w/2)" to="(#ppt_x)" calcmode="lin" valueType="num">
                                      <p:cBhvr>
                                        <p:cTn id="18" dur="1200" fill="hold">
                                          <p:stCondLst>
                                            <p:cond delay="0"/>
                                          </p:stCondLst>
                                        </p:cTn>
                                        <p:tgtEl>
                                          <p:spTgt spid="3">
                                            <p:txEl>
                                              <p:pRg st="0" end="0"/>
                                            </p:txEl>
                                          </p:spTgt>
                                        </p:tgtEl>
                                        <p:attrNameLst>
                                          <p:attrName>ppt_x</p:attrName>
                                        </p:attrNameLst>
                                      </p:cBhvr>
                                    </p:anim>
                                    <p:anim from="0" to="-1.0" calcmode="lin" valueType="num">
                                      <p:cBhvr>
                                        <p:cTn id="19" dur="400" decel="50000" autoRev="1" fill="hold">
                                          <p:stCondLst>
                                            <p:cond delay="1200"/>
                                          </p:stCondLst>
                                        </p:cTn>
                                        <p:tgtEl>
                                          <p:spTgt spid="3">
                                            <p:txEl>
                                              <p:pRg st="0" end="0"/>
                                            </p:txEl>
                                          </p:spTgt>
                                        </p:tgtEl>
                                        <p:attrNameLst>
                                          <p:attrName>xshear</p:attrName>
                                        </p:attrNameLst>
                                      </p:cBhvr>
                                    </p:anim>
                                    <p:animScale>
                                      <p:cBhvr>
                                        <p:cTn id="20" dur="400" decel="100000" autoRev="1" fill="hold">
                                          <p:stCondLst>
                                            <p:cond delay="1200"/>
                                          </p:stCondLst>
                                        </p:cTn>
                                        <p:tgtEl>
                                          <p:spTgt spid="3">
                                            <p:txEl>
                                              <p:pRg st="0" end="0"/>
                                            </p:txEl>
                                          </p:spTgt>
                                        </p:tgtEl>
                                      </p:cBhvr>
                                      <p:from x="100000" y="100000"/>
                                      <p:to x="80000" y="100000"/>
                                    </p:animScale>
                                    <p:anim by="(#ppt_h/3+#ppt_w*0.1)" calcmode="lin" valueType="num">
                                      <p:cBhvr additive="sum">
                                        <p:cTn id="21" dur="400" decel="100000" autoRev="1" fill="hold">
                                          <p:stCondLst>
                                            <p:cond delay="1200"/>
                                          </p:stCondLst>
                                        </p:cTn>
                                        <p:tgtEl>
                                          <p:spTgt spid="3">
                                            <p:txEl>
                                              <p:pRg st="0" end="0"/>
                                            </p:txEl>
                                          </p:spTgt>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from="(-#ppt_w/2)" to="(#ppt_x)" calcmode="lin" valueType="num">
                                      <p:cBhvr>
                                        <p:cTn id="26" dur="1200" fill="hold">
                                          <p:stCondLst>
                                            <p:cond delay="0"/>
                                          </p:stCondLst>
                                        </p:cTn>
                                        <p:tgtEl>
                                          <p:spTgt spid="3">
                                            <p:txEl>
                                              <p:pRg st="1" end="1"/>
                                            </p:txEl>
                                          </p:spTgt>
                                        </p:tgtEl>
                                        <p:attrNameLst>
                                          <p:attrName>ppt_x</p:attrName>
                                        </p:attrNameLst>
                                      </p:cBhvr>
                                    </p:anim>
                                    <p:anim from="0" to="-1.0" calcmode="lin" valueType="num">
                                      <p:cBhvr>
                                        <p:cTn id="27" dur="400" decel="50000" autoRev="1" fill="hold">
                                          <p:stCondLst>
                                            <p:cond delay="1200"/>
                                          </p:stCondLst>
                                        </p:cTn>
                                        <p:tgtEl>
                                          <p:spTgt spid="3">
                                            <p:txEl>
                                              <p:pRg st="1" end="1"/>
                                            </p:txEl>
                                          </p:spTgt>
                                        </p:tgtEl>
                                        <p:attrNameLst>
                                          <p:attrName>xshear</p:attrName>
                                        </p:attrNameLst>
                                      </p:cBhvr>
                                    </p:anim>
                                    <p:animScale>
                                      <p:cBhvr>
                                        <p:cTn id="28" dur="400" decel="100000" autoRev="1" fill="hold">
                                          <p:stCondLst>
                                            <p:cond delay="1200"/>
                                          </p:stCondLst>
                                        </p:cTn>
                                        <p:tgtEl>
                                          <p:spTgt spid="3">
                                            <p:txEl>
                                              <p:pRg st="1" end="1"/>
                                            </p:txEl>
                                          </p:spTgt>
                                        </p:tgtEl>
                                      </p:cBhvr>
                                      <p:from x="100000" y="100000"/>
                                      <p:to x="80000" y="100000"/>
                                    </p:animScale>
                                    <p:anim by="(#ppt_h/3+#ppt_w*0.1)" calcmode="lin" valueType="num">
                                      <p:cBhvr additive="sum">
                                        <p:cTn id="29" dur="400" decel="100000" autoRev="1" fill="hold">
                                          <p:stCondLst>
                                            <p:cond delay="1200"/>
                                          </p:stCondLst>
                                        </p:cTn>
                                        <p:tgtEl>
                                          <p:spTgt spid="3">
                                            <p:txEl>
                                              <p:pRg st="1" end="1"/>
                                            </p:txEl>
                                          </p:spTgt>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from="(-#ppt_w/2)" to="(#ppt_x)" calcmode="lin" valueType="num">
                                      <p:cBhvr>
                                        <p:cTn id="34" dur="1200" fill="hold">
                                          <p:stCondLst>
                                            <p:cond delay="0"/>
                                          </p:stCondLst>
                                        </p:cTn>
                                        <p:tgtEl>
                                          <p:spTgt spid="3">
                                            <p:txEl>
                                              <p:pRg st="2" end="2"/>
                                            </p:txEl>
                                          </p:spTgt>
                                        </p:tgtEl>
                                        <p:attrNameLst>
                                          <p:attrName>ppt_x</p:attrName>
                                        </p:attrNameLst>
                                      </p:cBhvr>
                                    </p:anim>
                                    <p:anim from="0" to="-1.0" calcmode="lin" valueType="num">
                                      <p:cBhvr>
                                        <p:cTn id="35" dur="400" decel="50000" autoRev="1" fill="hold">
                                          <p:stCondLst>
                                            <p:cond delay="1200"/>
                                          </p:stCondLst>
                                        </p:cTn>
                                        <p:tgtEl>
                                          <p:spTgt spid="3">
                                            <p:txEl>
                                              <p:pRg st="2" end="2"/>
                                            </p:txEl>
                                          </p:spTgt>
                                        </p:tgtEl>
                                        <p:attrNameLst>
                                          <p:attrName>xshear</p:attrName>
                                        </p:attrNameLst>
                                      </p:cBhvr>
                                    </p:anim>
                                    <p:animScale>
                                      <p:cBhvr>
                                        <p:cTn id="36" dur="400" decel="100000" autoRev="1" fill="hold">
                                          <p:stCondLst>
                                            <p:cond delay="1200"/>
                                          </p:stCondLst>
                                        </p:cTn>
                                        <p:tgtEl>
                                          <p:spTgt spid="3">
                                            <p:txEl>
                                              <p:pRg st="2" end="2"/>
                                            </p:txEl>
                                          </p:spTgt>
                                        </p:tgtEl>
                                      </p:cBhvr>
                                      <p:from x="100000" y="100000"/>
                                      <p:to x="80000" y="100000"/>
                                    </p:animScale>
                                    <p:anim by="(#ppt_h/3+#ppt_w*0.1)" calcmode="lin" valueType="num">
                                      <p:cBhvr additive="sum">
                                        <p:cTn id="37" dur="400" decel="100000" autoRev="1" fill="hold">
                                          <p:stCondLst>
                                            <p:cond delay="1200"/>
                                          </p:stCondLst>
                                        </p:cTn>
                                        <p:tgtEl>
                                          <p:spTgt spid="3">
                                            <p:txEl>
                                              <p:pRg st="2" end="2"/>
                                            </p:txEl>
                                          </p:spTgt>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1000"/>
                                        <p:tgtEl>
                                          <p:spTgt spid="1032"/>
                                        </p:tgtEl>
                                      </p:cBhvr>
                                    </p:animEffect>
                                    <p:anim calcmode="lin" valueType="num">
                                      <p:cBhvr>
                                        <p:cTn id="43" dur="1000" fill="hold"/>
                                        <p:tgtEl>
                                          <p:spTgt spid="1032"/>
                                        </p:tgtEl>
                                        <p:attrNameLst>
                                          <p:attrName>ppt_x</p:attrName>
                                        </p:attrNameLst>
                                      </p:cBhvr>
                                      <p:tavLst>
                                        <p:tav tm="0">
                                          <p:val>
                                            <p:strVal val="#ppt_x"/>
                                          </p:val>
                                        </p:tav>
                                        <p:tav tm="100000">
                                          <p:val>
                                            <p:strVal val="#ppt_x"/>
                                          </p:val>
                                        </p:tav>
                                      </p:tavLst>
                                    </p:anim>
                                    <p:anim calcmode="lin" valueType="num">
                                      <p:cBhvr>
                                        <p:cTn id="4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8" presetClass="exit" presetSubtype="0" decel="50000" fill="hold" nodeType="clickEffect">
                                  <p:stCondLst>
                                    <p:cond delay="0"/>
                                  </p:stCondLst>
                                  <p:childTnLst>
                                    <p:anim calcmode="lin" valueType="num">
                                      <p:cBhvr>
                                        <p:cTn id="48" dur="2000"/>
                                        <p:tgtEl>
                                          <p:spTgt spid="1032"/>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9" dur="2000"/>
                                        <p:tgtEl>
                                          <p:spTgt spid="1032"/>
                                        </p:tgtEl>
                                        <p:attrNameLst>
                                          <p:attrName>ppt_x</p:attrName>
                                        </p:attrNameLst>
                                      </p:cBhvr>
                                      <p:tavLst>
                                        <p:tav tm="0">
                                          <p:val>
                                            <p:strVal val="ppt_x"/>
                                          </p:val>
                                        </p:tav>
                                        <p:tav tm="50000">
                                          <p:val>
                                            <p:fltVal val="0.95"/>
                                          </p:val>
                                        </p:tav>
                                        <p:tav tm="100000">
                                          <p:val>
                                            <p:fltVal val="-1"/>
                                          </p:val>
                                        </p:tav>
                                      </p:tavLst>
                                    </p:anim>
                                    <p:anim calcmode="lin" valueType="num">
                                      <p:cBhvr>
                                        <p:cTn id="50" dur="2000"/>
                                        <p:tgtEl>
                                          <p:spTgt spid="1032"/>
                                        </p:tgtEl>
                                        <p:attrNameLst>
                                          <p:attrName>ppt_y</p:attrName>
                                        </p:attrNameLst>
                                      </p:cBhvr>
                                      <p:tavLst>
                                        <p:tav tm="0">
                                          <p:val>
                                            <p:strVal val="ppt_y"/>
                                          </p:val>
                                        </p:tav>
                                        <p:tav tm="100000">
                                          <p:val>
                                            <p:strVal val="ppt_y"/>
                                          </p:val>
                                        </p:tav>
                                      </p:tavLst>
                                    </p:anim>
                                    <p:animEffect transition="out" filter="fade">
                                      <p:cBhvr>
                                        <p:cTn id="51" dur="2000"/>
                                        <p:tgtEl>
                                          <p:spTgt spid="1032"/>
                                        </p:tgtEl>
                                      </p:cBhvr>
                                    </p:animEffect>
                                    <p:set>
                                      <p:cBhvr>
                                        <p:cTn id="52" dur="1" fill="hold">
                                          <p:stCondLst>
                                            <p:cond delay="1999"/>
                                          </p:stCondLst>
                                        </p:cTn>
                                        <p:tgtEl>
                                          <p:spTgt spid="10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fade">
                                      <p:cBhvr>
                                        <p:cTn id="57" dur="2000"/>
                                        <p:tgtEl>
                                          <p:spTgt spid="10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1000"/>
                                        <p:tgtEl>
                                          <p:spTgt spid="1034"/>
                                        </p:tgtEl>
                                      </p:cBhvr>
                                    </p:animEffect>
                                    <p:set>
                                      <p:cBhvr>
                                        <p:cTn id="62" dur="1" fill="hold">
                                          <p:stCondLst>
                                            <p:cond delay="999"/>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Image result for make new friends by learning"/>
          <p:cNvPicPr>
            <a:picLocks noChangeAspect="1" noChangeArrowheads="1"/>
          </p:cNvPicPr>
          <p:nvPr/>
        </p:nvPicPr>
        <p:blipFill>
          <a:blip r:embed="rId2">
            <a:lum contrast="20000"/>
          </a:blip>
          <a:srcRect/>
          <a:stretch>
            <a:fillRect/>
          </a:stretch>
        </p:blipFill>
        <p:spPr bwMode="auto">
          <a:xfrm>
            <a:off x="0" y="0"/>
            <a:ext cx="12192000" cy="6858000"/>
          </a:xfrm>
          <a:prstGeom prst="rect">
            <a:avLst/>
          </a:prstGeom>
          <a:noFill/>
          <a:ln w="38100">
            <a:solidFill>
              <a:schemeClr val="accent1">
                <a:lumMod val="60000"/>
                <a:lumOff val="40000"/>
              </a:schemeClr>
            </a:solidFill>
          </a:ln>
        </p:spPr>
      </p:pic>
      <p:sp>
        <p:nvSpPr>
          <p:cNvPr id="2" name="Title 1"/>
          <p:cNvSpPr>
            <a:spLocks noGrp="1"/>
          </p:cNvSpPr>
          <p:nvPr>
            <p:ph type="title"/>
          </p:nvPr>
        </p:nvSpPr>
        <p:spPr/>
        <p:txBody>
          <a:bodyPr/>
          <a:lstStyle/>
          <a:p>
            <a:pPr algn="ctr"/>
            <a:r>
              <a:rPr lang="en-US" i="1" dirty="0" smtClean="0">
                <a:ln w="6350">
                  <a:solidFill>
                    <a:schemeClr val="accent3">
                      <a:lumMod val="50000"/>
                    </a:schemeClr>
                  </a:solidFill>
                </a:ln>
                <a:effectLst>
                  <a:glow rad="228600">
                    <a:schemeClr val="accent2">
                      <a:satMod val="175000"/>
                      <a:alpha val="40000"/>
                    </a:schemeClr>
                  </a:glow>
                  <a:outerShdw blurRad="26000" dist="26000" dir="14500000" algn="tl" rotWithShape="0">
                    <a:srgbClr val="000000">
                      <a:alpha val="40000"/>
                    </a:srgbClr>
                  </a:outerShdw>
                </a:effectLst>
              </a:rPr>
              <a:t>MAKE NEW FRIENDS</a:t>
            </a:r>
            <a:endParaRPr lang="en-US" i="1" dirty="0">
              <a:ln w="6350">
                <a:solidFill>
                  <a:schemeClr val="accent3">
                    <a:lumMod val="50000"/>
                  </a:schemeClr>
                </a:solidFill>
              </a:ln>
              <a:effectLst>
                <a:glow rad="228600">
                  <a:schemeClr val="accent2">
                    <a:satMod val="175000"/>
                    <a:alpha val="40000"/>
                  </a:schemeClr>
                </a:glow>
                <a:outerShdw blurRad="26000" dist="26000" dir="14500000" algn="tl" rotWithShape="0">
                  <a:srgbClr val="000000">
                    <a:alpha val="40000"/>
                  </a:srgbClr>
                </a:outerShdw>
              </a:effectLst>
            </a:endParaRPr>
          </a:p>
        </p:txBody>
      </p:sp>
      <p:sp>
        <p:nvSpPr>
          <p:cNvPr id="3" name="Content Placeholder 2"/>
          <p:cNvSpPr>
            <a:spLocks noGrp="1"/>
          </p:cNvSpPr>
          <p:nvPr>
            <p:ph idx="1"/>
          </p:nvPr>
        </p:nvSpPr>
        <p:spPr>
          <a:xfrm>
            <a:off x="363941" y="1910103"/>
            <a:ext cx="6623713" cy="4572000"/>
          </a:xfrm>
        </p:spPr>
        <p:txBody>
          <a:bodyPr/>
          <a:lstStyle/>
          <a:p>
            <a:pPr>
              <a:buNone/>
            </a:pPr>
            <a:r>
              <a:rPr lang="en-US" dirty="0" smtClean="0"/>
              <a:t>		</a:t>
            </a:r>
            <a:r>
              <a:rPr lang="en-US" b="1" dirty="0" smtClean="0">
                <a:solidFill>
                  <a:srgbClr val="FF0000"/>
                </a:solidFill>
                <a:latin typeface="Algerian" pitchFamily="82" charset="0"/>
              </a:rPr>
              <a:t>You </a:t>
            </a:r>
            <a:r>
              <a:rPr lang="en-US" b="1" dirty="0" err="1" smtClean="0">
                <a:solidFill>
                  <a:srgbClr val="FF0000"/>
                </a:solidFill>
                <a:latin typeface="Algerian" pitchFamily="82" charset="0"/>
              </a:rPr>
              <a:t>whould</a:t>
            </a:r>
            <a:r>
              <a:rPr lang="en-US" b="1" dirty="0" smtClean="0">
                <a:solidFill>
                  <a:srgbClr val="FF0000"/>
                </a:solidFill>
                <a:latin typeface="Algerian" pitchFamily="82" charset="0"/>
              </a:rPr>
              <a:t> believe that it’s impossible, but if you learn something new you’ll grow up the </a:t>
            </a:r>
            <a:r>
              <a:rPr lang="en-US" b="1" dirty="0" err="1" smtClean="0">
                <a:solidFill>
                  <a:srgbClr val="FF0000"/>
                </a:solidFill>
                <a:latin typeface="Algerian" pitchFamily="82" charset="0"/>
              </a:rPr>
              <a:t>procent</a:t>
            </a:r>
            <a:r>
              <a:rPr lang="en-US" b="1" dirty="0" smtClean="0">
                <a:solidFill>
                  <a:srgbClr val="FF0000"/>
                </a:solidFill>
                <a:latin typeface="Algerian" pitchFamily="82" charset="0"/>
              </a:rPr>
              <a:t> of to have something in </a:t>
            </a:r>
            <a:r>
              <a:rPr lang="en-US" b="1" dirty="0" err="1" smtClean="0">
                <a:solidFill>
                  <a:srgbClr val="FF0000"/>
                </a:solidFill>
                <a:latin typeface="Algerian" pitchFamily="82" charset="0"/>
              </a:rPr>
              <a:t>commun</a:t>
            </a:r>
            <a:r>
              <a:rPr lang="en-US" b="1" dirty="0" smtClean="0">
                <a:solidFill>
                  <a:srgbClr val="FF0000"/>
                </a:solidFill>
                <a:latin typeface="Algerian" pitchFamily="82" charset="0"/>
              </a:rPr>
              <a:t> with someone</a:t>
            </a:r>
          </a:p>
          <a:p>
            <a:pPr>
              <a:buNone/>
            </a:pPr>
            <a:r>
              <a:rPr lang="en-US" b="1" dirty="0" smtClean="0">
                <a:solidFill>
                  <a:srgbClr val="FF0000"/>
                </a:solidFill>
                <a:latin typeface="Algerian" pitchFamily="82" charset="0"/>
              </a:rPr>
              <a:t>		So, you do friends just from do a new activity. </a:t>
            </a:r>
            <a:r>
              <a:rPr lang="en-US" dirty="0" smtClean="0">
                <a:solidFill>
                  <a:schemeClr val="bg1">
                    <a:lumMod val="95000"/>
                    <a:lumOff val="5000"/>
                  </a:schemeClr>
                </a:solidFill>
                <a:latin typeface="Algerian" pitchFamily="82" charset="0"/>
              </a:rPr>
              <a:t/>
            </a:r>
            <a:br>
              <a:rPr lang="en-US" dirty="0" smtClean="0">
                <a:solidFill>
                  <a:schemeClr val="bg1">
                    <a:lumMod val="95000"/>
                    <a:lumOff val="5000"/>
                  </a:schemeClr>
                </a:solidFill>
                <a:latin typeface="Algerian" pitchFamily="82" charset="0"/>
              </a:rPr>
            </a:br>
            <a:endParaRPr lang="en-US" b="1" i="1" dirty="0">
              <a:solidFill>
                <a:schemeClr val="bg1">
                  <a:lumMod val="95000"/>
                  <a:lumOff val="5000"/>
                </a:schemeClr>
              </a:solidFill>
              <a:latin typeface="Algerian" pitchFamily="82"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 calcmode="lin" valueType="num">
                                      <p:cBhvr>
                                        <p:cTn id="16"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happy person"/>
          <p:cNvPicPr>
            <a:picLocks noChangeAspect="1" noChangeArrowheads="1"/>
          </p:cNvPicPr>
          <p:nvPr/>
        </p:nvPicPr>
        <p:blipFill>
          <a:blip r:embed="rId2"/>
          <a:srcRect/>
          <a:stretch>
            <a:fillRect/>
          </a:stretch>
        </p:blipFill>
        <p:spPr bwMode="auto">
          <a:xfrm>
            <a:off x="436728" y="0"/>
            <a:ext cx="12192000" cy="6858000"/>
          </a:xfrm>
          <a:prstGeom prst="rect">
            <a:avLst/>
          </a:prstGeom>
          <a:noFill/>
        </p:spPr>
      </p:pic>
      <p:sp>
        <p:nvSpPr>
          <p:cNvPr id="2" name="Title 1"/>
          <p:cNvSpPr>
            <a:spLocks noGrp="1"/>
          </p:cNvSpPr>
          <p:nvPr>
            <p:ph type="title"/>
          </p:nvPr>
        </p:nvSpPr>
        <p:spPr/>
        <p:txBody>
          <a:bodyPr>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pPr algn="ctr"/>
            <a:r>
              <a:rPr lang="en-US" b="1" i="1" cap="all" dirty="0" smtClean="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2">
                      <a:satMod val="175000"/>
                      <a:alpha val="40000"/>
                    </a:schemeClr>
                  </a:glow>
                  <a:reflection blurRad="12700" stA="50000" endPos="50000" dist="5000" dir="5400000" sy="-100000" rotWithShape="0"/>
                </a:effectLst>
              </a:rPr>
              <a:t>You’ll become happier</a:t>
            </a:r>
            <a:endParaRPr lang="en-US" b="1" i="1"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2">
                    <a:satMod val="175000"/>
                    <a:alpha val="40000"/>
                  </a:schemeClr>
                </a:glow>
                <a:reflection blurRad="12700" stA="50000" endPos="50000" dist="5000" dir="5400000" sy="-100000" rotWithShape="0"/>
              </a:effectLst>
            </a:endParaRPr>
          </a:p>
        </p:txBody>
      </p:sp>
      <p:sp>
        <p:nvSpPr>
          <p:cNvPr id="3" name="Content Placeholder 2"/>
          <p:cNvSpPr>
            <a:spLocks noGrp="1"/>
          </p:cNvSpPr>
          <p:nvPr>
            <p:ph idx="1"/>
          </p:nvPr>
        </p:nvSpPr>
        <p:spPr>
          <a:xfrm>
            <a:off x="609599" y="1882808"/>
            <a:ext cx="11141123" cy="4572000"/>
          </a:xfrm>
        </p:spPr>
        <p:txBody>
          <a:bodyPr>
            <a:normAutofit fontScale="85000" lnSpcReduction="10000"/>
          </a:bodyPr>
          <a:lstStyle/>
          <a:p>
            <a:pPr>
              <a:buNone/>
            </a:pPr>
            <a:r>
              <a:rPr lang="en-US" dirty="0" smtClean="0">
                <a:ln w="12700">
                  <a:solidFill>
                    <a:schemeClr val="tx1"/>
                  </a:solidFill>
                </a:ln>
                <a:solidFill>
                  <a:srgbClr val="E0EE58"/>
                </a:solidFill>
                <a:latin typeface="Forte" pitchFamily="66" charset="0"/>
              </a:rPr>
              <a:t>		</a:t>
            </a:r>
            <a:r>
              <a:rPr lang="en-US" b="1" dirty="0" smtClean="0">
                <a:ln w="12700">
                  <a:solidFill>
                    <a:schemeClr val="tx1"/>
                  </a:solidFill>
                </a:ln>
                <a:solidFill>
                  <a:srgbClr val="FF0000"/>
                </a:solidFill>
                <a:latin typeface="Forte" pitchFamily="66" charset="0"/>
              </a:rPr>
              <a:t>Learning is tough and can be frustrating. This is especially true when we talk about taking on new sports like </a:t>
            </a:r>
            <a:r>
              <a:rPr lang="en-US" b="1" dirty="0" err="1" smtClean="0">
                <a:ln w="12700">
                  <a:solidFill>
                    <a:schemeClr val="tx1"/>
                  </a:solidFill>
                </a:ln>
                <a:solidFill>
                  <a:srgbClr val="FF0000"/>
                </a:solidFill>
                <a:latin typeface="Forte" pitchFamily="66" charset="0"/>
              </a:rPr>
              <a:t>crossfit</a:t>
            </a:r>
            <a:r>
              <a:rPr lang="en-US" b="1" dirty="0" smtClean="0">
                <a:ln w="12700">
                  <a:solidFill>
                    <a:schemeClr val="tx1"/>
                  </a:solidFill>
                </a:ln>
                <a:solidFill>
                  <a:srgbClr val="FF0000"/>
                </a:solidFill>
                <a:latin typeface="Forte" pitchFamily="66" charset="0"/>
              </a:rPr>
              <a:t>, or pushing our brain to the limits trying to code. But although the task is hard, nothing is greater than reaching your accomplishment. For highly challenging goals like learning to write software, it is such an amazing feeling when your code works bug free. When we play sports, beating our personal records gives a high like none other.</a:t>
            </a:r>
          </a:p>
          <a:p>
            <a:pPr>
              <a:buNone/>
            </a:pPr>
            <a:r>
              <a:rPr lang="en-US" b="1" dirty="0" smtClean="0">
                <a:ln w="12700">
                  <a:solidFill>
                    <a:schemeClr val="tx1"/>
                  </a:solidFill>
                </a:ln>
                <a:solidFill>
                  <a:srgbClr val="FF0000"/>
                </a:solidFill>
                <a:latin typeface="Forte" pitchFamily="66" charset="0"/>
              </a:rPr>
              <a:t>		Several studies have shown that the more ambitious goals that we set, the happier we are. And when we decide our own goals, our happiness is not reliant on others. We pick how many hours we practice, and we take ownership over what we achieve. </a:t>
            </a:r>
          </a:p>
          <a:p>
            <a:pPr>
              <a:buNone/>
            </a:pPr>
            <a:r>
              <a:rPr lang="en-US" b="1" dirty="0" smtClean="0">
                <a:ln w="12700">
                  <a:solidFill>
                    <a:schemeClr val="tx1"/>
                  </a:solidFill>
                </a:ln>
                <a:solidFill>
                  <a:srgbClr val="FF0000"/>
                </a:solidFill>
                <a:latin typeface="Forte" pitchFamily="66" charset="0"/>
              </a:rPr>
              <a:t>		Personal development is a way to guarantee us serenity from within.</a:t>
            </a:r>
          </a:p>
          <a:p>
            <a:pPr>
              <a:buNone/>
            </a:pPr>
            <a:endParaRPr lang="en-US" dirty="0">
              <a:ln w="12700">
                <a:solidFill>
                  <a:schemeClr val="tx1"/>
                </a:solidFill>
              </a:ln>
              <a:solidFill>
                <a:srgbClr val="FF0000"/>
              </a:solidFill>
              <a:latin typeface="Forte" pitchFamily="66" charset="0"/>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36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anim calcmode="lin" valueType="num">
                                      <p:cBhvr>
                                        <p:cTn id="22"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3"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2000"/>
                                        <p:tgtEl>
                                          <p:spTgt spid="3">
                                            <p:txEl>
                                              <p:pRg st="1" end="1"/>
                                            </p:txEl>
                                          </p:spTgt>
                                        </p:tgtEl>
                                      </p:cBhvr>
                                    </p:animEffect>
                                    <p:anim calcmode="lin" valueType="num">
                                      <p:cBhvr>
                                        <p:cTn id="30"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3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2000"/>
                                        <p:tgtEl>
                                          <p:spTgt spid="3">
                                            <p:txEl>
                                              <p:pRg st="2" end="2"/>
                                            </p:txEl>
                                          </p:spTgt>
                                        </p:tgtEl>
                                      </p:cBhvr>
                                    </p:animEffect>
                                    <p:anim calcmode="lin" valueType="num">
                                      <p:cBhvr>
                                        <p:cTn id="38"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0"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1200" y="260648"/>
            <a:ext cx="10468864" cy="1512168"/>
          </a:xfrm>
        </p:spPr>
        <p:txBody>
          <a:bodyPr/>
          <a:lstStyle/>
          <a:p>
            <a:pPr algn="ctr" fontAlgn="auto">
              <a:spcAft>
                <a:spcPts val="0"/>
              </a:spcAft>
              <a:defRPr/>
            </a:pPr>
            <a:r>
              <a:rPr lang="ro-RO" dirty="0" smtClean="0"/>
              <a:t>You </a:t>
            </a:r>
            <a:r>
              <a:rPr lang="ro-RO" dirty="0"/>
              <a:t>will become happier</a:t>
            </a:r>
          </a:p>
        </p:txBody>
      </p:sp>
      <p:sp>
        <p:nvSpPr>
          <p:cNvPr id="3075" name="Rectangle 3"/>
          <p:cNvSpPr>
            <a:spLocks noGrp="1" noChangeArrowheads="1"/>
          </p:cNvSpPr>
          <p:nvPr>
            <p:ph type="subTitle" idx="1"/>
          </p:nvPr>
        </p:nvSpPr>
        <p:spPr>
          <a:xfrm>
            <a:off x="711200" y="1989138"/>
            <a:ext cx="10473267" cy="4608512"/>
          </a:xfrm>
        </p:spPr>
        <p:txBody>
          <a:bodyPr>
            <a:normAutofit/>
          </a:bodyPr>
          <a:lstStyle/>
          <a:p>
            <a:pPr marR="0" algn="ctr">
              <a:lnSpc>
                <a:spcPct val="80000"/>
              </a:lnSpc>
            </a:pPr>
            <a:r>
              <a:rPr lang="en-US" sz="2800" b="1" dirty="0" smtClean="0"/>
              <a:t> The more ambitious goals we set, the happier we are. Personal development is a way to guarantee our serenity from within.</a:t>
            </a:r>
            <a:endParaRPr lang="ro-RO" sz="2800" b="1" dirty="0" smtClean="0"/>
          </a:p>
          <a:p>
            <a:pPr marR="0" algn="ctr">
              <a:lnSpc>
                <a:spcPct val="80000"/>
              </a:lnSpc>
            </a:pPr>
            <a:endParaRPr lang="ro-RO" sz="2800" b="1" dirty="0" smtClean="0"/>
          </a:p>
          <a:p>
            <a:pPr marR="0" algn="ctr">
              <a:lnSpc>
                <a:spcPct val="80000"/>
              </a:lnSpc>
            </a:pPr>
            <a:endParaRPr lang="ro-RO" sz="2800" b="1" dirty="0" smtClean="0"/>
          </a:p>
          <a:p>
            <a:pPr marR="0" algn="ctr">
              <a:lnSpc>
                <a:spcPct val="80000"/>
              </a:lnSpc>
            </a:pPr>
            <a:endParaRPr lang="ro-RO" sz="2800" b="1" dirty="0" smtClean="0"/>
          </a:p>
          <a:p>
            <a:pPr marR="0" algn="ctr">
              <a:lnSpc>
                <a:spcPct val="80000"/>
              </a:lnSpc>
            </a:pPr>
            <a:endParaRPr lang="ro-RO" sz="2800" b="1" dirty="0" smtClean="0"/>
          </a:p>
          <a:p>
            <a:pPr marR="0" algn="ctr">
              <a:lnSpc>
                <a:spcPct val="80000"/>
              </a:lnSpc>
            </a:pPr>
            <a:r>
              <a:rPr lang="vi-VN" sz="2800" b="1" dirty="0" smtClean="0">
                <a:solidFill>
                  <a:srgbClr val="FFFF00"/>
                </a:solidFill>
              </a:rPr>
              <a:t>Cu cât obiectivele mai ambițioase ni le stabilim, cu atât suntem mai fericiți. Dezvoltarea personală este o modalitate de a ne garanta seninătatea din interior</a:t>
            </a:r>
            <a:r>
              <a:rPr lang="en-US" sz="2800" b="1" dirty="0" smtClean="0">
                <a:solidFill>
                  <a:srgbClr val="FFFF00"/>
                </a:solidFill>
              </a:rPr>
              <a:t> </a:t>
            </a:r>
            <a:endParaRPr lang="ro-RO" sz="2800" b="1" dirty="0" smtClean="0">
              <a:solidFill>
                <a:srgbClr val="FFFF00"/>
              </a:solidFill>
            </a:endParaRPr>
          </a:p>
        </p:txBody>
      </p:sp>
      <p:pic>
        <p:nvPicPr>
          <p:cNvPr id="8196" name="Picture 5" descr="download.png"/>
          <p:cNvPicPr>
            <a:picLocks noChangeAspect="1"/>
          </p:cNvPicPr>
          <p:nvPr/>
        </p:nvPicPr>
        <p:blipFill>
          <a:blip r:embed="rId2"/>
          <a:srcRect/>
          <a:stretch>
            <a:fillRect/>
          </a:stretch>
        </p:blipFill>
        <p:spPr bwMode="auto">
          <a:xfrm>
            <a:off x="4847167" y="3141663"/>
            <a:ext cx="1580929" cy="1184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prst="divot"/>
              <a:contourClr>
                <a:schemeClr val="accent2">
                  <a:shade val="75000"/>
                </a:schemeClr>
              </a:contourClr>
            </a:sp3d>
          </a:bodyPr>
          <a:lstStyle/>
          <a:p>
            <a:pPr algn="ctr"/>
            <a:r>
              <a:rPr lang="en-US" b="1" i="1" dirty="0" smtClean="0">
                <a:ln w="19050">
                  <a:solidFill>
                    <a:schemeClr val="accent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4">
                      <a:satMod val="175000"/>
                      <a:alpha val="40000"/>
                    </a:schemeClr>
                  </a:glow>
                  <a:outerShdw blurRad="50800" dist="39000" dir="5460000" algn="tl">
                    <a:srgbClr val="000000">
                      <a:alpha val="38000"/>
                    </a:srgbClr>
                  </a:outerShdw>
                  <a:reflection blurRad="6350" stA="60000" endA="900" endPos="60000" dist="29997" dir="5400000" sy="-100000" algn="bl" rotWithShape="0"/>
                </a:effectLst>
              </a:rPr>
              <a:t>Unique person= smart person</a:t>
            </a:r>
            <a:endParaRPr lang="en-US" b="1" i="1" dirty="0">
              <a:ln w="19050">
                <a:solidFill>
                  <a:schemeClr val="accent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4">
                    <a:satMod val="175000"/>
                    <a:alpha val="40000"/>
                  </a:schemeClr>
                </a:glow>
                <a:outerShdw blurRad="50800" dist="39000" dir="5460000" algn="tl">
                  <a:srgbClr val="000000">
                    <a:alpha val="38000"/>
                  </a:srgbClr>
                </a:outerShdw>
                <a:reflection blurRad="6350" stA="60000" endA="900" endPos="60000" dist="29997" dir="5400000" sy="-100000" algn="bl" rotWithShape="0"/>
              </a:effectLst>
            </a:endParaRPr>
          </a:p>
        </p:txBody>
      </p:sp>
      <p:sp>
        <p:nvSpPr>
          <p:cNvPr id="3" name="Content Placeholder 2"/>
          <p:cNvSpPr>
            <a:spLocks noGrp="1"/>
          </p:cNvSpPr>
          <p:nvPr>
            <p:ph idx="1"/>
          </p:nvPr>
        </p:nvSpPr>
        <p:spPr>
          <a:xfrm>
            <a:off x="418531" y="1814569"/>
            <a:ext cx="6077803" cy="4572000"/>
          </a:xfrm>
        </p:spPr>
        <p:txBody>
          <a:bodyPr>
            <a:normAutofit fontScale="77500" lnSpcReduction="20000"/>
          </a:bodyPr>
          <a:lstStyle/>
          <a:p>
            <a:pPr algn="just">
              <a:buNone/>
            </a:pPr>
            <a:r>
              <a:rPr lang="en-US" dirty="0" smtClean="0"/>
              <a:t>	</a:t>
            </a:r>
            <a:r>
              <a:rPr lang="en-US" b="1" dirty="0" smtClean="0"/>
              <a:t>	</a:t>
            </a:r>
            <a:r>
              <a:rPr lang="en-US" sz="3100" b="1" dirty="0" smtClean="0">
                <a:solidFill>
                  <a:srgbClr val="00FFFF"/>
                </a:solidFill>
                <a:latin typeface="Ink Free" pitchFamily="66" charset="0"/>
              </a:rPr>
              <a:t>The person who can adapt the most wins. It is not about the strength of the plane, but instead it's the ability to react to different situations that makes a fighter jet. The best fighter pilots can adjust to more circumstances than the norm, making them much deadlier.</a:t>
            </a:r>
          </a:p>
          <a:p>
            <a:pPr algn="just">
              <a:buNone/>
            </a:pPr>
            <a:r>
              <a:rPr lang="en-US" sz="3100" b="1" dirty="0" smtClean="0">
                <a:solidFill>
                  <a:srgbClr val="00FFFF"/>
                </a:solidFill>
                <a:latin typeface="Ink Free" pitchFamily="66" charset="0"/>
              </a:rPr>
              <a:t>		This same idea can be applied to our value to our organizations. If you can only sell your product, you are limited by your contribution. If you can sell, build and run operations, now you've become irreplaceable.</a:t>
            </a:r>
          </a:p>
          <a:p>
            <a:endParaRPr lang="en-US" dirty="0"/>
          </a:p>
        </p:txBody>
      </p:sp>
      <p:pic>
        <p:nvPicPr>
          <p:cNvPr id="19458" name="Picture 2" descr="Image result for unique person in group"/>
          <p:cNvPicPr>
            <a:picLocks noChangeAspect="1" noChangeArrowheads="1"/>
          </p:cNvPicPr>
          <p:nvPr/>
        </p:nvPicPr>
        <p:blipFill>
          <a:blip r:embed="rId2">
            <a:lum contrast="10000"/>
          </a:blip>
          <a:srcRect/>
          <a:stretch>
            <a:fillRect/>
          </a:stretch>
        </p:blipFill>
        <p:spPr bwMode="auto">
          <a:xfrm>
            <a:off x="6589130" y="2292823"/>
            <a:ext cx="5432928" cy="3305031"/>
          </a:xfrm>
          <a:prstGeom prst="rect">
            <a:avLst/>
          </a:prstGeom>
          <a:noFill/>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wedge">
                                      <p:cBhvr>
                                        <p:cTn id="23"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humble"/>
          <p:cNvPicPr>
            <a:picLocks noChangeAspect="1" noChangeArrowheads="1"/>
          </p:cNvPicPr>
          <p:nvPr/>
        </p:nvPicPr>
        <p:blipFill>
          <a:blip r:embed="rId2"/>
          <a:srcRect/>
          <a:stretch>
            <a:fillRect/>
          </a:stretch>
        </p:blipFill>
        <p:spPr bwMode="auto">
          <a:xfrm>
            <a:off x="0" y="0"/>
            <a:ext cx="12192000" cy="6860274"/>
          </a:xfrm>
          <a:prstGeom prst="rect">
            <a:avLst/>
          </a:prstGeom>
          <a:noFill/>
        </p:spPr>
      </p:pic>
      <p:sp>
        <p:nvSpPr>
          <p:cNvPr id="2" name="Title 1"/>
          <p:cNvSpPr>
            <a:spLocks noGrp="1"/>
          </p:cNvSpPr>
          <p:nvPr>
            <p:ph type="title"/>
          </p:nvPr>
        </p:nvSpPr>
        <p:spPr/>
        <p:txBody>
          <a:bodyPr/>
          <a:lstStyle/>
          <a:p>
            <a:pPr algn="ctr"/>
            <a:r>
              <a:rPr lang="ro-RO" b="1" i="1" cap="all" dirty="0" smtClean="0">
                <a:ln w="19050" cmpd="sng">
                  <a:solidFill>
                    <a:srgbClr val="00FFFF"/>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BECAME HUMBLE</a:t>
            </a:r>
            <a:endParaRPr lang="en-US" b="1" i="1" cap="all" dirty="0">
              <a:ln w="19050" cmpd="sng">
                <a:solidFill>
                  <a:srgbClr val="00FFFF"/>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609600" y="1882808"/>
            <a:ext cx="10458734" cy="4572000"/>
          </a:xfrm>
        </p:spPr>
        <p:txBody>
          <a:bodyPr>
            <a:normAutofit lnSpcReduction="10000"/>
          </a:bodyPr>
          <a:lstStyle/>
          <a:p>
            <a:pPr>
              <a:buNone/>
            </a:pPr>
            <a:r>
              <a:rPr lang="ro-RO" dirty="0" smtClean="0">
                <a:latin typeface="Harlow Solid Italic" pitchFamily="82" charset="0"/>
              </a:rPr>
              <a:t>		</a:t>
            </a:r>
            <a:r>
              <a:rPr lang="en-US" dirty="0" smtClean="0">
                <a:solidFill>
                  <a:srgbClr val="FF0066"/>
                </a:solidFill>
                <a:latin typeface="Harlow Solid Italic" pitchFamily="82" charset="0"/>
              </a:rPr>
              <a:t>When we are looking to learn as much as possible, there's less of a chance that we will come off as arrogant. True charmers don't make themselves look smart, they make others look smart. And when people see that you are trying to learn from them, it makes liking you much easier.</a:t>
            </a:r>
          </a:p>
          <a:p>
            <a:pPr>
              <a:buNone/>
            </a:pPr>
            <a:r>
              <a:rPr lang="ro-RO" dirty="0" smtClean="0">
                <a:solidFill>
                  <a:srgbClr val="FF0066"/>
                </a:solidFill>
                <a:latin typeface="Harlow Solid Italic" pitchFamily="82" charset="0"/>
              </a:rPr>
              <a:t>		</a:t>
            </a:r>
            <a:r>
              <a:rPr lang="en-US" dirty="0" smtClean="0">
                <a:solidFill>
                  <a:srgbClr val="FF0066"/>
                </a:solidFill>
                <a:latin typeface="Harlow Solid Italic" pitchFamily="82" charset="0"/>
              </a:rPr>
              <a:t>Every interaction you have is a chance to learn something. But by keeping an open mind, you discover patterns in how people present their talks that you can learn from. It just shows you that no matter whom you meet, there is always something valuable to learn from the encounter.</a:t>
            </a:r>
            <a:endParaRPr lang="en-US" dirty="0">
              <a:solidFill>
                <a:srgbClr val="FF0066"/>
              </a:solidFill>
              <a:latin typeface="Harlow Solid Italic" pitchFamily="82" charset="0"/>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amond(in)">
                                      <p:cBhvr>
                                        <p:cTn id="2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3.xml><?xml version="1.0" encoding="utf-8"?>
<ds:datastoreItem xmlns:ds="http://schemas.openxmlformats.org/officeDocument/2006/customXml" ds:itemID="{7BC17B96-44E1-4D27-8275-49488FA5EBD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Verve</Template>
  <TotalTime>0</TotalTime>
  <Words>863</Words>
  <Application>Microsoft Office PowerPoint</Application>
  <PresentationFormat>Custom</PresentationFormat>
  <Paragraphs>153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Verve</vt:lpstr>
      <vt:lpstr>MOTIVATION OF LEARNING</vt:lpstr>
      <vt:lpstr>„Motivating the Learning Engine to Increase Student's School, Professional and Social Success and Reduce Absenteeism “    № 2019-1-RO01-KA229-063851_1</vt:lpstr>
      <vt:lpstr>PASSION=LEARNING</vt:lpstr>
      <vt:lpstr> LEARN BY MISTAKES </vt:lpstr>
      <vt:lpstr>MAKE NEW FRIENDS</vt:lpstr>
      <vt:lpstr>You’ll become happier</vt:lpstr>
      <vt:lpstr>You will become happier</vt:lpstr>
      <vt:lpstr>Unique person= smart person</vt:lpstr>
      <vt:lpstr>BECAME HUMBLE</vt:lpstr>
      <vt:lpstr>BECOME A GREAT COACH</vt:lpstr>
      <vt:lpstr> Learn to be successful</vt:lpstr>
      <vt:lpstr>You'll stay human </vt:lpstr>
      <vt:lpstr>You’ll have a successful career</vt:lpstr>
      <vt:lpstr> You'll become irreplaceable to your team </vt:lpstr>
      <vt:lpstr>Learning fuels our creativity</vt:lpstr>
      <vt:lpstr>You can make your parents proud </vt:lpstr>
      <vt:lpstr>MORE MONEY</vt:lpstr>
      <vt:lpstr>Self satisfaction</vt:lpstr>
      <vt:lpstr>You will become a model for the others</vt:lpstr>
      <vt:lpstr>You should take the opportunity</vt:lpstr>
      <vt:lpstr>Soul peace </vt:lpstr>
      <vt:lpstr>Learning develops Intellectual capacity</vt:lpstr>
      <vt:lpstr>Slide 23</vt:lpstr>
      <vt:lpstr>Project Financed by the European Union</vt:lpstr>
      <vt:lpstr>Slide 25</vt:lpstr>
      <vt:lpstr>Secondary school "PROF. UNIV. DR. ION STOIA” CĂLDĂRARU - ARGEŞ</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2020-03-07T17:08:52Z</dcterms:created>
  <dcterms:modified xsi:type="dcterms:W3CDTF">2020-12-01T20:38:07Z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