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rh" initials="e" lastIdx="2" clrIdx="0">
    <p:extLst>
      <p:ext uri="{19B8F6BF-5375-455C-9EA6-DF929625EA0E}">
        <p15:presenceInfo xmlns:p15="http://schemas.microsoft.com/office/powerpoint/2012/main" userId="emir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E9F-EB6C-45A7-BF21-F7C8EC2BF29A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C63EE5E-C7CC-4EFB-A63A-F7B59C0B5C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278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E9F-EB6C-45A7-BF21-F7C8EC2BF29A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EE5E-C7CC-4EFB-A63A-F7B59C0B5C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50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E9F-EB6C-45A7-BF21-F7C8EC2BF29A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EE5E-C7CC-4EFB-A63A-F7B59C0B5C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203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E9F-EB6C-45A7-BF21-F7C8EC2BF29A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EE5E-C7CC-4EFB-A63A-F7B59C0B5C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1475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DAD88E9F-EB6C-45A7-BF21-F7C8EC2BF29A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tr-T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C63EE5E-C7CC-4EFB-A63A-F7B59C0B5C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60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E9F-EB6C-45A7-BF21-F7C8EC2BF29A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EE5E-C7CC-4EFB-A63A-F7B59C0B5C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41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E9F-EB6C-45A7-BF21-F7C8EC2BF29A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EE5E-C7CC-4EFB-A63A-F7B59C0B5C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698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E9F-EB6C-45A7-BF21-F7C8EC2BF29A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EE5E-C7CC-4EFB-A63A-F7B59C0B5C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658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E9F-EB6C-45A7-BF21-F7C8EC2BF29A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EE5E-C7CC-4EFB-A63A-F7B59C0B5C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428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E9F-EB6C-45A7-BF21-F7C8EC2BF29A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EE5E-C7CC-4EFB-A63A-F7B59C0B5C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923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8E9F-EB6C-45A7-BF21-F7C8EC2BF29A}" type="datetimeFigureOut">
              <a:rPr lang="tr-TR" smtClean="0"/>
              <a:t>26.02.2020</a:t>
            </a:fld>
            <a:endParaRPr lang="tr-T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3EE5E-C7CC-4EFB-A63A-F7B59C0B5C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30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DAD88E9F-EB6C-45A7-BF21-F7C8EC2BF29A}" type="datetimeFigureOut">
              <a:rPr lang="tr-TR" smtClean="0"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C63EE5E-C7CC-4EFB-A63A-F7B59C0B5C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9093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C4D0B98-6941-4447-A28B-53B566AD8C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856" y="2520778"/>
            <a:ext cx="9199139" cy="1483976"/>
          </a:xfrm>
        </p:spPr>
        <p:txBody>
          <a:bodyPr>
            <a:noAutofit/>
          </a:bodyPr>
          <a:lstStyle/>
          <a:p>
            <a:r>
              <a:rPr lang="tr-TR" sz="9600" dirty="0">
                <a:solidFill>
                  <a:srgbClr val="FF0000"/>
                </a:solidFill>
              </a:rPr>
              <a:t>MATH EXERCISES THAT REQUIRE LOGIC</a:t>
            </a:r>
          </a:p>
        </p:txBody>
      </p:sp>
      <p:pic>
        <p:nvPicPr>
          <p:cNvPr id="1026" name="Picture 2" descr="erasmus bayrağı ile ilgili görsel sonucu">
            <a:extLst>
              <a:ext uri="{FF2B5EF4-FFF2-40B4-BE49-F238E27FC236}">
                <a16:creationId xmlns="" xmlns:a16="http://schemas.microsoft.com/office/drawing/2014/main" id="{592C16E8-6769-4C0F-91A7-A47FAA201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5595" y="0"/>
            <a:ext cx="2086405" cy="117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362" y="78777"/>
            <a:ext cx="1237595" cy="175580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534" y="510689"/>
            <a:ext cx="3015461" cy="665522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899159" y="4998720"/>
            <a:ext cx="85344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STUDENTS: Emirhan kişi</a:t>
            </a:r>
          </a:p>
          <a:p>
            <a:r>
              <a:rPr lang="tr-TR" dirty="0"/>
              <a:t>	</a:t>
            </a:r>
            <a:r>
              <a:rPr lang="tr-TR" dirty="0" smtClean="0"/>
              <a:t>	      Metehan Zambak </a:t>
            </a:r>
          </a:p>
          <a:p>
            <a:r>
              <a:rPr lang="tr-TR" dirty="0"/>
              <a:t>	</a:t>
            </a:r>
            <a:r>
              <a:rPr lang="tr-TR" dirty="0" smtClean="0"/>
              <a:t>	      Sude Naz </a:t>
            </a:r>
            <a:r>
              <a:rPr lang="tr-TR" dirty="0" err="1" smtClean="0"/>
              <a:t>Conkar</a:t>
            </a:r>
            <a:r>
              <a:rPr lang="tr-TR" dirty="0" smtClean="0"/>
              <a:t> </a:t>
            </a:r>
          </a:p>
          <a:p>
            <a:r>
              <a:rPr lang="tr-TR" dirty="0"/>
              <a:t>	</a:t>
            </a:r>
            <a:r>
              <a:rPr lang="tr-TR" dirty="0" smtClean="0"/>
              <a:t>	      Sahra Naz </a:t>
            </a:r>
            <a:r>
              <a:rPr lang="tr-TR" dirty="0" err="1" smtClean="0"/>
              <a:t>Gürten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382" y="78777"/>
            <a:ext cx="3231160" cy="1225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725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8A925C3-474A-46AC-BC58-CD2BCBC3E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EXERCISE(1)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54D3E57-4F9A-4A81-84FA-985F5C594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792288"/>
            <a:ext cx="10706100" cy="4486275"/>
          </a:xfrm>
        </p:spPr>
        <p:txBody>
          <a:bodyPr>
            <a:normAutofit/>
          </a:bodyPr>
          <a:lstStyle/>
          <a:p>
            <a:r>
              <a:rPr lang="tr-TR" sz="4400" dirty="0"/>
              <a:t>How </a:t>
            </a:r>
            <a:r>
              <a:rPr lang="tr-TR" sz="4400" dirty="0" err="1"/>
              <a:t>to</a:t>
            </a:r>
            <a:r>
              <a:rPr lang="tr-TR" sz="4400" dirty="0"/>
              <a:t> </a:t>
            </a:r>
            <a:r>
              <a:rPr lang="tr-TR" sz="4400" dirty="0" err="1"/>
              <a:t>get</a:t>
            </a:r>
            <a:r>
              <a:rPr lang="tr-TR" sz="4400" dirty="0"/>
              <a:t> a </a:t>
            </a:r>
            <a:r>
              <a:rPr lang="tr-TR" sz="4400" dirty="0" err="1"/>
              <a:t>number</a:t>
            </a:r>
            <a:r>
              <a:rPr lang="tr-TR" sz="4400" dirty="0"/>
              <a:t> 100. Using </a:t>
            </a:r>
            <a:r>
              <a:rPr lang="tr-TR" sz="4400" dirty="0" err="1"/>
              <a:t>four</a:t>
            </a:r>
            <a:r>
              <a:rPr lang="tr-TR" sz="4400" dirty="0"/>
              <a:t> </a:t>
            </a:r>
            <a:r>
              <a:rPr lang="tr-TR" sz="4400" dirty="0" err="1"/>
              <a:t>sevens</a:t>
            </a:r>
            <a:r>
              <a:rPr lang="tr-TR" sz="4400" dirty="0"/>
              <a:t>(7) </a:t>
            </a:r>
            <a:r>
              <a:rPr lang="tr-TR" sz="4400" dirty="0" err="1"/>
              <a:t>and</a:t>
            </a:r>
            <a:r>
              <a:rPr lang="tr-TR" sz="4400" dirty="0"/>
              <a:t> a </a:t>
            </a:r>
            <a:r>
              <a:rPr lang="tr-TR" sz="4400" dirty="0" err="1"/>
              <a:t>one</a:t>
            </a:r>
            <a:r>
              <a:rPr lang="tr-TR" sz="4400" dirty="0"/>
              <a:t>(1) ?</a:t>
            </a:r>
          </a:p>
          <a:p>
            <a:pPr marL="0" indent="0">
              <a:buNone/>
            </a:pPr>
            <a:endParaRPr lang="tr-TR" sz="4400" dirty="0"/>
          </a:p>
          <a:p>
            <a:pPr marL="0" indent="0">
              <a:buNone/>
            </a:pPr>
            <a:r>
              <a:rPr lang="tr-TR" sz="4400" dirty="0" err="1"/>
              <a:t>Answer</a:t>
            </a:r>
            <a:r>
              <a:rPr lang="tr-TR" sz="4400" dirty="0"/>
              <a:t>:</a:t>
            </a:r>
          </a:p>
          <a:p>
            <a:r>
              <a:rPr lang="tr-TR" sz="4400" dirty="0">
                <a:solidFill>
                  <a:srgbClr val="002060"/>
                </a:solidFill>
              </a:rPr>
              <a:t>1</a:t>
            </a:r>
            <a:r>
              <a:rPr lang="tr-TR" sz="4400" dirty="0">
                <a:solidFill>
                  <a:srgbClr val="FF0000"/>
                </a:solidFill>
              </a:rPr>
              <a:t>77</a:t>
            </a:r>
            <a:r>
              <a:rPr lang="tr-TR" sz="4400" dirty="0"/>
              <a:t>-</a:t>
            </a:r>
            <a:r>
              <a:rPr lang="tr-TR" sz="4400" dirty="0">
                <a:solidFill>
                  <a:srgbClr val="FF0000"/>
                </a:solidFill>
              </a:rPr>
              <a:t>77</a:t>
            </a:r>
            <a:r>
              <a:rPr lang="tr-TR" sz="4400" dirty="0"/>
              <a:t>=</a:t>
            </a:r>
            <a:r>
              <a:rPr lang="tr-TR" sz="4400" dirty="0">
                <a:solidFill>
                  <a:srgbClr val="FF0000"/>
                </a:solidFill>
              </a:rPr>
              <a:t>100</a:t>
            </a:r>
            <a:r>
              <a:rPr lang="tr-TR" sz="4400" dirty="0"/>
              <a:t> </a:t>
            </a:r>
          </a:p>
          <a:p>
            <a:pPr marL="0" indent="0">
              <a:buNone/>
            </a:pPr>
            <a:r>
              <a:rPr lang="tr-TR" sz="4400" dirty="0"/>
              <a:t>   </a:t>
            </a:r>
            <a:endParaRPr lang="tr-TR" sz="1400" dirty="0"/>
          </a:p>
          <a:p>
            <a:endParaRPr lang="tr-TR" sz="4400" dirty="0"/>
          </a:p>
        </p:txBody>
      </p:sp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B02AAF62-2746-45CE-9116-6A8522BDC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987" y="0"/>
            <a:ext cx="2085013" cy="1176630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8318" y="36488"/>
            <a:ext cx="1237595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875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775BA3B-1494-4450-9830-47683D01B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0" y="327229"/>
            <a:ext cx="6388100" cy="853644"/>
          </a:xfrm>
        </p:spPr>
        <p:txBody>
          <a:bodyPr/>
          <a:lstStyle/>
          <a:p>
            <a:r>
              <a:rPr lang="tr-TR" dirty="0"/>
              <a:t>EXERCISE(2)</a:t>
            </a:r>
          </a:p>
        </p:txBody>
      </p:sp>
      <p:sp>
        <p:nvSpPr>
          <p:cNvPr id="37" name="İçerik Yer Tutucusu 36">
            <a:extLst>
              <a:ext uri="{FF2B5EF4-FFF2-40B4-BE49-F238E27FC236}">
                <a16:creationId xmlns="" xmlns:a16="http://schemas.microsoft.com/office/drawing/2014/main" id="{B3CC3BF4-ADF9-49C5-B010-97EB64A66F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82998" y="1320800"/>
            <a:ext cx="8328152" cy="6074714"/>
          </a:xfrm>
        </p:spPr>
        <p:txBody>
          <a:bodyPr>
            <a:normAutofit fontScale="25000" lnSpcReduction="20000"/>
          </a:bodyPr>
          <a:lstStyle/>
          <a:p>
            <a:r>
              <a:rPr lang="tr-TR" sz="17600" dirty="0"/>
              <a:t>How can </a:t>
            </a:r>
            <a:r>
              <a:rPr lang="tr-TR" sz="17600" dirty="0" err="1"/>
              <a:t>you</a:t>
            </a:r>
            <a:r>
              <a:rPr lang="tr-TR" sz="17600" dirty="0"/>
              <a:t> </a:t>
            </a:r>
            <a:r>
              <a:rPr lang="tr-TR" sz="17600" dirty="0" err="1"/>
              <a:t>solve</a:t>
            </a:r>
            <a:r>
              <a:rPr lang="tr-TR" sz="17600" dirty="0"/>
              <a:t> </a:t>
            </a:r>
            <a:r>
              <a:rPr lang="tr-TR" sz="17600" dirty="0" err="1"/>
              <a:t>this</a:t>
            </a:r>
            <a:r>
              <a:rPr lang="tr-TR" sz="17600" dirty="0"/>
              <a:t> </a:t>
            </a:r>
            <a:r>
              <a:rPr lang="tr-TR" sz="17600" dirty="0" err="1"/>
              <a:t>logic</a:t>
            </a:r>
            <a:r>
              <a:rPr lang="tr-TR" sz="17600" dirty="0"/>
              <a:t> </a:t>
            </a:r>
            <a:r>
              <a:rPr lang="tr-TR" sz="17600" dirty="0" err="1"/>
              <a:t>exercise</a:t>
            </a:r>
            <a:r>
              <a:rPr lang="tr-TR" sz="17600" dirty="0"/>
              <a:t>?</a:t>
            </a:r>
          </a:p>
          <a:p>
            <a:pPr marL="0" indent="0">
              <a:buNone/>
            </a:pPr>
            <a:r>
              <a:rPr lang="tr-TR" sz="17600" dirty="0" err="1"/>
              <a:t>Answer</a:t>
            </a:r>
            <a:r>
              <a:rPr lang="tr-TR" sz="17600" dirty="0"/>
              <a:t>:</a:t>
            </a:r>
          </a:p>
          <a:p>
            <a:r>
              <a:rPr lang="tr-TR" sz="17600" dirty="0" err="1"/>
              <a:t>In</a:t>
            </a:r>
            <a:r>
              <a:rPr lang="tr-TR" sz="17600" dirty="0"/>
              <a:t> </a:t>
            </a:r>
            <a:r>
              <a:rPr lang="tr-TR" sz="17600" dirty="0" err="1"/>
              <a:t>the</a:t>
            </a:r>
            <a:r>
              <a:rPr lang="tr-TR" sz="17600" dirty="0"/>
              <a:t> </a:t>
            </a:r>
            <a:r>
              <a:rPr lang="tr-TR" sz="17600" dirty="0" err="1"/>
              <a:t>first</a:t>
            </a:r>
            <a:r>
              <a:rPr lang="tr-TR" sz="17600" dirty="0"/>
              <a:t> </a:t>
            </a:r>
            <a:r>
              <a:rPr lang="tr-TR" sz="17600" dirty="0" err="1"/>
              <a:t>column</a:t>
            </a:r>
            <a:r>
              <a:rPr lang="tr-TR" sz="17600" dirty="0"/>
              <a:t>:</a:t>
            </a:r>
          </a:p>
          <a:p>
            <a:pPr marL="0" indent="0">
              <a:buNone/>
            </a:pPr>
            <a:r>
              <a:rPr lang="tr-TR" sz="17600" dirty="0"/>
              <a:t> (10×6)-2=58</a:t>
            </a:r>
          </a:p>
          <a:p>
            <a:r>
              <a:rPr lang="tr-TR" sz="17600" dirty="0" err="1"/>
              <a:t>In</a:t>
            </a:r>
            <a:r>
              <a:rPr lang="tr-TR" sz="17600" dirty="0"/>
              <a:t> </a:t>
            </a:r>
            <a:r>
              <a:rPr lang="tr-TR" sz="17600" dirty="0" err="1"/>
              <a:t>the</a:t>
            </a:r>
            <a:r>
              <a:rPr lang="tr-TR" sz="17600" dirty="0"/>
              <a:t> </a:t>
            </a:r>
            <a:r>
              <a:rPr lang="tr-TR" sz="17600" dirty="0" err="1"/>
              <a:t>second</a:t>
            </a:r>
            <a:r>
              <a:rPr lang="tr-TR" sz="17600" dirty="0"/>
              <a:t> </a:t>
            </a:r>
            <a:r>
              <a:rPr lang="tr-TR" sz="17600" dirty="0" err="1"/>
              <a:t>column</a:t>
            </a:r>
            <a:r>
              <a:rPr lang="tr-TR" sz="17600" dirty="0"/>
              <a:t>:</a:t>
            </a:r>
          </a:p>
          <a:p>
            <a:pPr marL="0" indent="0">
              <a:buNone/>
            </a:pPr>
            <a:r>
              <a:rPr lang="tr-TR" sz="11000" dirty="0"/>
              <a:t>  </a:t>
            </a:r>
            <a:r>
              <a:rPr lang="tr-TR" sz="17600" dirty="0"/>
              <a:t>(11×7)-3=74</a:t>
            </a:r>
          </a:p>
          <a:p>
            <a:r>
              <a:rPr lang="tr-TR" sz="17600" dirty="0" err="1"/>
              <a:t>In</a:t>
            </a:r>
            <a:r>
              <a:rPr lang="tr-TR" sz="17600" dirty="0"/>
              <a:t> </a:t>
            </a:r>
            <a:r>
              <a:rPr lang="tr-TR" sz="17600" dirty="0" err="1"/>
              <a:t>the</a:t>
            </a:r>
            <a:r>
              <a:rPr lang="tr-TR" sz="17600" dirty="0"/>
              <a:t> </a:t>
            </a:r>
            <a:r>
              <a:rPr lang="tr-TR" sz="17600" dirty="0" err="1"/>
              <a:t>last</a:t>
            </a:r>
            <a:r>
              <a:rPr lang="tr-TR" sz="17600" dirty="0"/>
              <a:t> </a:t>
            </a:r>
            <a:r>
              <a:rPr lang="tr-TR" sz="17600" dirty="0" err="1"/>
              <a:t>column</a:t>
            </a:r>
            <a:r>
              <a:rPr lang="tr-TR" sz="17600" dirty="0"/>
              <a:t>:</a:t>
            </a:r>
          </a:p>
          <a:p>
            <a:pPr marL="0" indent="0">
              <a:buNone/>
            </a:pPr>
            <a:r>
              <a:rPr lang="tr-TR" sz="11000" dirty="0"/>
              <a:t>  </a:t>
            </a:r>
            <a:r>
              <a:rPr lang="tr-TR" sz="17600" dirty="0"/>
              <a:t>(12×8)-4=</a:t>
            </a:r>
            <a:r>
              <a:rPr lang="tr-TR" sz="17600" dirty="0">
                <a:solidFill>
                  <a:srgbClr val="FF0000"/>
                </a:solidFill>
              </a:rPr>
              <a:t>92</a:t>
            </a:r>
          </a:p>
          <a:p>
            <a:pPr marL="0" indent="0">
              <a:buNone/>
            </a:pPr>
            <a:endParaRPr lang="tr-TR" sz="4400" dirty="0"/>
          </a:p>
          <a:p>
            <a:endParaRPr lang="tr-TR" sz="4400" dirty="0"/>
          </a:p>
          <a:p>
            <a:pPr marL="0" indent="0">
              <a:buNone/>
            </a:pPr>
            <a:endParaRPr lang="tr-TR" sz="4400" dirty="0"/>
          </a:p>
          <a:p>
            <a:pPr marL="0" indent="0">
              <a:buNone/>
            </a:pPr>
            <a:r>
              <a:rPr lang="tr-TR" sz="4400" dirty="0"/>
              <a:t> 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B959D169-F590-4E46-B2F7-B7F8CC37BD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1896" y="4243"/>
            <a:ext cx="2044700" cy="1176630"/>
          </a:xfrm>
          <a:prstGeom prst="rect">
            <a:avLst/>
          </a:prstGeom>
        </p:spPr>
      </p:pic>
      <p:cxnSp>
        <p:nvCxnSpPr>
          <p:cNvPr id="18" name="Düz Bağlayıcı 17">
            <a:extLst>
              <a:ext uri="{FF2B5EF4-FFF2-40B4-BE49-F238E27FC236}">
                <a16:creationId xmlns="" xmlns:a16="http://schemas.microsoft.com/office/drawing/2014/main" id="{A3919A14-277D-44F3-B576-F211D1D0E897}"/>
              </a:ext>
            </a:extLst>
          </p:cNvPr>
          <p:cNvCxnSpPr/>
          <p:nvPr/>
        </p:nvCxnSpPr>
        <p:spPr>
          <a:xfrm>
            <a:off x="3304032" y="17876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Tablo 33">
            <a:extLst>
              <a:ext uri="{FF2B5EF4-FFF2-40B4-BE49-F238E27FC236}">
                <a16:creationId xmlns="" xmlns:a16="http://schemas.microsoft.com/office/drawing/2014/main" id="{1E9B45EE-B372-461E-9ED3-E7DC51E56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240932"/>
              </p:ext>
            </p:extLst>
          </p:nvPr>
        </p:nvGraphicFramePr>
        <p:xfrm>
          <a:off x="88900" y="1417320"/>
          <a:ext cx="3594098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546">
                  <a:extLst>
                    <a:ext uri="{9D8B030D-6E8A-4147-A177-3AD203B41FA5}">
                      <a16:colId xmlns="" xmlns:a16="http://schemas.microsoft.com/office/drawing/2014/main" val="2594279719"/>
                    </a:ext>
                  </a:extLst>
                </a:gridCol>
                <a:gridCol w="1013415">
                  <a:extLst>
                    <a:ext uri="{9D8B030D-6E8A-4147-A177-3AD203B41FA5}">
                      <a16:colId xmlns="" xmlns:a16="http://schemas.microsoft.com/office/drawing/2014/main" val="3500445595"/>
                    </a:ext>
                  </a:extLst>
                </a:gridCol>
                <a:gridCol w="1443137">
                  <a:extLst>
                    <a:ext uri="{9D8B030D-6E8A-4147-A177-3AD203B41FA5}">
                      <a16:colId xmlns="" xmlns:a16="http://schemas.microsoft.com/office/drawing/2014/main" val="868487513"/>
                    </a:ext>
                  </a:extLst>
                </a:gridCol>
              </a:tblGrid>
              <a:tr h="845217">
                <a:tc>
                  <a:txBody>
                    <a:bodyPr/>
                    <a:lstStyle/>
                    <a:p>
                      <a:r>
                        <a:rPr lang="tr-TR" sz="6000" dirty="0">
                          <a:solidFill>
                            <a:schemeClr val="bg1"/>
                          </a:solidFill>
                        </a:rPr>
                        <a:t> 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6000" dirty="0"/>
                        <a:t> 3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6000" dirty="0"/>
                        <a:t> 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49978822"/>
                  </a:ext>
                </a:extLst>
              </a:tr>
              <a:tr h="845217">
                <a:tc>
                  <a:txBody>
                    <a:bodyPr/>
                    <a:lstStyle/>
                    <a:p>
                      <a:r>
                        <a:rPr lang="tr-TR" sz="6000" dirty="0">
                          <a:solidFill>
                            <a:schemeClr val="bg1"/>
                          </a:solidFill>
                        </a:rPr>
                        <a:t> 6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6000" dirty="0">
                          <a:solidFill>
                            <a:schemeClr val="bg1"/>
                          </a:solidFill>
                        </a:rPr>
                        <a:t> 7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6000" dirty="0">
                          <a:solidFill>
                            <a:schemeClr val="bg1"/>
                          </a:solidFill>
                        </a:rPr>
                        <a:t> 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9590586"/>
                  </a:ext>
                </a:extLst>
              </a:tr>
              <a:tr h="891483">
                <a:tc>
                  <a:txBody>
                    <a:bodyPr/>
                    <a:lstStyle/>
                    <a:p>
                      <a:r>
                        <a:rPr lang="tr-TR" sz="6000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6000" dirty="0">
                          <a:solidFill>
                            <a:schemeClr val="bg1"/>
                          </a:solidFill>
                        </a:rPr>
                        <a:t>11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6000" dirty="0">
                          <a:solidFill>
                            <a:schemeClr val="bg1"/>
                          </a:solidFill>
                        </a:rPr>
                        <a:t>12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52128012"/>
                  </a:ext>
                </a:extLst>
              </a:tr>
              <a:tr h="891483">
                <a:tc>
                  <a:txBody>
                    <a:bodyPr/>
                    <a:lstStyle/>
                    <a:p>
                      <a:r>
                        <a:rPr lang="tr-TR" sz="6000" dirty="0">
                          <a:solidFill>
                            <a:schemeClr val="bg1"/>
                          </a:solidFill>
                        </a:rPr>
                        <a:t>58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6000" dirty="0">
                          <a:solidFill>
                            <a:schemeClr val="bg1"/>
                          </a:solidFill>
                        </a:rPr>
                        <a:t>74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6000" dirty="0">
                          <a:solidFill>
                            <a:schemeClr val="bg1"/>
                          </a:solidFill>
                        </a:rPr>
                        <a:t> ?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61959441"/>
                  </a:ext>
                </a:extLst>
              </a:tr>
            </a:tbl>
          </a:graphicData>
        </a:graphic>
      </p:graphicFrame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5448" y="2078660"/>
            <a:ext cx="1237595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2651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87B0E4B7-C734-4D1A-AABB-806F3C805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" y="14732"/>
            <a:ext cx="10058400" cy="1609344"/>
          </a:xfrm>
        </p:spPr>
        <p:txBody>
          <a:bodyPr/>
          <a:lstStyle/>
          <a:p>
            <a:r>
              <a:rPr lang="tr-TR" dirty="0"/>
              <a:t>EXERCISE(3)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5D96F9F4-2D66-4E7A-9E2A-2DA34AB672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5852" y="1240395"/>
            <a:ext cx="8201152" cy="5144809"/>
          </a:xfrm>
        </p:spPr>
        <p:txBody>
          <a:bodyPr>
            <a:normAutofit lnSpcReduction="10000"/>
          </a:bodyPr>
          <a:lstStyle/>
          <a:p>
            <a:r>
              <a:rPr lang="tr-TR" sz="4400" dirty="0"/>
              <a:t>Can </a:t>
            </a:r>
            <a:r>
              <a:rPr lang="tr-TR" sz="4400" dirty="0" err="1"/>
              <a:t>you</a:t>
            </a:r>
            <a:r>
              <a:rPr lang="tr-TR" sz="4400" dirty="0"/>
              <a:t> </a:t>
            </a:r>
            <a:r>
              <a:rPr lang="tr-TR" sz="4400" dirty="0" err="1"/>
              <a:t>solve</a:t>
            </a:r>
            <a:r>
              <a:rPr lang="tr-TR" sz="4400" dirty="0"/>
              <a:t> </a:t>
            </a:r>
            <a:r>
              <a:rPr lang="tr-TR" sz="4400" dirty="0" err="1"/>
              <a:t>this</a:t>
            </a:r>
            <a:r>
              <a:rPr lang="tr-TR" sz="4400" dirty="0"/>
              <a:t> </a:t>
            </a:r>
            <a:r>
              <a:rPr lang="tr-TR" sz="4400" dirty="0" err="1"/>
              <a:t>exercise</a:t>
            </a:r>
            <a:r>
              <a:rPr lang="tr-TR" sz="4400" dirty="0"/>
              <a:t>?</a:t>
            </a:r>
          </a:p>
          <a:p>
            <a:pPr marL="0" indent="0">
              <a:buNone/>
            </a:pPr>
            <a:r>
              <a:rPr lang="tr-TR" sz="4400" dirty="0" err="1"/>
              <a:t>Answer</a:t>
            </a:r>
            <a:r>
              <a:rPr lang="tr-TR" sz="4400" dirty="0"/>
              <a:t>:</a:t>
            </a:r>
          </a:p>
          <a:p>
            <a:r>
              <a:rPr lang="tr-TR" sz="4400" dirty="0"/>
              <a:t>(5×2)+1=11</a:t>
            </a:r>
          </a:p>
          <a:p>
            <a:r>
              <a:rPr lang="tr-TR" sz="4400" dirty="0"/>
              <a:t>(11×2)+1=23</a:t>
            </a:r>
          </a:p>
          <a:p>
            <a:r>
              <a:rPr lang="tr-TR" sz="4400" dirty="0"/>
              <a:t>(23×2)+1=47</a:t>
            </a:r>
          </a:p>
          <a:p>
            <a:r>
              <a:rPr lang="tr-TR" sz="4400" dirty="0"/>
              <a:t>(47×2)+1=95</a:t>
            </a:r>
          </a:p>
          <a:p>
            <a:r>
              <a:rPr lang="tr-TR" sz="4400" dirty="0"/>
              <a:t>(95×2)+1=</a:t>
            </a:r>
            <a:r>
              <a:rPr lang="tr-TR" sz="4400" dirty="0">
                <a:solidFill>
                  <a:srgbClr val="FF0000"/>
                </a:solidFill>
              </a:rPr>
              <a:t>191</a:t>
            </a:r>
          </a:p>
          <a:p>
            <a:endParaRPr lang="tr-TR" sz="4400" dirty="0"/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69F97867-5AEE-448C-8F72-045B9E82E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0095"/>
            <a:ext cx="3835400" cy="4393598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B06402C7-B4CA-4B66-A82D-8A0D87B95C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6987" y="0"/>
            <a:ext cx="2085013" cy="117663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30695" y="1821094"/>
            <a:ext cx="1237595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870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75FF574D-ADA1-4484-908A-DE20352E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0664" y="0"/>
            <a:ext cx="6306312" cy="1325563"/>
          </a:xfrm>
        </p:spPr>
        <p:txBody>
          <a:bodyPr/>
          <a:lstStyle/>
          <a:p>
            <a:r>
              <a:rPr lang="tr-TR" dirty="0"/>
              <a:t>EXERCISE(4)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42FA1CF5-C5F1-4BE5-B3A6-728996377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664" y="1124497"/>
            <a:ext cx="10515600" cy="5733503"/>
          </a:xfrm>
        </p:spPr>
        <p:txBody>
          <a:bodyPr>
            <a:normAutofit lnSpcReduction="10000"/>
          </a:bodyPr>
          <a:lstStyle/>
          <a:p>
            <a:r>
              <a:rPr lang="tr-TR" sz="4400" dirty="0"/>
              <a:t>11×11=4</a:t>
            </a:r>
          </a:p>
          <a:p>
            <a:r>
              <a:rPr lang="tr-TR" sz="4400" dirty="0"/>
              <a:t>22×22=16           </a:t>
            </a:r>
          </a:p>
          <a:p>
            <a:r>
              <a:rPr lang="tr-TR" sz="4400" dirty="0"/>
              <a:t>33×33=?  </a:t>
            </a:r>
          </a:p>
          <a:p>
            <a:r>
              <a:rPr lang="tr-TR" sz="4400" dirty="0"/>
              <a:t>How can </a:t>
            </a:r>
            <a:r>
              <a:rPr lang="tr-TR" sz="4400" dirty="0" err="1"/>
              <a:t>you</a:t>
            </a:r>
            <a:r>
              <a:rPr lang="tr-TR" sz="4400" dirty="0"/>
              <a:t> </a:t>
            </a:r>
            <a:r>
              <a:rPr lang="tr-TR" sz="4400" dirty="0" err="1"/>
              <a:t>solve</a:t>
            </a:r>
            <a:r>
              <a:rPr lang="tr-TR" sz="4400" dirty="0"/>
              <a:t> </a:t>
            </a:r>
            <a:r>
              <a:rPr lang="tr-TR" sz="4400" dirty="0" err="1"/>
              <a:t>this</a:t>
            </a:r>
            <a:r>
              <a:rPr lang="tr-TR" sz="4400" dirty="0"/>
              <a:t> </a:t>
            </a:r>
            <a:r>
              <a:rPr lang="tr-TR" sz="4400" dirty="0" err="1"/>
              <a:t>exercise</a:t>
            </a:r>
            <a:r>
              <a:rPr lang="tr-TR" sz="4400" dirty="0"/>
              <a:t>?</a:t>
            </a:r>
          </a:p>
          <a:p>
            <a:pPr marL="0" indent="0">
              <a:buNone/>
            </a:pPr>
            <a:r>
              <a:rPr lang="tr-TR" sz="4400" dirty="0" err="1"/>
              <a:t>Answer</a:t>
            </a:r>
            <a:r>
              <a:rPr lang="tr-TR" sz="4400" dirty="0"/>
              <a:t>:</a:t>
            </a:r>
          </a:p>
          <a:p>
            <a:r>
              <a:rPr lang="tr-TR" sz="4400" dirty="0"/>
              <a:t>11×11=4</a:t>
            </a:r>
          </a:p>
          <a:p>
            <a:r>
              <a:rPr lang="tr-TR" sz="4400" dirty="0"/>
              <a:t>2×11×11×2=16</a:t>
            </a:r>
          </a:p>
          <a:p>
            <a:r>
              <a:rPr lang="tr-TR" sz="4400" dirty="0"/>
              <a:t>3×11×11×3=</a:t>
            </a:r>
            <a:r>
              <a:rPr lang="tr-TR" sz="4400" dirty="0">
                <a:solidFill>
                  <a:srgbClr val="FF0000"/>
                </a:solidFill>
              </a:rPr>
              <a:t>36</a:t>
            </a:r>
          </a:p>
          <a:p>
            <a:endParaRPr lang="tr-TR" sz="4400" dirty="0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9911FFDB-0B08-46CC-BA84-D26C6AE40F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6987" y="0"/>
            <a:ext cx="2085013" cy="117663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2453" y="127940"/>
            <a:ext cx="1237595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793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829B6B8A-2966-491A-AA7A-B7324BBD6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EXERCISE(5)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86872676-0272-4129-8BEE-9C8129B3C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Using only addition, how do you add eight and get the number 1000?</a:t>
            </a:r>
            <a:endParaRPr lang="tr-TR" sz="4400" dirty="0"/>
          </a:p>
          <a:p>
            <a:endParaRPr lang="tr-TR" sz="4400" dirty="0"/>
          </a:p>
          <a:p>
            <a:pPr marL="0" indent="0">
              <a:buNone/>
            </a:pPr>
            <a:r>
              <a:rPr lang="tr-TR" sz="4400" dirty="0" err="1"/>
              <a:t>Answer</a:t>
            </a:r>
            <a:r>
              <a:rPr lang="tr-TR" sz="4400" dirty="0"/>
              <a:t>:</a:t>
            </a:r>
          </a:p>
          <a:p>
            <a:r>
              <a:rPr lang="tr-TR" sz="4400" dirty="0"/>
              <a:t>888+88+8+8+8=</a:t>
            </a:r>
            <a:r>
              <a:rPr lang="tr-TR" sz="4400" dirty="0">
                <a:solidFill>
                  <a:srgbClr val="FF0000"/>
                </a:solidFill>
              </a:rPr>
              <a:t>1000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EB12580A-302B-4AC7-B837-42F7DB0D52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0891" y="92722"/>
            <a:ext cx="2091109" cy="117663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7122" y="92722"/>
            <a:ext cx="1237595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312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817D0FD-E98C-4E3E-8586-490FBC9E2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948" y="1765808"/>
            <a:ext cx="10058400" cy="4050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9500" dirty="0">
                <a:solidFill>
                  <a:schemeClr val="accent2"/>
                </a:solidFill>
              </a:rPr>
              <a:t>THANKS FOR LISTENING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1216D363-2AD8-49B7-8D09-F5360F65BB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613" y="3187699"/>
            <a:ext cx="1233488" cy="923925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711D9EFD-9E51-45B2-8D2E-04F681436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0891" y="0"/>
            <a:ext cx="2091109" cy="117663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6642" y="10008"/>
            <a:ext cx="1237595" cy="17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50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hta Yazı">
  <a:themeElements>
    <a:clrScheme name="Tahta Yaz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ahta Yazı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ahta Yaz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Tahta Yazı</Template>
  <TotalTime>238</TotalTime>
  <Words>164</Words>
  <Application>Microsoft Office PowerPoint</Application>
  <PresentationFormat>Geniş ekran</PresentationFormat>
  <Paragraphs>59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Rockwell</vt:lpstr>
      <vt:lpstr>Rockwell Condensed</vt:lpstr>
      <vt:lpstr>Wingdings</vt:lpstr>
      <vt:lpstr>Tahta Yazı</vt:lpstr>
      <vt:lpstr>MATH EXERCISES THAT REQUIRE LOGIC</vt:lpstr>
      <vt:lpstr>EXERCISE(1)</vt:lpstr>
      <vt:lpstr>EXERCISE(2)</vt:lpstr>
      <vt:lpstr>EXERCISE(3)</vt:lpstr>
      <vt:lpstr>EXERCISE(4) </vt:lpstr>
      <vt:lpstr>EXERCISE(5)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EXERCISES THAT REQUIRE LOGIC</dc:title>
  <dc:creator>Emirhan Kişi</dc:creator>
  <cp:lastModifiedBy>GAZİEMİR MD</cp:lastModifiedBy>
  <cp:revision>26</cp:revision>
  <dcterms:created xsi:type="dcterms:W3CDTF">2020-02-11T12:59:25Z</dcterms:created>
  <dcterms:modified xsi:type="dcterms:W3CDTF">2020-02-26T06:42:02Z</dcterms:modified>
</cp:coreProperties>
</file>